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487" r:id="rId6"/>
    <p:sldId id="267" r:id="rId7"/>
    <p:sldId id="269" r:id="rId8"/>
    <p:sldId id="270" r:id="rId9"/>
    <p:sldId id="271" r:id="rId10"/>
    <p:sldId id="272" r:id="rId11"/>
    <p:sldId id="273" r:id="rId12"/>
    <p:sldId id="274" r:id="rId13"/>
    <p:sldId id="279" r:id="rId14"/>
    <p:sldId id="280" r:id="rId15"/>
    <p:sldId id="281" r:id="rId16"/>
    <p:sldId id="277" r:id="rId17"/>
    <p:sldId id="1253" r:id="rId18"/>
    <p:sldId id="3020" r:id="rId19"/>
    <p:sldId id="3021" r:id="rId20"/>
    <p:sldId id="301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192"/>
    <a:srgbClr val="0C72AA"/>
    <a:srgbClr val="0987CD"/>
    <a:srgbClr val="027FD4"/>
    <a:srgbClr val="19A1FD"/>
    <a:srgbClr val="006CCE"/>
    <a:srgbClr val="02B9CC"/>
    <a:srgbClr val="008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866" autoAdjust="0"/>
  </p:normalViewPr>
  <p:slideViewPr>
    <p:cSldViewPr>
      <p:cViewPr varScale="1">
        <p:scale>
          <a:sx n="107" d="100"/>
          <a:sy n="107" d="100"/>
        </p:scale>
        <p:origin x="17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陳欣妤" userId="29731ccc-c828-4a93-ad8c-533cee4e5c01" providerId="ADAL" clId="{B5723E69-583E-4A68-A919-86061A653AE1}"/>
    <pc:docChg chg="modSld">
      <pc:chgData name="陳欣妤" userId="29731ccc-c828-4a93-ad8c-533cee4e5c01" providerId="ADAL" clId="{B5723E69-583E-4A68-A919-86061A653AE1}" dt="2022-09-08T05:36:02.042" v="3" actId="1035"/>
      <pc:docMkLst>
        <pc:docMk/>
      </pc:docMkLst>
      <pc:sldChg chg="modSp">
        <pc:chgData name="陳欣妤" userId="29731ccc-c828-4a93-ad8c-533cee4e5c01" providerId="ADAL" clId="{B5723E69-583E-4A68-A919-86061A653AE1}" dt="2022-09-08T05:36:02.042" v="3" actId="1035"/>
        <pc:sldMkLst>
          <pc:docMk/>
          <pc:sldMk cId="3877486891" sldId="277"/>
        </pc:sldMkLst>
        <pc:spChg chg="mod">
          <ac:chgData name="陳欣妤" userId="29731ccc-c828-4a93-ad8c-533cee4e5c01" providerId="ADAL" clId="{B5723E69-583E-4A68-A919-86061A653AE1}" dt="2022-09-08T05:36:02.042" v="3" actId="1035"/>
          <ac:spMkLst>
            <pc:docMk/>
            <pc:sldMk cId="3877486891" sldId="277"/>
            <ac:spMk id="4" creationId="{3D4B2F4E-EBF8-4747-9C34-C6A171F57C3C}"/>
          </ac:spMkLst>
        </pc:spChg>
        <pc:spChg chg="mod">
          <ac:chgData name="陳欣妤" userId="29731ccc-c828-4a93-ad8c-533cee4e5c01" providerId="ADAL" clId="{B5723E69-583E-4A68-A919-86061A653AE1}" dt="2022-09-08T05:36:02.042" v="3" actId="1035"/>
          <ac:spMkLst>
            <pc:docMk/>
            <pc:sldMk cId="3877486891" sldId="277"/>
            <ac:spMk id="5" creationId="{AD43BAF9-2045-4CB3-BB1F-AB745BFEE82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22DB5-F162-4FA0-930E-A730F0416273}"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zh-TW" altLang="en-US"/>
        </a:p>
      </dgm:t>
    </dgm:pt>
    <dgm:pt modelId="{34403B99-56CC-4307-BE1D-C77D5C7DCDD7}">
      <dgm:prSet phldrT="[文字]"/>
      <dgm:spPr/>
      <dgm:t>
        <a:bodyPr/>
        <a:lstStyle/>
        <a:p>
          <a:r>
            <a:rPr lang="zh-TW" altLang="en-US" dirty="0">
              <a:latin typeface="標楷體" panose="03000509000000000000" pitchFamily="65" charset="-120"/>
              <a:ea typeface="標楷體" panose="03000509000000000000" pitchFamily="65" charset="-120"/>
            </a:rPr>
            <a:t>公營事業</a:t>
          </a:r>
        </a:p>
      </dgm:t>
    </dgm:pt>
    <dgm:pt modelId="{B2B0D5E7-53B5-4A50-8149-736AD1C52780}" type="parTrans" cxnId="{AC6A99B0-3DF7-41B5-A4E0-92BC3348A355}">
      <dgm:prSet/>
      <dgm:spPr/>
      <dgm:t>
        <a:bodyPr/>
        <a:lstStyle/>
        <a:p>
          <a:endParaRPr lang="zh-TW" altLang="en-US">
            <a:latin typeface="標楷體" panose="03000509000000000000" pitchFamily="65" charset="-120"/>
            <a:ea typeface="標楷體" panose="03000509000000000000" pitchFamily="65" charset="-120"/>
          </a:endParaRPr>
        </a:p>
      </dgm:t>
    </dgm:pt>
    <dgm:pt modelId="{31C59F4A-9DA6-435D-AA18-79C65C286A9E}" type="sibTrans" cxnId="{AC6A99B0-3DF7-41B5-A4E0-92BC3348A355}">
      <dgm:prSet/>
      <dgm:spPr/>
      <dgm:t>
        <a:bodyPr/>
        <a:lstStyle/>
        <a:p>
          <a:endParaRPr lang="zh-TW" altLang="en-US">
            <a:latin typeface="標楷體" panose="03000509000000000000" pitchFamily="65" charset="-120"/>
            <a:ea typeface="標楷體" panose="03000509000000000000" pitchFamily="65" charset="-120"/>
          </a:endParaRPr>
        </a:p>
      </dgm:t>
    </dgm:pt>
    <dgm:pt modelId="{202CB795-C01D-4ADF-9E01-56C93B4F811C}">
      <dgm:prSet phldrT="[文字]"/>
      <dgm:spPr/>
      <dgm:t>
        <a:bodyPr/>
        <a:lstStyle/>
        <a:p>
          <a:r>
            <a:rPr lang="zh-TW" altLang="en-US" dirty="0">
              <a:latin typeface="標楷體" panose="03000509000000000000" pitchFamily="65" charset="-120"/>
              <a:ea typeface="標楷體" panose="03000509000000000000" pitchFamily="65" charset="-120"/>
            </a:rPr>
            <a:t>公立學校</a:t>
          </a:r>
        </a:p>
      </dgm:t>
    </dgm:pt>
    <dgm:pt modelId="{E17C6873-8C09-43BE-B138-7453D23705FB}" type="parTrans" cxnId="{481797E7-A306-4646-B37E-A7810DAF1773}">
      <dgm:prSet/>
      <dgm:spPr/>
      <dgm:t>
        <a:bodyPr/>
        <a:lstStyle/>
        <a:p>
          <a:endParaRPr lang="zh-TW" altLang="en-US">
            <a:latin typeface="標楷體" panose="03000509000000000000" pitchFamily="65" charset="-120"/>
            <a:ea typeface="標楷體" panose="03000509000000000000" pitchFamily="65" charset="-120"/>
          </a:endParaRPr>
        </a:p>
      </dgm:t>
    </dgm:pt>
    <dgm:pt modelId="{4AC5D899-ED89-48F1-B201-8F8B5E6F5721}" type="sibTrans" cxnId="{481797E7-A306-4646-B37E-A7810DAF1773}">
      <dgm:prSet/>
      <dgm:spPr/>
      <dgm:t>
        <a:bodyPr/>
        <a:lstStyle/>
        <a:p>
          <a:endParaRPr lang="zh-TW" altLang="en-US">
            <a:latin typeface="標楷體" panose="03000509000000000000" pitchFamily="65" charset="-120"/>
            <a:ea typeface="標楷體" panose="03000509000000000000" pitchFamily="65" charset="-120"/>
          </a:endParaRPr>
        </a:p>
      </dgm:t>
    </dgm:pt>
    <dgm:pt modelId="{A2477F66-991E-4259-A3EA-0040EB620BF0}">
      <dgm:prSet phldrT="[文字]"/>
      <dgm:spPr/>
      <dgm:t>
        <a:bodyPr/>
        <a:lstStyle/>
        <a:p>
          <a:r>
            <a:rPr lang="zh-TW" altLang="en-US" dirty="0">
              <a:latin typeface="標楷體" panose="03000509000000000000" pitchFamily="65" charset="-120"/>
              <a:ea typeface="標楷體" panose="03000509000000000000" pitchFamily="65" charset="-120"/>
            </a:rPr>
            <a:t>政府機關</a:t>
          </a:r>
        </a:p>
      </dgm:t>
    </dgm:pt>
    <dgm:pt modelId="{1E1D06C7-7E6A-401C-8A6E-69A92559BD3E}" type="parTrans" cxnId="{F1869E0C-72B3-47BE-839F-BE02541D74CB}">
      <dgm:prSet/>
      <dgm:spPr/>
      <dgm:t>
        <a:bodyPr/>
        <a:lstStyle/>
        <a:p>
          <a:endParaRPr lang="zh-TW" altLang="en-US">
            <a:latin typeface="標楷體" panose="03000509000000000000" pitchFamily="65" charset="-120"/>
            <a:ea typeface="標楷體" panose="03000509000000000000" pitchFamily="65" charset="-120"/>
          </a:endParaRPr>
        </a:p>
      </dgm:t>
    </dgm:pt>
    <dgm:pt modelId="{EE866124-A7DC-45A5-BD8A-15C96AD3F889}" type="sibTrans" cxnId="{F1869E0C-72B3-47BE-839F-BE02541D74CB}">
      <dgm:prSet/>
      <dgm:spPr/>
      <dgm:t>
        <a:bodyPr/>
        <a:lstStyle/>
        <a:p>
          <a:endParaRPr lang="zh-TW" altLang="en-US">
            <a:latin typeface="標楷體" panose="03000509000000000000" pitchFamily="65" charset="-120"/>
            <a:ea typeface="標楷體" panose="03000509000000000000" pitchFamily="65" charset="-120"/>
          </a:endParaRPr>
        </a:p>
      </dgm:t>
    </dgm:pt>
    <dgm:pt modelId="{050A4E7D-CB23-42DC-89CE-FD2F91A54F22}">
      <dgm:prSet phldrT="[文字]" custT="1"/>
      <dgm:spPr/>
      <dgm:t>
        <a:bodyPr/>
        <a:lstStyle/>
        <a:p>
          <a:r>
            <a:rPr lang="zh-TW" altLang="en-US" sz="5400" dirty="0">
              <a:latin typeface="標楷體" panose="03000509000000000000" pitchFamily="65" charset="-120"/>
              <a:ea typeface="標楷體" panose="03000509000000000000" pitchFamily="65" charset="-120"/>
            </a:rPr>
            <a:t>機關</a:t>
          </a:r>
          <a:endParaRPr lang="zh-TW" altLang="en-US" sz="3000" dirty="0">
            <a:latin typeface="標楷體" panose="03000509000000000000" pitchFamily="65" charset="-120"/>
            <a:ea typeface="標楷體" panose="03000509000000000000" pitchFamily="65" charset="-120"/>
          </a:endParaRPr>
        </a:p>
      </dgm:t>
    </dgm:pt>
    <dgm:pt modelId="{79106634-2695-486E-90E3-E10F759442D2}" type="parTrans" cxnId="{AB364E17-A0AE-4DDC-AFA6-D2D365B519DF}">
      <dgm:prSet/>
      <dgm:spPr/>
      <dgm:t>
        <a:bodyPr/>
        <a:lstStyle/>
        <a:p>
          <a:endParaRPr lang="zh-TW" altLang="en-US">
            <a:latin typeface="標楷體" panose="03000509000000000000" pitchFamily="65" charset="-120"/>
            <a:ea typeface="標楷體" panose="03000509000000000000" pitchFamily="65" charset="-120"/>
          </a:endParaRPr>
        </a:p>
      </dgm:t>
    </dgm:pt>
    <dgm:pt modelId="{0F8DBD0F-3BEA-4737-96AD-9FC5B472EE4E}" type="sibTrans" cxnId="{AB364E17-A0AE-4DDC-AFA6-D2D365B519DF}">
      <dgm:prSet/>
      <dgm:spPr/>
      <dgm:t>
        <a:bodyPr/>
        <a:lstStyle/>
        <a:p>
          <a:endParaRPr lang="zh-TW" altLang="en-US">
            <a:latin typeface="標楷體" panose="03000509000000000000" pitchFamily="65" charset="-120"/>
            <a:ea typeface="標楷體" panose="03000509000000000000" pitchFamily="65" charset="-120"/>
          </a:endParaRPr>
        </a:p>
      </dgm:t>
    </dgm:pt>
    <dgm:pt modelId="{A8151C4C-ECBB-464F-8507-1E9E88245C07}" type="pres">
      <dgm:prSet presAssocID="{10422DB5-F162-4FA0-930E-A730F0416273}" presName="Name0" presStyleCnt="0">
        <dgm:presLayoutVars>
          <dgm:chMax val="4"/>
          <dgm:resizeHandles val="exact"/>
        </dgm:presLayoutVars>
      </dgm:prSet>
      <dgm:spPr/>
    </dgm:pt>
    <dgm:pt modelId="{223FCE78-FA19-4C8C-92F9-16F5BDE36C34}" type="pres">
      <dgm:prSet presAssocID="{10422DB5-F162-4FA0-930E-A730F0416273}" presName="ellipse" presStyleLbl="trBgShp" presStyleIdx="0" presStyleCnt="1"/>
      <dgm:spPr/>
    </dgm:pt>
    <dgm:pt modelId="{BD04094C-0861-411C-9EF9-67A4E6F7DB01}" type="pres">
      <dgm:prSet presAssocID="{10422DB5-F162-4FA0-930E-A730F0416273}" presName="arrow1" presStyleLbl="fgShp" presStyleIdx="0" presStyleCnt="1"/>
      <dgm:spPr/>
    </dgm:pt>
    <dgm:pt modelId="{CD7C05FD-12D5-4ACE-AE9E-98EA9B696F92}" type="pres">
      <dgm:prSet presAssocID="{10422DB5-F162-4FA0-930E-A730F0416273}" presName="rectangle" presStyleLbl="revTx" presStyleIdx="0" presStyleCnt="1">
        <dgm:presLayoutVars>
          <dgm:bulletEnabled val="1"/>
        </dgm:presLayoutVars>
      </dgm:prSet>
      <dgm:spPr/>
    </dgm:pt>
    <dgm:pt modelId="{E85A6FF8-28B3-4528-A93E-C8F14D033097}" type="pres">
      <dgm:prSet presAssocID="{202CB795-C01D-4ADF-9E01-56C93B4F811C}" presName="item1" presStyleLbl="node1" presStyleIdx="0" presStyleCnt="3">
        <dgm:presLayoutVars>
          <dgm:bulletEnabled val="1"/>
        </dgm:presLayoutVars>
      </dgm:prSet>
      <dgm:spPr/>
    </dgm:pt>
    <dgm:pt modelId="{E6A83400-87B9-422C-A1C0-04411B9EDA01}" type="pres">
      <dgm:prSet presAssocID="{A2477F66-991E-4259-A3EA-0040EB620BF0}" presName="item2" presStyleLbl="node1" presStyleIdx="1" presStyleCnt="3">
        <dgm:presLayoutVars>
          <dgm:bulletEnabled val="1"/>
        </dgm:presLayoutVars>
      </dgm:prSet>
      <dgm:spPr/>
    </dgm:pt>
    <dgm:pt modelId="{1047A70E-EEF1-444D-9815-516CE75CDA66}" type="pres">
      <dgm:prSet presAssocID="{050A4E7D-CB23-42DC-89CE-FD2F91A54F22}" presName="item3" presStyleLbl="node1" presStyleIdx="2" presStyleCnt="3">
        <dgm:presLayoutVars>
          <dgm:bulletEnabled val="1"/>
        </dgm:presLayoutVars>
      </dgm:prSet>
      <dgm:spPr/>
    </dgm:pt>
    <dgm:pt modelId="{FABA822E-FE25-49FA-8F3C-370799FAC9C2}" type="pres">
      <dgm:prSet presAssocID="{10422DB5-F162-4FA0-930E-A730F0416273}" presName="funnel" presStyleLbl="trAlignAcc1" presStyleIdx="0" presStyleCnt="1"/>
      <dgm:spPr/>
    </dgm:pt>
  </dgm:ptLst>
  <dgm:cxnLst>
    <dgm:cxn modelId="{F1869E0C-72B3-47BE-839F-BE02541D74CB}" srcId="{10422DB5-F162-4FA0-930E-A730F0416273}" destId="{A2477F66-991E-4259-A3EA-0040EB620BF0}" srcOrd="2" destOrd="0" parTransId="{1E1D06C7-7E6A-401C-8A6E-69A92559BD3E}" sibTransId="{EE866124-A7DC-45A5-BD8A-15C96AD3F889}"/>
    <dgm:cxn modelId="{AB364E17-A0AE-4DDC-AFA6-D2D365B519DF}" srcId="{10422DB5-F162-4FA0-930E-A730F0416273}" destId="{050A4E7D-CB23-42DC-89CE-FD2F91A54F22}" srcOrd="3" destOrd="0" parTransId="{79106634-2695-486E-90E3-E10F759442D2}" sibTransId="{0F8DBD0F-3BEA-4737-96AD-9FC5B472EE4E}"/>
    <dgm:cxn modelId="{7F855B42-87E4-4857-AE7D-8ECA7D22DE53}" type="presOf" srcId="{050A4E7D-CB23-42DC-89CE-FD2F91A54F22}" destId="{CD7C05FD-12D5-4ACE-AE9E-98EA9B696F92}" srcOrd="0" destOrd="0" presId="urn:microsoft.com/office/officeart/2005/8/layout/funnel1"/>
    <dgm:cxn modelId="{C6DEEB7E-A832-499E-94A7-214039720F9B}" type="presOf" srcId="{A2477F66-991E-4259-A3EA-0040EB620BF0}" destId="{E85A6FF8-28B3-4528-A93E-C8F14D033097}" srcOrd="0" destOrd="0" presId="urn:microsoft.com/office/officeart/2005/8/layout/funnel1"/>
    <dgm:cxn modelId="{47F811AC-9E87-4575-921F-B68964F1CC2A}" type="presOf" srcId="{202CB795-C01D-4ADF-9E01-56C93B4F811C}" destId="{E6A83400-87B9-422C-A1C0-04411B9EDA01}" srcOrd="0" destOrd="0" presId="urn:microsoft.com/office/officeart/2005/8/layout/funnel1"/>
    <dgm:cxn modelId="{AC6A99B0-3DF7-41B5-A4E0-92BC3348A355}" srcId="{10422DB5-F162-4FA0-930E-A730F0416273}" destId="{34403B99-56CC-4307-BE1D-C77D5C7DCDD7}" srcOrd="0" destOrd="0" parTransId="{B2B0D5E7-53B5-4A50-8149-736AD1C52780}" sibTransId="{31C59F4A-9DA6-435D-AA18-79C65C286A9E}"/>
    <dgm:cxn modelId="{506DD0DF-E4A6-40A5-BDB9-5091CF90B615}" type="presOf" srcId="{10422DB5-F162-4FA0-930E-A730F0416273}" destId="{A8151C4C-ECBB-464F-8507-1E9E88245C07}" srcOrd="0" destOrd="0" presId="urn:microsoft.com/office/officeart/2005/8/layout/funnel1"/>
    <dgm:cxn modelId="{481797E7-A306-4646-B37E-A7810DAF1773}" srcId="{10422DB5-F162-4FA0-930E-A730F0416273}" destId="{202CB795-C01D-4ADF-9E01-56C93B4F811C}" srcOrd="1" destOrd="0" parTransId="{E17C6873-8C09-43BE-B138-7453D23705FB}" sibTransId="{4AC5D899-ED89-48F1-B201-8F8B5E6F5721}"/>
    <dgm:cxn modelId="{5BFD56F0-4C09-43D0-A626-20754BA30E4B}" type="presOf" srcId="{34403B99-56CC-4307-BE1D-C77D5C7DCDD7}" destId="{1047A70E-EEF1-444D-9815-516CE75CDA66}" srcOrd="0" destOrd="0" presId="urn:microsoft.com/office/officeart/2005/8/layout/funnel1"/>
    <dgm:cxn modelId="{17F70818-8DDA-4DB2-A322-EF4068DB9935}" type="presParOf" srcId="{A8151C4C-ECBB-464F-8507-1E9E88245C07}" destId="{223FCE78-FA19-4C8C-92F9-16F5BDE36C34}" srcOrd="0" destOrd="0" presId="urn:microsoft.com/office/officeart/2005/8/layout/funnel1"/>
    <dgm:cxn modelId="{5CC6DD96-1371-4BFA-A451-D4595A85B7E7}" type="presParOf" srcId="{A8151C4C-ECBB-464F-8507-1E9E88245C07}" destId="{BD04094C-0861-411C-9EF9-67A4E6F7DB01}" srcOrd="1" destOrd="0" presId="urn:microsoft.com/office/officeart/2005/8/layout/funnel1"/>
    <dgm:cxn modelId="{894141CC-C47E-494A-84D5-BCED0166EFAD}" type="presParOf" srcId="{A8151C4C-ECBB-464F-8507-1E9E88245C07}" destId="{CD7C05FD-12D5-4ACE-AE9E-98EA9B696F92}" srcOrd="2" destOrd="0" presId="urn:microsoft.com/office/officeart/2005/8/layout/funnel1"/>
    <dgm:cxn modelId="{0A1F8041-39D9-40BA-A72E-26EB94CC74D4}" type="presParOf" srcId="{A8151C4C-ECBB-464F-8507-1E9E88245C07}" destId="{E85A6FF8-28B3-4528-A93E-C8F14D033097}" srcOrd="3" destOrd="0" presId="urn:microsoft.com/office/officeart/2005/8/layout/funnel1"/>
    <dgm:cxn modelId="{875153ED-3FD4-4336-AD0D-470584559452}" type="presParOf" srcId="{A8151C4C-ECBB-464F-8507-1E9E88245C07}" destId="{E6A83400-87B9-422C-A1C0-04411B9EDA01}" srcOrd="4" destOrd="0" presId="urn:microsoft.com/office/officeart/2005/8/layout/funnel1"/>
    <dgm:cxn modelId="{D2D9EAB1-4D55-4964-A378-A5EA842BE99D}" type="presParOf" srcId="{A8151C4C-ECBB-464F-8507-1E9E88245C07}" destId="{1047A70E-EEF1-444D-9815-516CE75CDA66}" srcOrd="5" destOrd="0" presId="urn:microsoft.com/office/officeart/2005/8/layout/funnel1"/>
    <dgm:cxn modelId="{5129B184-F12B-4FE1-A647-F7628F998DE8}" type="presParOf" srcId="{A8151C4C-ECBB-464F-8507-1E9E88245C07}" destId="{FABA822E-FE25-49FA-8F3C-370799FAC9C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FCE78-FA19-4C8C-92F9-16F5BDE36C34}">
      <dsp:nvSpPr>
        <dsp:cNvPr id="0" name=""/>
        <dsp:cNvSpPr/>
      </dsp:nvSpPr>
      <dsp:spPr>
        <a:xfrm>
          <a:off x="2267957" y="188182"/>
          <a:ext cx="3734691" cy="129700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04094C-0861-411C-9EF9-67A4E6F7DB01}">
      <dsp:nvSpPr>
        <dsp:cNvPr id="0" name=""/>
        <dsp:cNvSpPr/>
      </dsp:nvSpPr>
      <dsp:spPr>
        <a:xfrm>
          <a:off x="3779204" y="3364117"/>
          <a:ext cx="723777" cy="463217"/>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7C05FD-12D5-4ACE-AE9E-98EA9B696F92}">
      <dsp:nvSpPr>
        <dsp:cNvPr id="0" name=""/>
        <dsp:cNvSpPr/>
      </dsp:nvSpPr>
      <dsp:spPr>
        <a:xfrm>
          <a:off x="2404027" y="3734691"/>
          <a:ext cx="3474131" cy="8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384048" rIns="384048" bIns="384048" numCol="1" spcCol="1270" anchor="ctr" anchorCtr="0">
          <a:noAutofit/>
        </a:bodyPr>
        <a:lstStyle/>
        <a:p>
          <a:pPr marL="0" lvl="0" indent="0" algn="ctr" defTabSz="2400300">
            <a:lnSpc>
              <a:spcPct val="90000"/>
            </a:lnSpc>
            <a:spcBef>
              <a:spcPct val="0"/>
            </a:spcBef>
            <a:spcAft>
              <a:spcPct val="35000"/>
            </a:spcAft>
            <a:buNone/>
          </a:pPr>
          <a:r>
            <a:rPr lang="zh-TW" altLang="en-US" sz="5400" kern="1200" dirty="0">
              <a:latin typeface="標楷體" panose="03000509000000000000" pitchFamily="65" charset="-120"/>
              <a:ea typeface="標楷體" panose="03000509000000000000" pitchFamily="65" charset="-120"/>
            </a:rPr>
            <a:t>機關</a:t>
          </a:r>
          <a:endParaRPr lang="zh-TW" altLang="en-US" sz="3000" kern="1200" dirty="0">
            <a:latin typeface="標楷體" panose="03000509000000000000" pitchFamily="65" charset="-120"/>
            <a:ea typeface="標楷體" panose="03000509000000000000" pitchFamily="65" charset="-120"/>
          </a:endParaRPr>
        </a:p>
      </dsp:txBody>
      <dsp:txXfrm>
        <a:off x="2404027" y="3734691"/>
        <a:ext cx="3474131" cy="868532"/>
      </dsp:txXfrm>
    </dsp:sp>
    <dsp:sp modelId="{E85A6FF8-28B3-4528-A93E-C8F14D033097}">
      <dsp:nvSpPr>
        <dsp:cNvPr id="0" name=""/>
        <dsp:cNvSpPr/>
      </dsp:nvSpPr>
      <dsp:spPr>
        <a:xfrm>
          <a:off x="3625763" y="1585361"/>
          <a:ext cx="1302799" cy="13027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kern="1200" dirty="0">
              <a:latin typeface="標楷體" panose="03000509000000000000" pitchFamily="65" charset="-120"/>
              <a:ea typeface="標楷體" panose="03000509000000000000" pitchFamily="65" charset="-120"/>
            </a:rPr>
            <a:t>政府機關</a:t>
          </a:r>
        </a:p>
      </dsp:txBody>
      <dsp:txXfrm>
        <a:off x="3816553" y="1776151"/>
        <a:ext cx="921219" cy="921219"/>
      </dsp:txXfrm>
    </dsp:sp>
    <dsp:sp modelId="{E6A83400-87B9-422C-A1C0-04411B9EDA01}">
      <dsp:nvSpPr>
        <dsp:cNvPr id="0" name=""/>
        <dsp:cNvSpPr/>
      </dsp:nvSpPr>
      <dsp:spPr>
        <a:xfrm>
          <a:off x="2693538" y="607972"/>
          <a:ext cx="1302799" cy="13027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kern="1200" dirty="0">
              <a:latin typeface="標楷體" panose="03000509000000000000" pitchFamily="65" charset="-120"/>
              <a:ea typeface="標楷體" panose="03000509000000000000" pitchFamily="65" charset="-120"/>
            </a:rPr>
            <a:t>公立學校</a:t>
          </a:r>
        </a:p>
      </dsp:txBody>
      <dsp:txXfrm>
        <a:off x="2884328" y="798762"/>
        <a:ext cx="921219" cy="921219"/>
      </dsp:txXfrm>
    </dsp:sp>
    <dsp:sp modelId="{1047A70E-EEF1-444D-9815-516CE75CDA66}">
      <dsp:nvSpPr>
        <dsp:cNvPr id="0" name=""/>
        <dsp:cNvSpPr/>
      </dsp:nvSpPr>
      <dsp:spPr>
        <a:xfrm>
          <a:off x="4025288" y="292985"/>
          <a:ext cx="1302799" cy="13027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kern="1200" dirty="0">
              <a:latin typeface="標楷體" panose="03000509000000000000" pitchFamily="65" charset="-120"/>
              <a:ea typeface="標楷體" panose="03000509000000000000" pitchFamily="65" charset="-120"/>
            </a:rPr>
            <a:t>公營事業</a:t>
          </a:r>
        </a:p>
      </dsp:txBody>
      <dsp:txXfrm>
        <a:off x="4216078" y="483775"/>
        <a:ext cx="921219" cy="921219"/>
      </dsp:txXfrm>
    </dsp:sp>
    <dsp:sp modelId="{FABA822E-FE25-49FA-8F3C-370799FAC9C2}">
      <dsp:nvSpPr>
        <dsp:cNvPr id="0" name=""/>
        <dsp:cNvSpPr/>
      </dsp:nvSpPr>
      <dsp:spPr>
        <a:xfrm>
          <a:off x="2114516" y="28951"/>
          <a:ext cx="4053153" cy="324252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3D34D-8DDC-46B3-8560-AC367A7A3D2B}" type="datetimeFigureOut">
              <a:rPr lang="zh-TW" altLang="en-US" smtClean="0"/>
              <a:t>2022/9/8</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886C41-C702-43BD-8D6A-0E3F988E2B9D}" type="slidenum">
              <a:rPr lang="zh-TW" altLang="en-US" smtClean="0"/>
              <a:t>‹#›</a:t>
            </a:fld>
            <a:endParaRPr lang="zh-TW" altLang="en-US"/>
          </a:p>
        </p:txBody>
      </p:sp>
    </p:spTree>
    <p:extLst>
      <p:ext uri="{BB962C8B-B14F-4D97-AF65-F5344CB8AC3E}">
        <p14:creationId xmlns:p14="http://schemas.microsoft.com/office/powerpoint/2010/main" val="5211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政府採購法包含非常多的單元</a:t>
            </a:r>
            <a:r>
              <a:rPr lang="en-US" altLang="zh-TW" dirty="0"/>
              <a:t>,</a:t>
            </a:r>
            <a:r>
              <a:rPr lang="zh-TW" altLang="en-US" dirty="0"/>
              <a:t>從財務</a:t>
            </a:r>
            <a:r>
              <a:rPr lang="en-US" altLang="zh-TW" dirty="0"/>
              <a:t>,</a:t>
            </a:r>
            <a:r>
              <a:rPr lang="zh-TW" altLang="en-US" dirty="0"/>
              <a:t>勞務到工程</a:t>
            </a:r>
            <a:r>
              <a:rPr lang="en-US" altLang="zh-TW" dirty="0"/>
              <a:t>,</a:t>
            </a:r>
            <a:r>
              <a:rPr lang="zh-TW" altLang="en-US" dirty="0"/>
              <a:t>金額從未逾公告金額十分之一的小額採購到數億元工程的巨額採購不論在採購標的上有所區分</a:t>
            </a:r>
            <a:r>
              <a:rPr lang="en-US" altLang="zh-TW" dirty="0"/>
              <a:t>,</a:t>
            </a:r>
            <a:r>
              <a:rPr lang="zh-TW" altLang="en-US" dirty="0"/>
              <a:t>金額上有所區分</a:t>
            </a:r>
            <a:r>
              <a:rPr lang="en-US" altLang="zh-TW" dirty="0"/>
              <a:t>,</a:t>
            </a:r>
            <a:r>
              <a:rPr lang="zh-TW" altLang="en-US" dirty="0"/>
              <a:t>相對到金額上的不同</a:t>
            </a:r>
            <a:r>
              <a:rPr lang="en-US" altLang="zh-TW" dirty="0"/>
              <a:t>,</a:t>
            </a:r>
            <a:r>
              <a:rPr lang="zh-TW" altLang="en-US" dirty="0"/>
              <a:t>相關的辦購方式與等標期限上亦有所差異</a:t>
            </a:r>
            <a:r>
              <a:rPr lang="en-US" altLang="zh-TW" dirty="0"/>
              <a:t>,</a:t>
            </a:r>
            <a:r>
              <a:rPr lang="zh-TW" altLang="en-US" dirty="0"/>
              <a:t>這只是前端辦理採購的基本</a:t>
            </a:r>
            <a:r>
              <a:rPr lang="en-US" altLang="zh-TW" dirty="0"/>
              <a:t>,</a:t>
            </a:r>
            <a:r>
              <a:rPr lang="zh-TW" altLang="en-US" dirty="0"/>
              <a:t>後續還有爭議的調解</a:t>
            </a:r>
            <a:r>
              <a:rPr lang="en-US" altLang="zh-TW" dirty="0"/>
              <a:t>,</a:t>
            </a:r>
            <a:r>
              <a:rPr lang="zh-TW" altLang="en-US" dirty="0"/>
              <a:t>相關的後續分割了非常多不同的單元還包括了調解申訴仲裁</a:t>
            </a:r>
            <a:r>
              <a:rPr lang="en-US" altLang="zh-TW" dirty="0"/>
              <a:t>,</a:t>
            </a:r>
            <a:r>
              <a:rPr lang="zh-TW" altLang="en-US" dirty="0"/>
              <a:t>乃至後續的規格甚至到工程的地質專探等</a:t>
            </a:r>
            <a:r>
              <a:rPr lang="en-US" altLang="zh-TW" dirty="0"/>
              <a:t>.</a:t>
            </a:r>
            <a:r>
              <a:rPr lang="zh-TW" altLang="en-US" dirty="0"/>
              <a:t>有鑑於近期有某協會遭檢調搜索</a:t>
            </a:r>
            <a:r>
              <a:rPr lang="en-US" altLang="zh-TW" dirty="0"/>
              <a:t>,</a:t>
            </a:r>
            <a:r>
              <a:rPr lang="zh-TW" altLang="en-US" dirty="0"/>
              <a:t>對社會大眾負面的觀感</a:t>
            </a:r>
            <a:r>
              <a:rPr lang="en-US" altLang="zh-TW" dirty="0"/>
              <a:t>,</a:t>
            </a:r>
            <a:r>
              <a:rPr lang="zh-TW" altLang="en-US" dirty="0"/>
              <a:t>評鑑協會這次也很用心為強化「奧亞運特定體育團體」的組織會務</a:t>
            </a:r>
            <a:r>
              <a:rPr lang="en-US" altLang="zh-TW" dirty="0"/>
              <a:t>,</a:t>
            </a:r>
            <a:r>
              <a:rPr lang="zh-TW" altLang="en-US" dirty="0"/>
              <a:t>對於參與奧亞運特定體育團體安排了這堂課程</a:t>
            </a:r>
            <a:r>
              <a:rPr lang="en-US" altLang="zh-TW" dirty="0"/>
              <a:t>,</a:t>
            </a:r>
            <a:r>
              <a:rPr lang="zh-TW" altLang="en-US" dirty="0"/>
              <a:t>希望藉由這堂課程的宣導</a:t>
            </a:r>
            <a:r>
              <a:rPr lang="en-US" altLang="zh-TW" dirty="0"/>
              <a:t>,</a:t>
            </a:r>
            <a:r>
              <a:rPr lang="zh-TW" altLang="en-US" dirty="0"/>
              <a:t>使在座的各位在接受政府補助辦理各項運動活動時</a:t>
            </a:r>
            <a:r>
              <a:rPr lang="en-US" altLang="zh-TW" dirty="0"/>
              <a:t>,</a:t>
            </a:r>
            <a:r>
              <a:rPr lang="zh-TW" altLang="en-US" dirty="0"/>
              <a:t>能更完整且適法的辦理</a:t>
            </a:r>
          </a:p>
        </p:txBody>
      </p:sp>
      <p:sp>
        <p:nvSpPr>
          <p:cNvPr id="4" name="投影片編號版面配置區 3"/>
          <p:cNvSpPr>
            <a:spLocks noGrp="1"/>
          </p:cNvSpPr>
          <p:nvPr>
            <p:ph type="sldNum" sz="quarter" idx="5"/>
          </p:nvPr>
        </p:nvSpPr>
        <p:spPr/>
        <p:txBody>
          <a:bodyPr/>
          <a:lstStyle/>
          <a:p>
            <a:fld id="{2D886C41-C702-43BD-8D6A-0E3F988E2B9D}" type="slidenum">
              <a:rPr lang="zh-TW" altLang="en-US" smtClean="0"/>
              <a:t>1</a:t>
            </a:fld>
            <a:endParaRPr lang="zh-TW" altLang="en-US"/>
          </a:p>
        </p:txBody>
      </p:sp>
    </p:spTree>
    <p:extLst>
      <p:ext uri="{BB962C8B-B14F-4D97-AF65-F5344CB8AC3E}">
        <p14:creationId xmlns:p14="http://schemas.microsoft.com/office/powerpoint/2010/main" val="332699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我們先從採購主體人來談起</a:t>
            </a:r>
            <a:r>
              <a:rPr lang="en-US" altLang="zh-TW" dirty="0"/>
              <a:t>,</a:t>
            </a:r>
            <a:r>
              <a:rPr lang="zh-TW" altLang="en-US" dirty="0"/>
              <a:t>採購主體又區分兩大部分</a:t>
            </a:r>
            <a:r>
              <a:rPr lang="en-US" altLang="zh-TW" dirty="0"/>
              <a:t>,</a:t>
            </a:r>
            <a:r>
              <a:rPr lang="zh-TW" altLang="en-US" dirty="0"/>
              <a:t>一個是機關一個是廠商</a:t>
            </a:r>
            <a:r>
              <a:rPr lang="en-US" altLang="zh-TW" dirty="0"/>
              <a:t>,</a:t>
            </a:r>
            <a:r>
              <a:rPr lang="zh-TW" altLang="en-US" dirty="0"/>
              <a:t>適用政府採購法的機關有哪些</a:t>
            </a:r>
            <a:r>
              <a:rPr lang="en-US" altLang="zh-TW" dirty="0"/>
              <a:t>?</a:t>
            </a:r>
            <a:endParaRPr lang="zh-TW" altLang="en-US" dirty="0"/>
          </a:p>
        </p:txBody>
      </p:sp>
      <p:sp>
        <p:nvSpPr>
          <p:cNvPr id="4" name="投影片編號版面配置區 3"/>
          <p:cNvSpPr>
            <a:spLocks noGrp="1"/>
          </p:cNvSpPr>
          <p:nvPr>
            <p:ph type="sldNum" sz="quarter" idx="5"/>
          </p:nvPr>
        </p:nvSpPr>
        <p:spPr/>
        <p:txBody>
          <a:bodyPr/>
          <a:lstStyle/>
          <a:p>
            <a:fld id="{2D886C41-C702-43BD-8D6A-0E3F988E2B9D}" type="slidenum">
              <a:rPr lang="zh-TW" altLang="en-US" smtClean="0"/>
              <a:t>3</a:t>
            </a:fld>
            <a:endParaRPr lang="zh-TW" altLang="en-US"/>
          </a:p>
        </p:txBody>
      </p:sp>
    </p:spTree>
    <p:extLst>
      <p:ext uri="{BB962C8B-B14F-4D97-AF65-F5344CB8AC3E}">
        <p14:creationId xmlns:p14="http://schemas.microsoft.com/office/powerpoint/2010/main" val="2665973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除了前述所說的政府機關、公立學校、公營事業外</a:t>
            </a:r>
            <a:r>
              <a:rPr lang="en-US" altLang="zh-TW" dirty="0"/>
              <a:t>,</a:t>
            </a:r>
            <a:r>
              <a:rPr lang="zh-TW" altLang="en-US" dirty="0"/>
              <a:t>還有受機關補助法人團體</a:t>
            </a:r>
            <a:endParaRPr lang="en-US" altLang="zh-TW" dirty="0"/>
          </a:p>
          <a:p>
            <a:r>
              <a:rPr lang="zh-TW" altLang="en-US" dirty="0"/>
              <a:t>依教育部體育數之規定</a:t>
            </a:r>
            <a:r>
              <a:rPr lang="en-US" altLang="zh-TW" dirty="0"/>
              <a:t>,</a:t>
            </a:r>
            <a:r>
              <a:rPr lang="zh-TW" altLang="en-US" dirty="0"/>
              <a:t>不論補助金額之多寡均應公開為之</a:t>
            </a:r>
          </a:p>
        </p:txBody>
      </p:sp>
      <p:sp>
        <p:nvSpPr>
          <p:cNvPr id="4" name="投影片編號版面配置區 3"/>
          <p:cNvSpPr>
            <a:spLocks noGrp="1"/>
          </p:cNvSpPr>
          <p:nvPr>
            <p:ph type="sldNum" sz="quarter" idx="5"/>
          </p:nvPr>
        </p:nvSpPr>
        <p:spPr/>
        <p:txBody>
          <a:bodyPr/>
          <a:lstStyle/>
          <a:p>
            <a:fld id="{2D886C41-C702-43BD-8D6A-0E3F988E2B9D}" type="slidenum">
              <a:rPr lang="zh-TW" altLang="en-US" smtClean="0"/>
              <a:t>4</a:t>
            </a:fld>
            <a:endParaRPr lang="zh-TW" altLang="en-US"/>
          </a:p>
        </p:txBody>
      </p:sp>
    </p:spTree>
    <p:extLst>
      <p:ext uri="{BB962C8B-B14F-4D97-AF65-F5344CB8AC3E}">
        <p14:creationId xmlns:p14="http://schemas.microsoft.com/office/powerpoint/2010/main" val="674752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D886C41-C702-43BD-8D6A-0E3F988E2B9D}" type="slidenum">
              <a:rPr lang="zh-TW" altLang="en-US" smtClean="0"/>
              <a:t>13</a:t>
            </a:fld>
            <a:endParaRPr lang="zh-TW" altLang="en-US"/>
          </a:p>
        </p:txBody>
      </p:sp>
    </p:spTree>
    <p:extLst>
      <p:ext uri="{BB962C8B-B14F-4D97-AF65-F5344CB8AC3E}">
        <p14:creationId xmlns:p14="http://schemas.microsoft.com/office/powerpoint/2010/main" val="1273218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政府採購法（以下簡稱採購法）施行前，各機關在審計稽察法規規範下 辦理之採購，係以合於招標文件規定之最低標為得標原則。這種決標方式， 造成機關採購功能佳、條件好之標的受到限制，各界對於政府不能善用預算 買到好的標的亦多所批評。有鑒於此，採購法制定時，乃參酌先進國家之作 法及世界貿易組織（</a:t>
            </a:r>
            <a:r>
              <a:rPr lang="en-US" altLang="zh-TW" dirty="0"/>
              <a:t>WTO</a:t>
            </a:r>
            <a:r>
              <a:rPr lang="zh-TW" altLang="en-US" dirty="0"/>
              <a:t>）政府採購協定（</a:t>
            </a:r>
            <a:r>
              <a:rPr lang="en-US" altLang="zh-TW" dirty="0"/>
              <a:t>GPA</a:t>
            </a:r>
            <a:r>
              <a:rPr lang="zh-TW" altLang="en-US" dirty="0"/>
              <a:t>）之規定，加入採最有利標決 標之機制，供各機關利用。 因機關辦理採購之目的及需求各異，欲達成之採購功能及品質之要求亦 非一致，就決標原則之擇定，應由各機關視個案性質及實際需要擇適當方式 辦理。因為採購法對於最低標、最有利標之選擇，除採購法第 </a:t>
            </a:r>
            <a:r>
              <a:rPr lang="en-US" altLang="zh-TW" dirty="0"/>
              <a:t>52 </a:t>
            </a:r>
            <a:r>
              <a:rPr lang="zh-TW" altLang="en-US" dirty="0"/>
              <a:t>條第 </a:t>
            </a:r>
            <a:r>
              <a:rPr lang="en-US" altLang="zh-TW" dirty="0"/>
              <a:t>2 </a:t>
            </a:r>
            <a:r>
              <a:rPr lang="zh-TW" altLang="en-US" dirty="0"/>
              <a:t>項對 於部分服務類別明定以最有利標為原則外，其他採購案之決標方式係由主辦 機關決定；對於依採購法第 </a:t>
            </a:r>
            <a:r>
              <a:rPr lang="en-US" altLang="zh-TW" dirty="0"/>
              <a:t>56 </a:t>
            </a:r>
            <a:r>
              <a:rPr lang="zh-TW" altLang="en-US" dirty="0"/>
              <a:t>條規定辦理最有利標，並有報上級機關核准之 程序。 為協助機關擇定合宜之決標方式，以提升採購之效率、功能及品質，將 預算用得有價值，爰訂定此參考原則，供機關實務作業參考。</a:t>
            </a:r>
          </a:p>
        </p:txBody>
      </p:sp>
      <p:sp>
        <p:nvSpPr>
          <p:cNvPr id="4" name="投影片編號版面配置區 3"/>
          <p:cNvSpPr>
            <a:spLocks noGrp="1"/>
          </p:cNvSpPr>
          <p:nvPr>
            <p:ph type="sldNum" sz="quarter" idx="5"/>
          </p:nvPr>
        </p:nvSpPr>
        <p:spPr/>
        <p:txBody>
          <a:bodyPr/>
          <a:lstStyle/>
          <a:p>
            <a:fld id="{2D886C41-C702-43BD-8D6A-0E3F988E2B9D}" type="slidenum">
              <a:rPr lang="zh-TW" altLang="en-US" smtClean="0"/>
              <a:t>14</a:t>
            </a:fld>
            <a:endParaRPr lang="zh-TW" altLang="en-US"/>
          </a:p>
        </p:txBody>
      </p:sp>
    </p:spTree>
    <p:extLst>
      <p:ext uri="{BB962C8B-B14F-4D97-AF65-F5344CB8AC3E}">
        <p14:creationId xmlns:p14="http://schemas.microsoft.com/office/powerpoint/2010/main" val="1707575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3187700"/>
            <a:ext cx="6172200" cy="850900"/>
          </a:xfrm>
        </p:spPr>
        <p:txBody>
          <a:bodyPr/>
          <a:lstStyle>
            <a:lvl1pPr>
              <a:defRPr sz="4400"/>
            </a:lvl1pPr>
          </a:lstStyle>
          <a:p>
            <a:pPr lvl="0"/>
            <a:r>
              <a:rPr lang="zh-TW" altLang="en-US" noProof="0"/>
              <a:t>按一下以編輯母片標題樣式</a:t>
            </a:r>
            <a:endParaRPr lang="en-US" noProof="0"/>
          </a:p>
        </p:txBody>
      </p:sp>
      <p:sp>
        <p:nvSpPr>
          <p:cNvPr id="7171" name="Rectangle 3"/>
          <p:cNvSpPr>
            <a:spLocks noGrp="1" noChangeArrowheads="1"/>
          </p:cNvSpPr>
          <p:nvPr>
            <p:ph type="subTitle" idx="1"/>
          </p:nvPr>
        </p:nvSpPr>
        <p:spPr>
          <a:xfrm>
            <a:off x="831850" y="4452938"/>
            <a:ext cx="6248400" cy="533400"/>
          </a:xfrm>
        </p:spPr>
        <p:txBody>
          <a:bodyPr/>
          <a:lstStyle>
            <a:lvl1pPr marL="0" indent="0">
              <a:buFontTx/>
              <a:buNone/>
              <a:defRPr sz="2800"/>
            </a:lvl1pPr>
          </a:lstStyle>
          <a:p>
            <a:pPr lvl="0"/>
            <a:r>
              <a:rPr lang="zh-TW" altLang="en-US" noProof="0"/>
              <a:t>按一下以編輯母片子標題樣式</a:t>
            </a:r>
            <a:endParaRPr lang="en-US" noProof="0"/>
          </a:p>
        </p:txBody>
      </p:sp>
      <p:sp>
        <p:nvSpPr>
          <p:cNvPr id="7172" name="Rectangle 4"/>
          <p:cNvSpPr>
            <a:spLocks noGrp="1" noChangeArrowheads="1"/>
          </p:cNvSpPr>
          <p:nvPr>
            <p:ph type="dt" sz="half" idx="2"/>
          </p:nvPr>
        </p:nvSpPr>
        <p:spPr/>
        <p:txBody>
          <a:bodyPr/>
          <a:lstStyle>
            <a:lvl1pPr>
              <a:defRPr/>
            </a:lvl1pPr>
          </a:lstStyle>
          <a:p>
            <a:endParaRPr lang="en-US"/>
          </a:p>
        </p:txBody>
      </p:sp>
      <p:sp>
        <p:nvSpPr>
          <p:cNvPr id="7173" name="Rectangle 5"/>
          <p:cNvSpPr>
            <a:spLocks noGrp="1" noChangeArrowheads="1"/>
          </p:cNvSpPr>
          <p:nvPr>
            <p:ph type="ftr" sz="quarter" idx="3"/>
          </p:nvPr>
        </p:nvSpPr>
        <p:spPr/>
        <p:txBody>
          <a:bodyPr/>
          <a:lstStyle>
            <a:lvl1pPr>
              <a:defRPr/>
            </a:lvl1pPr>
          </a:lstStyle>
          <a:p>
            <a:endParaRPr lang="en-US"/>
          </a:p>
        </p:txBody>
      </p:sp>
      <p:sp>
        <p:nvSpPr>
          <p:cNvPr id="7174" name="Rectangle 6"/>
          <p:cNvSpPr>
            <a:spLocks noGrp="1" noChangeArrowheads="1"/>
          </p:cNvSpPr>
          <p:nvPr>
            <p:ph type="sldNum" sz="quarter" idx="4"/>
          </p:nvPr>
        </p:nvSpPr>
        <p:spPr/>
        <p:txBody>
          <a:bodyPr/>
          <a:lstStyle>
            <a:lvl1pPr>
              <a:defRPr/>
            </a:lvl1pPr>
          </a:lstStyle>
          <a:p>
            <a:fld id="{D579B7D8-60B5-4DAC-8734-57E60433169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20005-ABB8-4AD2-81B8-26FD3BEE957F}" type="slidenum">
              <a:rPr lang="en-US"/>
              <a:pPr/>
              <a:t>‹#›</a:t>
            </a:fld>
            <a:endParaRPr lang="en-US"/>
          </a:p>
        </p:txBody>
      </p:sp>
    </p:spTree>
    <p:extLst>
      <p:ext uri="{BB962C8B-B14F-4D97-AF65-F5344CB8AC3E}">
        <p14:creationId xmlns:p14="http://schemas.microsoft.com/office/powerpoint/2010/main" val="59763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0"/>
            <a:ext cx="2000250" cy="6400800"/>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914400" y="0"/>
            <a:ext cx="5848350" cy="64008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56D4A6-10A3-48A3-A14C-D291DA7192A4}" type="slidenum">
              <a:rPr lang="en-US"/>
              <a:pPr/>
              <a:t>‹#›</a:t>
            </a:fld>
            <a:endParaRPr lang="en-US"/>
          </a:p>
        </p:txBody>
      </p:sp>
    </p:spTree>
    <p:extLst>
      <p:ext uri="{BB962C8B-B14F-4D97-AF65-F5344CB8AC3E}">
        <p14:creationId xmlns:p14="http://schemas.microsoft.com/office/powerpoint/2010/main" val="21824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319537-BB76-4538-A5A1-AC9DD0851EDA}" type="slidenum">
              <a:rPr lang="en-US"/>
              <a:pPr/>
              <a:t>‹#›</a:t>
            </a:fld>
            <a:endParaRPr lang="en-US"/>
          </a:p>
        </p:txBody>
      </p:sp>
    </p:spTree>
    <p:extLst>
      <p:ext uri="{BB962C8B-B14F-4D97-AF65-F5344CB8AC3E}">
        <p14:creationId xmlns:p14="http://schemas.microsoft.com/office/powerpoint/2010/main" val="372205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4F7D23-59BB-4020-81B6-E6BE36675F17}" type="slidenum">
              <a:rPr lang="en-US"/>
              <a:pPr/>
              <a:t>‹#›</a:t>
            </a:fld>
            <a:endParaRPr lang="en-US"/>
          </a:p>
        </p:txBody>
      </p:sp>
    </p:spTree>
    <p:extLst>
      <p:ext uri="{BB962C8B-B14F-4D97-AF65-F5344CB8AC3E}">
        <p14:creationId xmlns:p14="http://schemas.microsoft.com/office/powerpoint/2010/main" val="77739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914400" y="990600"/>
            <a:ext cx="3924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Content Placeholder 3"/>
          <p:cNvSpPr>
            <a:spLocks noGrp="1"/>
          </p:cNvSpPr>
          <p:nvPr>
            <p:ph sz="half" idx="2"/>
          </p:nvPr>
        </p:nvSpPr>
        <p:spPr>
          <a:xfrm>
            <a:off x="4991100" y="990600"/>
            <a:ext cx="3924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D1E63B-E864-4EA7-BA06-3622916269D3}" type="slidenum">
              <a:rPr lang="en-US"/>
              <a:pPr/>
              <a:t>‹#›</a:t>
            </a:fld>
            <a:endParaRPr lang="en-US"/>
          </a:p>
        </p:txBody>
      </p:sp>
    </p:spTree>
    <p:extLst>
      <p:ext uri="{BB962C8B-B14F-4D97-AF65-F5344CB8AC3E}">
        <p14:creationId xmlns:p14="http://schemas.microsoft.com/office/powerpoint/2010/main" val="411925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2EBA855-A700-4FAC-BF28-1460FFDAA100}" type="slidenum">
              <a:rPr lang="en-US"/>
              <a:pPr/>
              <a:t>‹#›</a:t>
            </a:fld>
            <a:endParaRPr lang="en-US"/>
          </a:p>
        </p:txBody>
      </p:sp>
    </p:spTree>
    <p:extLst>
      <p:ext uri="{BB962C8B-B14F-4D97-AF65-F5344CB8AC3E}">
        <p14:creationId xmlns:p14="http://schemas.microsoft.com/office/powerpoint/2010/main" val="252313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48E719-9C56-4C06-9C95-D5FCC79D604B}" type="slidenum">
              <a:rPr lang="en-US"/>
              <a:pPr/>
              <a:t>‹#›</a:t>
            </a:fld>
            <a:endParaRPr lang="en-US"/>
          </a:p>
        </p:txBody>
      </p:sp>
    </p:spTree>
    <p:extLst>
      <p:ext uri="{BB962C8B-B14F-4D97-AF65-F5344CB8AC3E}">
        <p14:creationId xmlns:p14="http://schemas.microsoft.com/office/powerpoint/2010/main" val="353710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472028B-881C-4F40-9EBA-802434FF3302}" type="slidenum">
              <a:rPr lang="en-US"/>
              <a:pPr/>
              <a:t>‹#›</a:t>
            </a:fld>
            <a:endParaRPr lang="en-US"/>
          </a:p>
        </p:txBody>
      </p:sp>
    </p:spTree>
    <p:extLst>
      <p:ext uri="{BB962C8B-B14F-4D97-AF65-F5344CB8AC3E}">
        <p14:creationId xmlns:p14="http://schemas.microsoft.com/office/powerpoint/2010/main" val="46963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C33E2A-49DA-4996-88A3-7AE4DEB62640}" type="slidenum">
              <a:rPr lang="en-US"/>
              <a:pPr/>
              <a:t>‹#›</a:t>
            </a:fld>
            <a:endParaRPr lang="en-US"/>
          </a:p>
        </p:txBody>
      </p:sp>
    </p:spTree>
    <p:extLst>
      <p:ext uri="{BB962C8B-B14F-4D97-AF65-F5344CB8AC3E}">
        <p14:creationId xmlns:p14="http://schemas.microsoft.com/office/powerpoint/2010/main" val="93052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AB9A67-9B61-4B25-BE7C-55A90B193E26}" type="slidenum">
              <a:rPr lang="en-US"/>
              <a:pPr/>
              <a:t>‹#›</a:t>
            </a:fld>
            <a:endParaRPr lang="en-US"/>
          </a:p>
        </p:txBody>
      </p:sp>
    </p:spTree>
    <p:extLst>
      <p:ext uri="{BB962C8B-B14F-4D97-AF65-F5344CB8AC3E}">
        <p14:creationId xmlns:p14="http://schemas.microsoft.com/office/powerpoint/2010/main" val="188870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0"/>
            <a:ext cx="8001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en-US"/>
          </a:p>
        </p:txBody>
      </p:sp>
      <p:sp>
        <p:nvSpPr>
          <p:cNvPr id="1027" name="Rectangle 3"/>
          <p:cNvSpPr>
            <a:spLocks noGrp="1" noChangeArrowheads="1"/>
          </p:cNvSpPr>
          <p:nvPr>
            <p:ph type="body" idx="1"/>
          </p:nvPr>
        </p:nvSpPr>
        <p:spPr bwMode="auto">
          <a:xfrm>
            <a:off x="914400" y="990600"/>
            <a:ext cx="8001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1028" name="Rectangle 4"/>
          <p:cNvSpPr>
            <a:spLocks noGrp="1" noChangeArrowheads="1"/>
          </p:cNvSpPr>
          <p:nvPr>
            <p:ph type="dt" sz="half" idx="2"/>
          </p:nvPr>
        </p:nvSpPr>
        <p:spPr bwMode="auto">
          <a:xfrm>
            <a:off x="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14AB675-9A61-4018-9A07-190B367853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Impact" pitchFamily="34" charset="0"/>
        </a:defRPr>
      </a:lvl2pPr>
      <a:lvl3pPr algn="l" rtl="0" eaLnBrk="1" fontAlgn="base" hangingPunct="1">
        <a:spcBef>
          <a:spcPct val="0"/>
        </a:spcBef>
        <a:spcAft>
          <a:spcPct val="0"/>
        </a:spcAft>
        <a:defRPr sz="4000">
          <a:solidFill>
            <a:schemeClr val="tx2"/>
          </a:solidFill>
          <a:latin typeface="Impact" pitchFamily="34" charset="0"/>
        </a:defRPr>
      </a:lvl3pPr>
      <a:lvl4pPr algn="l" rtl="0" eaLnBrk="1" fontAlgn="base" hangingPunct="1">
        <a:spcBef>
          <a:spcPct val="0"/>
        </a:spcBef>
        <a:spcAft>
          <a:spcPct val="0"/>
        </a:spcAft>
        <a:defRPr sz="4000">
          <a:solidFill>
            <a:schemeClr val="tx2"/>
          </a:solidFill>
          <a:latin typeface="Impact" pitchFamily="34" charset="0"/>
        </a:defRPr>
      </a:lvl4pPr>
      <a:lvl5pPr algn="l" rtl="0" eaLnBrk="1" fontAlgn="base" hangingPunct="1">
        <a:spcBef>
          <a:spcPct val="0"/>
        </a:spcBef>
        <a:spcAft>
          <a:spcPct val="0"/>
        </a:spcAft>
        <a:defRPr sz="4000">
          <a:solidFill>
            <a:schemeClr val="tx2"/>
          </a:solidFill>
          <a:latin typeface="Impact" pitchFamily="34" charset="0"/>
        </a:defRPr>
      </a:lvl5pPr>
      <a:lvl6pPr marL="457200" algn="l" rtl="0" eaLnBrk="1" fontAlgn="base" hangingPunct="1">
        <a:spcBef>
          <a:spcPct val="0"/>
        </a:spcBef>
        <a:spcAft>
          <a:spcPct val="0"/>
        </a:spcAft>
        <a:defRPr sz="4000">
          <a:solidFill>
            <a:schemeClr val="tx2"/>
          </a:solidFill>
          <a:latin typeface="Impact" pitchFamily="34" charset="0"/>
        </a:defRPr>
      </a:lvl6pPr>
      <a:lvl7pPr marL="914400" algn="l" rtl="0" eaLnBrk="1" fontAlgn="base" hangingPunct="1">
        <a:spcBef>
          <a:spcPct val="0"/>
        </a:spcBef>
        <a:spcAft>
          <a:spcPct val="0"/>
        </a:spcAft>
        <a:defRPr sz="4000">
          <a:solidFill>
            <a:schemeClr val="tx2"/>
          </a:solidFill>
          <a:latin typeface="Impact" pitchFamily="34" charset="0"/>
        </a:defRPr>
      </a:lvl7pPr>
      <a:lvl8pPr marL="1371600" algn="l" rtl="0" eaLnBrk="1" fontAlgn="base" hangingPunct="1">
        <a:spcBef>
          <a:spcPct val="0"/>
        </a:spcBef>
        <a:spcAft>
          <a:spcPct val="0"/>
        </a:spcAft>
        <a:defRPr sz="4000">
          <a:solidFill>
            <a:schemeClr val="tx2"/>
          </a:solidFill>
          <a:latin typeface="Impact" pitchFamily="34" charset="0"/>
        </a:defRPr>
      </a:lvl8pPr>
      <a:lvl9pPr marL="1828800" algn="l" rtl="0" eaLnBrk="1" fontAlgn="base" hangingPunct="1">
        <a:spcBef>
          <a:spcPct val="0"/>
        </a:spcBef>
        <a:spcAft>
          <a:spcPct val="0"/>
        </a:spcAft>
        <a:defRPr sz="4000">
          <a:solidFill>
            <a:schemeClr val="tx2"/>
          </a:solidFill>
          <a:latin typeface="Impact" pitchFamily="34"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0AD3FAC-B851-48E5-ADA5-74296E1596EA}"/>
              </a:ext>
            </a:extLst>
          </p:cNvPr>
          <p:cNvSpPr>
            <a:spLocks noGrp="1"/>
          </p:cNvSpPr>
          <p:nvPr>
            <p:ph type="ctrTitle"/>
          </p:nvPr>
        </p:nvSpPr>
        <p:spPr>
          <a:xfrm>
            <a:off x="838200" y="2924944"/>
            <a:ext cx="7838256" cy="1113656"/>
          </a:xfrm>
        </p:spPr>
        <p:txBody>
          <a:bodyPr/>
          <a:lstStyle/>
          <a:p>
            <a:r>
              <a:rPr lang="zh-TW" altLang="en-US" sz="6600" b="1" dirty="0">
                <a:solidFill>
                  <a:schemeClr val="accent6">
                    <a:lumMod val="75000"/>
                  </a:schemeClr>
                </a:solidFill>
                <a:ea typeface="中國龍中隸書" panose="02010609000101010101" pitchFamily="49" charset="-120"/>
              </a:rPr>
              <a:t>政府採購補助與代辦</a:t>
            </a:r>
          </a:p>
        </p:txBody>
      </p:sp>
      <p:sp>
        <p:nvSpPr>
          <p:cNvPr id="3" name="副標題 2">
            <a:extLst>
              <a:ext uri="{FF2B5EF4-FFF2-40B4-BE49-F238E27FC236}">
                <a16:creationId xmlns:a16="http://schemas.microsoft.com/office/drawing/2014/main" id="{9BD296A3-1C81-418A-A387-74071705E98D}"/>
              </a:ext>
            </a:extLst>
          </p:cNvPr>
          <p:cNvSpPr>
            <a:spLocks noGrp="1"/>
          </p:cNvSpPr>
          <p:nvPr>
            <p:ph type="subTitle" idx="1"/>
          </p:nvPr>
        </p:nvSpPr>
        <p:spPr/>
        <p:txBody>
          <a:bodyPr/>
          <a:lstStyle/>
          <a:p>
            <a:pPr algn="r"/>
            <a:r>
              <a:rPr lang="zh-TW" altLang="en-US" dirty="0">
                <a:solidFill>
                  <a:schemeClr val="accent6">
                    <a:lumMod val="75000"/>
                  </a:schemeClr>
                </a:solidFill>
                <a:ea typeface="中國龍中隸書" panose="02010609000101010101" pitchFamily="49" charset="-120"/>
              </a:rPr>
              <a:t>李百川</a:t>
            </a:r>
          </a:p>
        </p:txBody>
      </p:sp>
    </p:spTree>
    <p:extLst>
      <p:ext uri="{BB962C8B-B14F-4D97-AF65-F5344CB8AC3E}">
        <p14:creationId xmlns:p14="http://schemas.microsoft.com/office/powerpoint/2010/main" val="28142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251520" y="332656"/>
          <a:ext cx="8497887" cy="6073826"/>
        </p:xfrm>
        <a:graphic>
          <a:graphicData uri="http://schemas.openxmlformats.org/drawingml/2006/table">
            <a:tbl>
              <a:tblPr firstRow="1" bandRow="1">
                <a:tableStyleId>{5C22544A-7EE6-4342-B048-85BDC9FD1C3A}</a:tableStyleId>
              </a:tblPr>
              <a:tblGrid>
                <a:gridCol w="1699577">
                  <a:extLst>
                    <a:ext uri="{9D8B030D-6E8A-4147-A177-3AD203B41FA5}">
                      <a16:colId xmlns:a16="http://schemas.microsoft.com/office/drawing/2014/main" val="20000"/>
                    </a:ext>
                  </a:extLst>
                </a:gridCol>
                <a:gridCol w="1323457">
                  <a:extLst>
                    <a:ext uri="{9D8B030D-6E8A-4147-A177-3AD203B41FA5}">
                      <a16:colId xmlns:a16="http://schemas.microsoft.com/office/drawing/2014/main" val="20001"/>
                    </a:ext>
                  </a:extLst>
                </a:gridCol>
                <a:gridCol w="1323457">
                  <a:extLst>
                    <a:ext uri="{9D8B030D-6E8A-4147-A177-3AD203B41FA5}">
                      <a16:colId xmlns:a16="http://schemas.microsoft.com/office/drawing/2014/main" val="20002"/>
                    </a:ext>
                  </a:extLst>
                </a:gridCol>
                <a:gridCol w="1323457">
                  <a:extLst>
                    <a:ext uri="{9D8B030D-6E8A-4147-A177-3AD203B41FA5}">
                      <a16:colId xmlns:a16="http://schemas.microsoft.com/office/drawing/2014/main" val="20003"/>
                    </a:ext>
                  </a:extLst>
                </a:gridCol>
                <a:gridCol w="2827939">
                  <a:extLst>
                    <a:ext uri="{9D8B030D-6E8A-4147-A177-3AD203B41FA5}">
                      <a16:colId xmlns:a16="http://schemas.microsoft.com/office/drawing/2014/main" val="20004"/>
                    </a:ext>
                  </a:extLst>
                </a:gridCol>
              </a:tblGrid>
              <a:tr h="1190936">
                <a:tc>
                  <a:txBody>
                    <a:bodyPr/>
                    <a:lstStyle/>
                    <a:p>
                      <a:pPr marL="633413" indent="0" algn="r" defTabSz="801688">
                        <a:tabLst/>
                      </a:pPr>
                      <a:r>
                        <a:rPr lang="zh-TW" altLang="en-US" sz="2800" dirty="0">
                          <a:solidFill>
                            <a:schemeClr val="tx1"/>
                          </a:solidFill>
                          <a:latin typeface="標楷體" panose="03000509000000000000" pitchFamily="65" charset="-120"/>
                          <a:ea typeface="標楷體" panose="03000509000000000000" pitchFamily="65" charset="-120"/>
                        </a:rPr>
                        <a:t>屬性</a:t>
                      </a:r>
                      <a:endParaRPr lang="en-US" altLang="zh-TW" sz="2800" dirty="0">
                        <a:solidFill>
                          <a:schemeClr val="tx1"/>
                        </a:solidFill>
                        <a:latin typeface="標楷體" panose="03000509000000000000" pitchFamily="65" charset="-120"/>
                        <a:ea typeface="標楷體" panose="03000509000000000000" pitchFamily="65" charset="-120"/>
                      </a:endParaRPr>
                    </a:p>
                    <a:p>
                      <a:pPr marL="0" indent="0" algn="l"/>
                      <a:r>
                        <a:rPr lang="zh-TW" altLang="en-US" sz="2800" dirty="0">
                          <a:solidFill>
                            <a:schemeClr val="tx1"/>
                          </a:solidFill>
                          <a:latin typeface="標楷體" panose="03000509000000000000" pitchFamily="65" charset="-120"/>
                          <a:ea typeface="標楷體" panose="03000509000000000000" pitchFamily="65" charset="-120"/>
                        </a:rPr>
                        <a:t>金額</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800" dirty="0">
                          <a:solidFill>
                            <a:schemeClr val="tx1"/>
                          </a:solidFill>
                          <a:latin typeface="標楷體" panose="03000509000000000000" pitchFamily="65" charset="-120"/>
                          <a:ea typeface="標楷體" panose="03000509000000000000" pitchFamily="65" charset="-120"/>
                        </a:rPr>
                        <a:t>工程</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800" dirty="0">
                          <a:solidFill>
                            <a:schemeClr val="tx1"/>
                          </a:solidFill>
                          <a:latin typeface="標楷體" panose="03000509000000000000" pitchFamily="65" charset="-120"/>
                          <a:ea typeface="標楷體" panose="03000509000000000000" pitchFamily="65" charset="-120"/>
                        </a:rPr>
                        <a:t>財務</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800" dirty="0">
                          <a:solidFill>
                            <a:schemeClr val="tx1"/>
                          </a:solidFill>
                          <a:latin typeface="標楷體" panose="03000509000000000000" pitchFamily="65" charset="-120"/>
                          <a:ea typeface="標楷體" panose="03000509000000000000" pitchFamily="65" charset="-120"/>
                        </a:rPr>
                        <a:t>勞務</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2800" dirty="0">
                          <a:solidFill>
                            <a:schemeClr val="tx1"/>
                          </a:solidFill>
                          <a:latin typeface="標楷體" panose="03000509000000000000" pitchFamily="65" charset="-120"/>
                          <a:ea typeface="標楷體" panose="03000509000000000000" pitchFamily="65" charset="-120"/>
                        </a:rPr>
                        <a:t>備考</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69265">
                <a:tc>
                  <a:txBody>
                    <a:bodyPr/>
                    <a:lstStyle/>
                    <a:p>
                      <a:pPr algn="ctr"/>
                      <a:r>
                        <a:rPr lang="zh-TW" altLang="en-US" sz="2400" kern="1200" dirty="0">
                          <a:solidFill>
                            <a:schemeClr val="dk1"/>
                          </a:solidFill>
                          <a:latin typeface="標楷體" panose="03000509000000000000" pitchFamily="65" charset="-120"/>
                          <a:ea typeface="標楷體" panose="03000509000000000000" pitchFamily="65" charset="-120"/>
                          <a:cs typeface="+mn-cs"/>
                        </a:rPr>
                        <a:t>小額</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altLang="zh-TW" sz="2400" dirty="0">
                          <a:latin typeface="標楷體" panose="03000509000000000000" pitchFamily="65" charset="-120"/>
                          <a:ea typeface="標楷體" panose="03000509000000000000" pitchFamily="65" charset="-120"/>
                        </a:rPr>
                        <a:t>10</a:t>
                      </a:r>
                      <a:r>
                        <a:rPr lang="zh-TW" altLang="en-US" sz="2400" dirty="0">
                          <a:latin typeface="標楷體" panose="03000509000000000000" pitchFamily="65" charset="-120"/>
                          <a:ea typeface="標楷體" panose="03000509000000000000" pitchFamily="65" charset="-120"/>
                        </a:rPr>
                        <a:t>萬元</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含</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以下</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c>
                  <a:txBody>
                    <a:bodyPr/>
                    <a:lstStyle/>
                    <a:p>
                      <a:r>
                        <a:rPr kumimoji="0" lang="zh-TW" altLang="en-US" sz="2000" b="0" i="0" u="none" strike="noStrike" kern="1200" baseline="0" dirty="0">
                          <a:solidFill>
                            <a:schemeClr val="dk1"/>
                          </a:solidFill>
                          <a:latin typeface="標楷體" panose="03000509000000000000" pitchFamily="65" charset="-120"/>
                          <a:ea typeface="標楷體" panose="03000509000000000000" pitchFamily="65" charset="-120"/>
                          <a:cs typeface="+mn-cs"/>
                        </a:rPr>
                        <a:t>中央機關採購</a:t>
                      </a:r>
                      <a:r>
                        <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rPr>
                        <a:t>	</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9265">
                <a:tc>
                  <a:txBody>
                    <a:bodyPr/>
                    <a:lstStyle/>
                    <a:p>
                      <a:pPr algn="ctr"/>
                      <a:r>
                        <a:rPr lang="zh-TW" altLang="en-US" sz="2400" kern="1200" dirty="0">
                          <a:solidFill>
                            <a:schemeClr val="dk1"/>
                          </a:solidFill>
                          <a:latin typeface="標楷體" panose="03000509000000000000" pitchFamily="65" charset="-120"/>
                          <a:ea typeface="標楷體" panose="03000509000000000000" pitchFamily="65" charset="-120"/>
                          <a:cs typeface="+mn-cs"/>
                        </a:rPr>
                        <a:t>未達公告金額</a:t>
                      </a:r>
                      <a:endParaRPr lang="en-US" altLang="zh-TW" sz="2400" kern="120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100,001-999,999</a:t>
                      </a:r>
                      <a:endParaRPr lang="zh-TW" altLang="en-US" sz="2400" kern="120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c>
                  <a:txBody>
                    <a:bodyPr/>
                    <a:lstStyle/>
                    <a:p>
                      <a:r>
                        <a:rPr kumimoji="0" lang="zh-TW" altLang="en-US" sz="2000" b="0" i="0" u="none" strike="noStrike" kern="1200" baseline="0" dirty="0">
                          <a:solidFill>
                            <a:schemeClr val="dk1"/>
                          </a:solidFill>
                          <a:latin typeface="標楷體" panose="03000509000000000000" pitchFamily="65" charset="-120"/>
                          <a:ea typeface="標楷體" panose="03000509000000000000" pitchFamily="65" charset="-120"/>
                          <a:cs typeface="+mn-cs"/>
                        </a:rPr>
                        <a:t>未達公告金額採購招標辦法</a:t>
                      </a:r>
                      <a:endPar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9265">
                <a:tc>
                  <a:txBody>
                    <a:bodyPr/>
                    <a:lstStyle/>
                    <a:p>
                      <a:pPr algn="ctr"/>
                      <a:r>
                        <a:rPr lang="zh-TW" altLang="en-US" sz="2400" kern="1200" dirty="0">
                          <a:solidFill>
                            <a:schemeClr val="dk1"/>
                          </a:solidFill>
                          <a:latin typeface="標楷體" panose="03000509000000000000" pitchFamily="65" charset="-120"/>
                          <a:ea typeface="標楷體" panose="03000509000000000000" pitchFamily="65" charset="-120"/>
                          <a:cs typeface="+mn-cs"/>
                        </a:rPr>
                        <a:t>公告金額</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100</a:t>
                      </a:r>
                      <a:r>
                        <a:rPr lang="zh-TW" altLang="en-US" sz="2400" kern="1200" dirty="0">
                          <a:solidFill>
                            <a:schemeClr val="dk1"/>
                          </a:solidFill>
                          <a:latin typeface="標楷體" panose="03000509000000000000" pitchFamily="65" charset="-120"/>
                          <a:ea typeface="標楷體" panose="03000509000000000000" pitchFamily="65" charset="-120"/>
                          <a:cs typeface="+mn-cs"/>
                        </a:rPr>
                        <a:t>萬元以上</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zh-TW" altLang="en-US" sz="2000" b="0" i="0" u="none" strike="noStrike" kern="1200" baseline="0" dirty="0">
                          <a:solidFill>
                            <a:schemeClr val="dk1"/>
                          </a:solidFill>
                          <a:latin typeface="標楷體" panose="03000509000000000000" pitchFamily="65" charset="-120"/>
                          <a:ea typeface="標楷體" panose="03000509000000000000" pitchFamily="65" charset="-120"/>
                          <a:cs typeface="+mn-cs"/>
                        </a:rPr>
                        <a:t>採購資訊公開及申訴之門檻</a:t>
                      </a:r>
                      <a:endPar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69265">
                <a:tc>
                  <a:txBody>
                    <a:bodyPr/>
                    <a:lstStyle/>
                    <a:p>
                      <a:pPr algn="ctr"/>
                      <a:r>
                        <a:rPr lang="zh-TW" altLang="en-US" sz="2400" kern="1200" dirty="0">
                          <a:solidFill>
                            <a:schemeClr val="dk1"/>
                          </a:solidFill>
                          <a:latin typeface="標楷體" panose="03000509000000000000" pitchFamily="65" charset="-120"/>
                          <a:ea typeface="標楷體" panose="03000509000000000000" pitchFamily="65" charset="-120"/>
                          <a:cs typeface="+mn-cs"/>
                        </a:rPr>
                        <a:t>查核金額</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5,000</a:t>
                      </a:r>
                      <a:r>
                        <a:rPr lang="zh-TW" altLang="en-US" sz="2400" kern="1200" dirty="0">
                          <a:solidFill>
                            <a:schemeClr val="dk1"/>
                          </a:solidFill>
                          <a:latin typeface="標楷體" panose="03000509000000000000" pitchFamily="65" charset="-120"/>
                          <a:ea typeface="標楷體" panose="03000509000000000000" pitchFamily="65" charset="-120"/>
                          <a:cs typeface="+mn-cs"/>
                        </a:rPr>
                        <a:t>萬</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1,000</a:t>
                      </a:r>
                      <a:r>
                        <a:rPr lang="zh-TW" altLang="en-US" sz="2400" kern="1200" dirty="0">
                          <a:solidFill>
                            <a:schemeClr val="dk1"/>
                          </a:solidFill>
                          <a:latin typeface="標楷體" panose="03000509000000000000" pitchFamily="65" charset="-120"/>
                          <a:ea typeface="標楷體" panose="03000509000000000000" pitchFamily="65" charset="-120"/>
                          <a:cs typeface="+mn-cs"/>
                        </a:rPr>
                        <a:t>萬</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baseline="0" dirty="0">
                          <a:solidFill>
                            <a:schemeClr val="dk1"/>
                          </a:solidFill>
                          <a:latin typeface="標楷體" panose="03000509000000000000" pitchFamily="65" charset="-120"/>
                          <a:ea typeface="標楷體" panose="03000509000000000000" pitchFamily="65" charset="-120"/>
                          <a:cs typeface="+mn-cs"/>
                        </a:rPr>
                        <a:t>上級機關執行監督之門檻</a:t>
                      </a:r>
                      <a:endPar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69265">
                <a:tc>
                  <a:txBody>
                    <a:bodyPr/>
                    <a:lstStyle/>
                    <a:p>
                      <a:pPr algn="ctr"/>
                      <a:r>
                        <a:rPr lang="zh-TW" altLang="en-US" sz="2400" kern="1200" dirty="0">
                          <a:solidFill>
                            <a:schemeClr val="dk1"/>
                          </a:solidFill>
                          <a:latin typeface="標楷體" panose="03000509000000000000" pitchFamily="65" charset="-120"/>
                          <a:ea typeface="標楷體" panose="03000509000000000000" pitchFamily="65" charset="-120"/>
                          <a:cs typeface="+mn-cs"/>
                        </a:rPr>
                        <a:t>巨額</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2</a:t>
                      </a:r>
                      <a:r>
                        <a:rPr lang="zh-TW" altLang="en-US" sz="2400" kern="1200" dirty="0">
                          <a:solidFill>
                            <a:schemeClr val="dk1"/>
                          </a:solidFill>
                          <a:latin typeface="標楷體" panose="03000509000000000000" pitchFamily="65" charset="-120"/>
                          <a:ea typeface="標楷體" panose="03000509000000000000" pitchFamily="65" charset="-120"/>
                          <a:cs typeface="+mn-cs"/>
                        </a:rPr>
                        <a:t>億</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2400" kern="1200" dirty="0">
                          <a:solidFill>
                            <a:schemeClr val="dk1"/>
                          </a:solidFill>
                          <a:latin typeface="標楷體" panose="03000509000000000000" pitchFamily="65" charset="-120"/>
                          <a:ea typeface="標楷體" panose="03000509000000000000" pitchFamily="65" charset="-120"/>
                          <a:cs typeface="+mn-cs"/>
                        </a:rPr>
                        <a:t>1</a:t>
                      </a:r>
                      <a:r>
                        <a:rPr lang="zh-TW" altLang="en-US" sz="2400" kern="1200" dirty="0">
                          <a:solidFill>
                            <a:schemeClr val="dk1"/>
                          </a:solidFill>
                          <a:latin typeface="標楷體" panose="03000509000000000000" pitchFamily="65" charset="-120"/>
                          <a:ea typeface="標楷體" panose="03000509000000000000" pitchFamily="65" charset="-120"/>
                          <a:cs typeface="+mn-cs"/>
                        </a:rPr>
                        <a:t>億</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kern="1200" dirty="0">
                          <a:solidFill>
                            <a:schemeClr val="dk1"/>
                          </a:solidFill>
                          <a:latin typeface="標楷體" panose="03000509000000000000" pitchFamily="65" charset="-120"/>
                          <a:ea typeface="標楷體" panose="03000509000000000000" pitchFamily="65" charset="-120"/>
                          <a:cs typeface="+mn-cs"/>
                        </a:rPr>
                        <a:t>2,000</a:t>
                      </a:r>
                      <a:r>
                        <a:rPr lang="zh-TW" altLang="en-US" sz="2400" kern="1200" dirty="0">
                          <a:solidFill>
                            <a:schemeClr val="dk1"/>
                          </a:solidFill>
                          <a:latin typeface="標楷體" panose="03000509000000000000" pitchFamily="65" charset="-120"/>
                          <a:ea typeface="標楷體" panose="03000509000000000000" pitchFamily="65" charset="-120"/>
                          <a:cs typeface="+mn-cs"/>
                        </a:rPr>
                        <a:t>萬</a:t>
                      </a: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baseline="0" dirty="0">
                          <a:solidFill>
                            <a:schemeClr val="dk1"/>
                          </a:solidFill>
                          <a:latin typeface="標楷體" panose="03000509000000000000" pitchFamily="65" charset="-120"/>
                          <a:ea typeface="標楷體" panose="03000509000000000000" pitchFamily="65" charset="-120"/>
                          <a:cs typeface="+mn-cs"/>
                        </a:rPr>
                        <a:t>廠商特定資格及使用效益分析之門檻</a:t>
                      </a:r>
                      <a:endPar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p>
                      <a:endParaRPr kumimoji="0" lang="en-US" altLang="zh-TW" sz="2000" b="0" i="0" u="none" strike="noStrike" kern="1200" baseline="0" dirty="0">
                        <a:solidFill>
                          <a:schemeClr val="dk1"/>
                        </a:solidFill>
                        <a:latin typeface="標楷體" panose="03000509000000000000" pitchFamily="65" charset="-120"/>
                        <a:ea typeface="標楷體" panose="03000509000000000000" pitchFamily="65" charset="-120"/>
                        <a:cs typeface="+mn-cs"/>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日期版面配置區 4"/>
          <p:cNvSpPr>
            <a:spLocks noGrp="1"/>
          </p:cNvSpPr>
          <p:nvPr>
            <p:ph type="dt" sz="half" idx="10"/>
          </p:nvPr>
        </p:nvSpPr>
        <p:spPr/>
        <p:txBody>
          <a:bodyPr/>
          <a:lstStyle/>
          <a:p>
            <a:pPr>
              <a:defRPr/>
            </a:pPr>
            <a:endParaRPr lang="en-US" altLang="zh-TW" dirty="0"/>
          </a:p>
        </p:txBody>
      </p:sp>
      <p:sp>
        <p:nvSpPr>
          <p:cNvPr id="8" name="投影片編號版面配置區 7"/>
          <p:cNvSpPr>
            <a:spLocks noGrp="1"/>
          </p:cNvSpPr>
          <p:nvPr>
            <p:ph type="sldNum" sz="quarter" idx="12"/>
          </p:nvPr>
        </p:nvSpPr>
        <p:spPr/>
        <p:txBody>
          <a:bodyPr/>
          <a:lstStyle/>
          <a:p>
            <a:pPr>
              <a:defRPr/>
            </a:pPr>
            <a:fld id="{DD443CB1-4E94-40AB-BA9C-A7AD0E0E8677}" type="slidenum">
              <a:rPr lang="en-US" altLang="zh-TW" smtClean="0"/>
              <a:pPr>
                <a:defRPr/>
              </a:pPr>
              <a:t>10</a:t>
            </a:fld>
            <a:endParaRPr lang="en-US" altLang="zh-TW" dirty="0"/>
          </a:p>
        </p:txBody>
      </p:sp>
    </p:spTree>
    <p:extLst>
      <p:ext uri="{BB962C8B-B14F-4D97-AF65-F5344CB8AC3E}">
        <p14:creationId xmlns:p14="http://schemas.microsoft.com/office/powerpoint/2010/main" val="1633997824"/>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sz="quarter" idx="1"/>
          </p:nvPr>
        </p:nvSpPr>
        <p:spPr>
          <a:xfrm>
            <a:off x="214313" y="908720"/>
            <a:ext cx="8750300" cy="5663530"/>
          </a:xfrm>
        </p:spPr>
        <p:txBody>
          <a:bodyPr>
            <a:normAutofit/>
          </a:bodyPr>
          <a:lstStyle/>
          <a:p>
            <a:pPr marL="0" indent="0" eaLnBrk="1" hangingPunct="1">
              <a:spcBef>
                <a:spcPts val="1200"/>
              </a:spcBef>
              <a:buNone/>
              <a:tabLst>
                <a:tab pos="901700" algn="l"/>
              </a:tabLst>
              <a:defRPr/>
            </a:pPr>
            <a:r>
              <a:rPr lang="zh-TW" altLang="en-US" sz="2800" b="1" dirty="0">
                <a:solidFill>
                  <a:srgbClr val="0000CC"/>
                </a:solidFill>
                <a:latin typeface="標楷體" pitchFamily="65" charset="-120"/>
                <a:ea typeface="標楷體" pitchFamily="65" charset="-120"/>
              </a:rPr>
              <a:t>細則</a:t>
            </a:r>
            <a:r>
              <a:rPr lang="en-US" altLang="zh-TW" sz="2800" b="1" dirty="0">
                <a:solidFill>
                  <a:srgbClr val="0000CC"/>
                </a:solidFill>
                <a:latin typeface="標楷體" pitchFamily="65" charset="-120"/>
                <a:ea typeface="標楷體" pitchFamily="65" charset="-120"/>
              </a:rPr>
              <a:t>6</a:t>
            </a:r>
            <a:r>
              <a:rPr lang="zh-TW" altLang="en-US" sz="2800" b="1" dirty="0">
                <a:latin typeface="標楷體" pitchFamily="65" charset="-120"/>
                <a:ea typeface="標楷體" pitchFamily="65" charset="-120"/>
              </a:rPr>
              <a:t>：機關辦理採購，其屬巨額採購、查核金額以上之採購、公告金額以上之採購或小額採購，依</a:t>
            </a:r>
            <a:r>
              <a:rPr lang="zh-TW" altLang="en-US" sz="2800" b="1" dirty="0">
                <a:solidFill>
                  <a:srgbClr val="FF0000"/>
                </a:solidFill>
                <a:latin typeface="標楷體" pitchFamily="65" charset="-120"/>
                <a:ea typeface="標楷體" pitchFamily="65" charset="-120"/>
              </a:rPr>
              <a:t>採購金額於</a:t>
            </a:r>
            <a:r>
              <a:rPr lang="zh-TW" altLang="en-US" sz="2800" b="1" u="sng" dirty="0">
                <a:solidFill>
                  <a:srgbClr val="FF0000"/>
                </a:solidFill>
                <a:latin typeface="標楷體" pitchFamily="65" charset="-120"/>
                <a:ea typeface="標楷體" pitchFamily="65" charset="-120"/>
              </a:rPr>
              <a:t>招標前認定</a:t>
            </a:r>
            <a:r>
              <a:rPr lang="zh-TW" altLang="en-US" sz="2800" b="1" dirty="0">
                <a:latin typeface="標楷體" pitchFamily="65" charset="-120"/>
                <a:ea typeface="標楷體" pitchFamily="65" charset="-120"/>
              </a:rPr>
              <a:t>之；其採購金額之</a:t>
            </a:r>
            <a:r>
              <a:rPr lang="zh-TW" altLang="en-US" sz="2800" b="1" dirty="0">
                <a:solidFill>
                  <a:srgbClr val="FF0000"/>
                </a:solidFill>
                <a:latin typeface="標楷體" pitchFamily="65" charset="-120"/>
                <a:ea typeface="標楷體" pitchFamily="65" charset="-120"/>
              </a:rPr>
              <a:t>計算方式</a:t>
            </a:r>
            <a:r>
              <a:rPr lang="zh-TW" altLang="en-US" sz="2800" b="1" dirty="0">
                <a:latin typeface="標楷體" pitchFamily="65" charset="-120"/>
                <a:ea typeface="標楷體" pitchFamily="65" charset="-120"/>
              </a:rPr>
              <a:t>如下：</a:t>
            </a:r>
          </a:p>
          <a:p>
            <a:pPr marL="1074738" lvl="1" indent="-712788" eaLnBrk="1" hangingPunct="1">
              <a:lnSpc>
                <a:spcPts val="3000"/>
              </a:lnSpc>
              <a:spcBef>
                <a:spcPts val="0"/>
              </a:spcBef>
              <a:buClr>
                <a:srgbClr val="000099"/>
              </a:buClr>
              <a:buFont typeface="Wingdings" pitchFamily="2" charset="2"/>
              <a:buNone/>
              <a:defRPr/>
            </a:pPr>
            <a:r>
              <a:rPr lang="zh-TW" altLang="en-US" sz="2800" b="1" dirty="0">
                <a:latin typeface="標楷體" pitchFamily="65" charset="-120"/>
                <a:ea typeface="標楷體" pitchFamily="65" charset="-120"/>
              </a:rPr>
              <a:t>一、採分批辦理採購者，依全部批數之</a:t>
            </a:r>
            <a:r>
              <a:rPr lang="zh-TW" altLang="en-US" sz="2800" b="1" dirty="0">
                <a:solidFill>
                  <a:srgbClr val="FF0000"/>
                </a:solidFill>
                <a:latin typeface="標楷體" pitchFamily="65" charset="-120"/>
                <a:ea typeface="標楷體" pitchFamily="65" charset="-120"/>
              </a:rPr>
              <a:t>預算總額</a:t>
            </a:r>
            <a:r>
              <a:rPr lang="zh-TW" altLang="en-US" sz="2800" b="1" dirty="0">
                <a:latin typeface="標楷體" pitchFamily="65" charset="-120"/>
                <a:ea typeface="標楷體" pitchFamily="65" charset="-120"/>
              </a:rPr>
              <a:t>認定之。</a:t>
            </a:r>
          </a:p>
          <a:p>
            <a:pPr marL="1074738" lvl="1" indent="-712788" eaLnBrk="1" hangingPunct="1">
              <a:lnSpc>
                <a:spcPts val="3000"/>
              </a:lnSpc>
              <a:spcBef>
                <a:spcPts val="0"/>
              </a:spcBef>
              <a:buClr>
                <a:srgbClr val="000099"/>
              </a:buClr>
              <a:buFont typeface="Wingdings" pitchFamily="2" charset="2"/>
              <a:buNone/>
              <a:defRPr/>
            </a:pPr>
            <a:r>
              <a:rPr lang="zh-TW" altLang="en-US" sz="2800" b="1" dirty="0">
                <a:latin typeface="標楷體" pitchFamily="65" charset="-120"/>
                <a:ea typeface="標楷體" pitchFamily="65" charset="-120"/>
              </a:rPr>
              <a:t>二、依本法第</a:t>
            </a:r>
            <a:r>
              <a:rPr lang="en-US" altLang="zh-TW" sz="2800" b="1" dirty="0">
                <a:latin typeface="標楷體" pitchFamily="65" charset="-120"/>
                <a:ea typeface="標楷體" pitchFamily="65" charset="-120"/>
              </a:rPr>
              <a:t>52</a:t>
            </a:r>
            <a:r>
              <a:rPr lang="zh-TW" altLang="en-US" sz="2800" b="1" dirty="0">
                <a:latin typeface="標楷體" pitchFamily="65" charset="-120"/>
                <a:ea typeface="標楷體" pitchFamily="65" charset="-120"/>
              </a:rPr>
              <a:t>條第</a:t>
            </a:r>
            <a:r>
              <a:rPr lang="en-US" altLang="zh-TW" sz="2800" b="1" dirty="0">
                <a:latin typeface="標楷體" pitchFamily="65" charset="-120"/>
                <a:ea typeface="標楷體" pitchFamily="65" charset="-120"/>
              </a:rPr>
              <a:t>1</a:t>
            </a:r>
            <a:r>
              <a:rPr lang="zh-TW" altLang="en-US" sz="2800" b="1" dirty="0">
                <a:latin typeface="標楷體" pitchFamily="65" charset="-120"/>
                <a:ea typeface="標楷體" pitchFamily="65" charset="-120"/>
              </a:rPr>
              <a:t>項第</a:t>
            </a:r>
            <a:r>
              <a:rPr lang="en-US" altLang="zh-TW" sz="2800" b="1" dirty="0">
                <a:latin typeface="標楷體" pitchFamily="65" charset="-120"/>
                <a:ea typeface="標楷體" pitchFamily="65" charset="-120"/>
              </a:rPr>
              <a:t>4</a:t>
            </a:r>
            <a:r>
              <a:rPr lang="zh-TW" altLang="en-US" sz="2800" b="1" dirty="0">
                <a:latin typeface="標楷體" pitchFamily="65" charset="-120"/>
                <a:ea typeface="標楷體" pitchFamily="65" charset="-120"/>
              </a:rPr>
              <a:t>款採複數決標者，依全部項目或數量之預算總額認定之。但項目之標的不同者，依個別項目之預算金額認定之。</a:t>
            </a:r>
          </a:p>
          <a:p>
            <a:pPr marL="1074738" lvl="1" indent="-712788" eaLnBrk="1" hangingPunct="1">
              <a:lnSpc>
                <a:spcPts val="3000"/>
              </a:lnSpc>
              <a:spcBef>
                <a:spcPts val="0"/>
              </a:spcBef>
              <a:buClr>
                <a:srgbClr val="000099"/>
              </a:buClr>
              <a:buFont typeface="Wingdings" pitchFamily="2" charset="2"/>
              <a:buNone/>
              <a:defRPr/>
            </a:pPr>
            <a:r>
              <a:rPr lang="zh-TW" altLang="en-US" sz="2800" b="1" dirty="0">
                <a:latin typeface="標楷體" pitchFamily="65" charset="-120"/>
                <a:ea typeface="標楷體" pitchFamily="65" charset="-120"/>
              </a:rPr>
              <a:t>三、招標文件含有選購或後續擴充項目者，應將預估</a:t>
            </a:r>
            <a:r>
              <a:rPr lang="zh-TW" altLang="en-US" sz="2800" b="1" dirty="0">
                <a:solidFill>
                  <a:srgbClr val="FF0000"/>
                </a:solidFill>
                <a:latin typeface="標楷體" pitchFamily="65" charset="-120"/>
                <a:ea typeface="標楷體" pitchFamily="65" charset="-120"/>
              </a:rPr>
              <a:t>選購或擴充項目所需金額計入</a:t>
            </a:r>
            <a:r>
              <a:rPr lang="zh-TW" altLang="en-US" sz="2800" b="1" dirty="0">
                <a:latin typeface="標楷體" pitchFamily="65" charset="-120"/>
                <a:ea typeface="標楷體" pitchFamily="65" charset="-120"/>
              </a:rPr>
              <a:t>。</a:t>
            </a:r>
          </a:p>
          <a:p>
            <a:pPr marL="1074738" lvl="1" indent="-712788" eaLnBrk="1" hangingPunct="1">
              <a:lnSpc>
                <a:spcPts val="3000"/>
              </a:lnSpc>
              <a:spcBef>
                <a:spcPts val="0"/>
              </a:spcBef>
              <a:buClr>
                <a:srgbClr val="000099"/>
              </a:buClr>
              <a:buFont typeface="Wingdings" pitchFamily="2" charset="2"/>
              <a:buNone/>
              <a:defRPr/>
            </a:pPr>
            <a:r>
              <a:rPr lang="zh-TW" altLang="en-US" sz="2800" b="1" dirty="0">
                <a:latin typeface="標楷體" pitchFamily="65" charset="-120"/>
                <a:ea typeface="標楷體" pitchFamily="65" charset="-120"/>
              </a:rPr>
              <a:t>四、採購項目之預算案尚未經立法程序者，應將</a:t>
            </a:r>
            <a:r>
              <a:rPr lang="zh-TW" altLang="en-US" sz="2800" b="1" dirty="0">
                <a:solidFill>
                  <a:srgbClr val="FF0000"/>
                </a:solidFill>
                <a:latin typeface="標楷體" pitchFamily="65" charset="-120"/>
                <a:ea typeface="標楷體" pitchFamily="65" charset="-120"/>
              </a:rPr>
              <a:t>預估需用金額</a:t>
            </a:r>
            <a:r>
              <a:rPr lang="zh-TW" altLang="en-US" sz="2800" b="1" dirty="0">
                <a:latin typeface="標楷體" pitchFamily="65" charset="-120"/>
                <a:ea typeface="標楷體" pitchFamily="65" charset="-120"/>
              </a:rPr>
              <a:t>計入。</a:t>
            </a:r>
          </a:p>
          <a:p>
            <a:pPr marL="1074738" lvl="1" indent="-712788" eaLnBrk="1" hangingPunct="1">
              <a:lnSpc>
                <a:spcPts val="3000"/>
              </a:lnSpc>
              <a:spcBef>
                <a:spcPts val="0"/>
              </a:spcBef>
              <a:buClr>
                <a:srgbClr val="000099"/>
              </a:buClr>
              <a:buFont typeface="Wingdings" pitchFamily="2" charset="2"/>
              <a:buNone/>
              <a:defRPr/>
            </a:pPr>
            <a:r>
              <a:rPr lang="zh-TW" altLang="en-US" sz="2800" b="1" dirty="0">
                <a:latin typeface="標楷體" pitchFamily="65" charset="-120"/>
                <a:ea typeface="標楷體" pitchFamily="65" charset="-120"/>
              </a:rPr>
              <a:t>五、採單價決標者，依</a:t>
            </a:r>
            <a:r>
              <a:rPr lang="zh-TW" altLang="en-US" sz="2800" b="1" dirty="0">
                <a:solidFill>
                  <a:srgbClr val="FF0000"/>
                </a:solidFill>
                <a:latin typeface="標楷體" pitchFamily="65" charset="-120"/>
                <a:ea typeface="標楷體" pitchFamily="65" charset="-120"/>
              </a:rPr>
              <a:t>預估採購所需金額</a:t>
            </a:r>
            <a:r>
              <a:rPr lang="zh-TW" altLang="en-US" sz="2800" b="1" dirty="0">
                <a:latin typeface="標楷體" pitchFamily="65" charset="-120"/>
                <a:ea typeface="標楷體" pitchFamily="65" charset="-120"/>
              </a:rPr>
              <a:t>認定之。</a:t>
            </a:r>
            <a:endParaRPr lang="en-US" altLang="zh-TW" sz="2800" b="1" dirty="0">
              <a:latin typeface="標楷體" pitchFamily="65" charset="-120"/>
              <a:ea typeface="標楷體" pitchFamily="65" charset="-120"/>
            </a:endParaRPr>
          </a:p>
          <a:p>
            <a:pPr marL="1074738" lvl="1" indent="-712788">
              <a:lnSpc>
                <a:spcPts val="3000"/>
              </a:lnSpc>
              <a:spcBef>
                <a:spcPts val="0"/>
              </a:spcBef>
              <a:buClr>
                <a:srgbClr val="000099"/>
              </a:buClr>
              <a:buNone/>
              <a:defRPr/>
            </a:pPr>
            <a:r>
              <a:rPr lang="zh-TW" altLang="en-US" sz="2800" b="1" dirty="0">
                <a:latin typeface="標楷體" pitchFamily="65" charset="-120"/>
                <a:ea typeface="標楷體" pitchFamily="65" charset="-120"/>
              </a:rPr>
              <a:t>六、</a:t>
            </a:r>
            <a:r>
              <a:rPr lang="zh-TW" altLang="en-US" sz="2800" b="1" dirty="0">
                <a:solidFill>
                  <a:srgbClr val="FF0000"/>
                </a:solidFill>
                <a:latin typeface="標楷體" pitchFamily="65" charset="-120"/>
                <a:ea typeface="標楷體" pitchFamily="65" charset="-120"/>
              </a:rPr>
              <a:t>租期不確定</a:t>
            </a:r>
            <a:r>
              <a:rPr lang="zh-TW" altLang="en-US" sz="2800" b="1" dirty="0">
                <a:latin typeface="標楷體" pitchFamily="65" charset="-120"/>
                <a:ea typeface="標楷體" pitchFamily="65" charset="-120"/>
              </a:rPr>
              <a:t>者，以每月租金之</a:t>
            </a:r>
            <a:r>
              <a:rPr lang="en-US" altLang="zh-TW" sz="2800" b="1" dirty="0">
                <a:solidFill>
                  <a:srgbClr val="FF0000"/>
                </a:solidFill>
                <a:latin typeface="標楷體" pitchFamily="65" charset="-120"/>
                <a:ea typeface="標楷體" pitchFamily="65" charset="-120"/>
              </a:rPr>
              <a:t>48</a:t>
            </a:r>
            <a:r>
              <a:rPr lang="zh-TW" altLang="en-US" sz="2800" b="1" dirty="0">
                <a:solidFill>
                  <a:srgbClr val="FF0000"/>
                </a:solidFill>
                <a:latin typeface="標楷體" pitchFamily="65" charset="-120"/>
                <a:ea typeface="標楷體" pitchFamily="65" charset="-120"/>
              </a:rPr>
              <a:t>倍認定</a:t>
            </a:r>
            <a:r>
              <a:rPr lang="zh-TW" altLang="en-US" sz="2800" b="1" dirty="0">
                <a:latin typeface="標楷體" pitchFamily="65" charset="-120"/>
                <a:ea typeface="標楷體" pitchFamily="65" charset="-120"/>
              </a:rPr>
              <a:t>之。</a:t>
            </a:r>
          </a:p>
        </p:txBody>
      </p:sp>
      <p:sp>
        <p:nvSpPr>
          <p:cNvPr id="5" name="日期版面配置區 4"/>
          <p:cNvSpPr>
            <a:spLocks noGrp="1"/>
          </p:cNvSpPr>
          <p:nvPr>
            <p:ph type="dt" sz="half" idx="10"/>
          </p:nvPr>
        </p:nvSpPr>
        <p:spPr/>
        <p:txBody>
          <a:bodyPr/>
          <a:lstStyle/>
          <a:p>
            <a:pPr>
              <a:defRPr/>
            </a:pPr>
            <a:fld id="{4BCFC205-F3EB-4718-B038-24EAE61724CF}" type="datetime1">
              <a:rPr lang="zh-TW" altLang="en-US" smtClean="0"/>
              <a:pPr>
                <a:defRPr/>
              </a:pPr>
              <a:t>2022/9/8</a:t>
            </a:fld>
            <a:endParaRPr lang="en-US" altLang="zh-TW"/>
          </a:p>
        </p:txBody>
      </p:sp>
      <p:sp>
        <p:nvSpPr>
          <p:cNvPr id="7" name="投影片編號版面配置區 6"/>
          <p:cNvSpPr>
            <a:spLocks noGrp="1"/>
          </p:cNvSpPr>
          <p:nvPr>
            <p:ph type="sldNum" sz="quarter" idx="12"/>
          </p:nvPr>
        </p:nvSpPr>
        <p:spPr/>
        <p:txBody>
          <a:bodyPr/>
          <a:lstStyle/>
          <a:p>
            <a:pPr>
              <a:defRPr/>
            </a:pPr>
            <a:fld id="{DD443CB1-4E94-40AB-BA9C-A7AD0E0E8677}" type="slidenum">
              <a:rPr lang="en-US" altLang="zh-TW" smtClean="0"/>
              <a:pPr>
                <a:defRPr/>
              </a:pPr>
              <a:t>11</a:t>
            </a:fld>
            <a:endParaRPr lang="en-US" altLang="zh-TW" dirty="0"/>
          </a:p>
        </p:txBody>
      </p:sp>
    </p:spTree>
    <p:extLst>
      <p:ext uri="{BB962C8B-B14F-4D97-AF65-F5344CB8AC3E}">
        <p14:creationId xmlns:p14="http://schemas.microsoft.com/office/powerpoint/2010/main" val="1954914929"/>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sz="quarter" idx="1"/>
          </p:nvPr>
        </p:nvSpPr>
        <p:spPr>
          <a:xfrm>
            <a:off x="107504" y="982067"/>
            <a:ext cx="8464550" cy="5715000"/>
          </a:xfrm>
        </p:spPr>
        <p:txBody>
          <a:bodyPr/>
          <a:lstStyle/>
          <a:p>
            <a:pPr marL="987425" indent="-725488" eaLnBrk="1" hangingPunct="1">
              <a:spcBef>
                <a:spcPts val="0"/>
              </a:spcBef>
              <a:buFont typeface="Wingdings" pitchFamily="2" charset="2"/>
              <a:buNone/>
              <a:tabLst>
                <a:tab pos="533400" algn="l"/>
              </a:tabLst>
            </a:pPr>
            <a:r>
              <a:rPr lang="zh-TW" altLang="en-US" sz="2800" b="1" dirty="0">
                <a:latin typeface="標楷體" pitchFamily="65" charset="-120"/>
                <a:ea typeface="標楷體" pitchFamily="65" charset="-120"/>
              </a:rPr>
              <a:t>七、</a:t>
            </a:r>
            <a:r>
              <a:rPr lang="zh-TW" altLang="en-US" sz="2800" b="1" dirty="0">
                <a:solidFill>
                  <a:srgbClr val="FF0000"/>
                </a:solidFill>
                <a:latin typeface="標楷體" pitchFamily="65" charset="-120"/>
                <a:ea typeface="標楷體" pitchFamily="65" charset="-120"/>
              </a:rPr>
              <a:t>依</a:t>
            </a:r>
            <a:r>
              <a:rPr lang="zh-TW" altLang="en-US" sz="2800" b="1" dirty="0">
                <a:latin typeface="標楷體" pitchFamily="65" charset="-120"/>
                <a:ea typeface="標楷體" pitchFamily="65" charset="-120"/>
              </a:rPr>
              <a:t>本法第</a:t>
            </a:r>
            <a:r>
              <a:rPr lang="en-US" altLang="zh-TW" sz="2800" b="1" dirty="0">
                <a:solidFill>
                  <a:srgbClr val="FF0000"/>
                </a:solidFill>
                <a:latin typeface="標楷體" pitchFamily="65" charset="-120"/>
                <a:ea typeface="標楷體" pitchFamily="65" charset="-120"/>
              </a:rPr>
              <a:t>99</a:t>
            </a:r>
            <a:r>
              <a:rPr lang="zh-TW" altLang="en-US" sz="2800" b="1" dirty="0">
                <a:solidFill>
                  <a:srgbClr val="FF0000"/>
                </a:solidFill>
                <a:latin typeface="標楷體" pitchFamily="65" charset="-120"/>
                <a:ea typeface="標楷體" pitchFamily="65" charset="-120"/>
              </a:rPr>
              <a:t>條規定甄選投資廠商者</a:t>
            </a:r>
            <a:r>
              <a:rPr lang="zh-TW" altLang="en-US" sz="2800" b="1" dirty="0">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以預估廠商</a:t>
            </a:r>
            <a:r>
              <a:rPr lang="zh-TW" altLang="en-US" sz="2800" b="1" dirty="0">
                <a:latin typeface="標楷體" pitchFamily="65" charset="-120"/>
                <a:ea typeface="標楷體" pitchFamily="65" charset="-120"/>
              </a:rPr>
              <a:t>興建、營運</a:t>
            </a:r>
            <a:r>
              <a:rPr lang="zh-TW" altLang="en-US" sz="2800" b="1" dirty="0">
                <a:solidFill>
                  <a:srgbClr val="FF0000"/>
                </a:solidFill>
                <a:latin typeface="標楷體" pitchFamily="65" charset="-120"/>
                <a:ea typeface="標楷體" pitchFamily="65" charset="-120"/>
              </a:rPr>
              <a:t>所需金額認定之</a:t>
            </a:r>
            <a:r>
              <a:rPr lang="zh-TW" altLang="en-US" sz="2800" b="1" dirty="0">
                <a:latin typeface="標楷體" pitchFamily="65" charset="-120"/>
                <a:ea typeface="標楷體" pitchFamily="65" charset="-120"/>
              </a:rPr>
              <a:t>。依本法第</a:t>
            </a:r>
            <a:r>
              <a:rPr lang="en-US" altLang="zh-TW" sz="2800" b="1" dirty="0">
                <a:latin typeface="標楷體" pitchFamily="65" charset="-120"/>
                <a:ea typeface="標楷體" pitchFamily="65" charset="-120"/>
              </a:rPr>
              <a:t>7</a:t>
            </a:r>
            <a:r>
              <a:rPr lang="zh-TW" altLang="en-US" sz="2800" b="1" dirty="0">
                <a:latin typeface="標楷體" pitchFamily="65" charset="-120"/>
                <a:ea typeface="標楷體" pitchFamily="65" charset="-120"/>
              </a:rPr>
              <a:t>條第</a:t>
            </a:r>
            <a:r>
              <a:rPr lang="en-US" altLang="zh-TW" sz="2800" b="1" dirty="0">
                <a:latin typeface="標楷體" pitchFamily="65" charset="-120"/>
                <a:ea typeface="標楷體" pitchFamily="65" charset="-120"/>
              </a:rPr>
              <a:t>3</a:t>
            </a:r>
            <a:r>
              <a:rPr lang="zh-TW" altLang="en-US" sz="2800" b="1" dirty="0">
                <a:latin typeface="標楷體" pitchFamily="65" charset="-120"/>
                <a:ea typeface="標楷體" pitchFamily="65" charset="-120"/>
              </a:rPr>
              <a:t>項規定營運管理之委託，包括廠商興建、營運金額者，亦同。</a:t>
            </a:r>
            <a:endParaRPr lang="en-US" altLang="zh-TW" sz="2800" b="1" dirty="0">
              <a:latin typeface="標楷體" pitchFamily="65" charset="-120"/>
              <a:ea typeface="標楷體" pitchFamily="65" charset="-120"/>
            </a:endParaRPr>
          </a:p>
          <a:p>
            <a:pPr marL="987425" indent="-725488" eaLnBrk="1" hangingPunct="1">
              <a:spcBef>
                <a:spcPts val="0"/>
              </a:spcBef>
              <a:buFont typeface="Wingdings" pitchFamily="2" charset="2"/>
              <a:buNone/>
              <a:tabLst>
                <a:tab pos="533400" algn="l"/>
              </a:tabLst>
            </a:pPr>
            <a:r>
              <a:rPr lang="zh-TW" altLang="en-US" sz="2800" b="1" dirty="0">
                <a:latin typeface="標楷體" pitchFamily="65" charset="-120"/>
                <a:ea typeface="標楷體" pitchFamily="65" charset="-120"/>
              </a:rPr>
              <a:t>八、依本法第</a:t>
            </a:r>
            <a:r>
              <a:rPr lang="en-US" altLang="zh-TW" sz="2800" b="1" dirty="0">
                <a:solidFill>
                  <a:srgbClr val="FF0000"/>
                </a:solidFill>
                <a:latin typeface="標楷體" pitchFamily="65" charset="-120"/>
                <a:ea typeface="標楷體" pitchFamily="65" charset="-120"/>
              </a:rPr>
              <a:t>21</a:t>
            </a:r>
            <a:r>
              <a:rPr lang="zh-TW" altLang="en-US" sz="2800" b="1" dirty="0">
                <a:solidFill>
                  <a:srgbClr val="FF0000"/>
                </a:solidFill>
                <a:latin typeface="標楷體" pitchFamily="65" charset="-120"/>
                <a:ea typeface="標楷體" pitchFamily="65" charset="-120"/>
              </a:rPr>
              <a:t>條</a:t>
            </a:r>
            <a:r>
              <a:rPr lang="zh-TW" altLang="en-US" sz="2800" b="1" dirty="0">
                <a:latin typeface="標楷體" pitchFamily="65" charset="-120"/>
                <a:ea typeface="標楷體" pitchFamily="65" charset="-120"/>
              </a:rPr>
              <a:t>第</a:t>
            </a:r>
            <a:r>
              <a:rPr lang="en-US" altLang="zh-TW" sz="2800" b="1" dirty="0">
                <a:latin typeface="標楷體" pitchFamily="65" charset="-120"/>
                <a:ea typeface="標楷體" pitchFamily="65" charset="-120"/>
              </a:rPr>
              <a:t>1</a:t>
            </a:r>
            <a:r>
              <a:rPr lang="zh-TW" altLang="en-US" sz="2800" b="1" dirty="0">
                <a:latin typeface="標楷體" pitchFamily="65" charset="-120"/>
                <a:ea typeface="標楷體" pitchFamily="65" charset="-120"/>
              </a:rPr>
              <a:t>項規定</a:t>
            </a:r>
            <a:r>
              <a:rPr lang="zh-TW" altLang="en-US" sz="2800" b="1" dirty="0">
                <a:solidFill>
                  <a:srgbClr val="FF0000"/>
                </a:solidFill>
                <a:latin typeface="標楷體" pitchFamily="65" charset="-120"/>
                <a:ea typeface="標楷體" pitchFamily="65" charset="-120"/>
              </a:rPr>
              <a:t>建立合格廠商名單</a:t>
            </a:r>
            <a:r>
              <a:rPr lang="zh-TW" altLang="en-US" sz="2800" b="1" dirty="0">
                <a:latin typeface="標楷體" pitchFamily="65" charset="-120"/>
                <a:ea typeface="標楷體" pitchFamily="65" charset="-120"/>
              </a:rPr>
              <a:t>，其預先辦理廠商資格審查階段，</a:t>
            </a:r>
            <a:r>
              <a:rPr lang="zh-TW" altLang="en-US" sz="2800" b="1" dirty="0">
                <a:solidFill>
                  <a:srgbClr val="FF0000"/>
                </a:solidFill>
                <a:latin typeface="標楷體" pitchFamily="65" charset="-120"/>
                <a:ea typeface="標楷體" pitchFamily="65" charset="-120"/>
              </a:rPr>
              <a:t>以該名單有效期內預估採購總額認定之</a:t>
            </a:r>
            <a:r>
              <a:rPr lang="zh-TW" altLang="en-US" sz="2800" b="1" dirty="0">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邀請符合資格廠商投標階段，以邀請當次之採購預算金額認定之</a:t>
            </a:r>
            <a:r>
              <a:rPr lang="zh-TW" altLang="en-US" sz="2800" b="1" dirty="0">
                <a:latin typeface="標楷體" pitchFamily="65" charset="-120"/>
                <a:ea typeface="標楷體" pitchFamily="65" charset="-120"/>
              </a:rPr>
              <a:t>。</a:t>
            </a:r>
          </a:p>
          <a:p>
            <a:pPr marL="987425" indent="-725488" eaLnBrk="1" hangingPunct="1">
              <a:spcBef>
                <a:spcPts val="0"/>
              </a:spcBef>
              <a:buFont typeface="Wingdings" pitchFamily="2" charset="2"/>
              <a:buNone/>
              <a:tabLst>
                <a:tab pos="533400" algn="l"/>
              </a:tabLst>
            </a:pPr>
            <a:r>
              <a:rPr lang="zh-TW" altLang="en-US" sz="2800" b="1" dirty="0">
                <a:latin typeface="標楷體" pitchFamily="65" charset="-120"/>
                <a:ea typeface="標楷體" pitchFamily="65" charset="-120"/>
              </a:rPr>
              <a:t>九、招標文件規定廠商報價金額包括機關支出及收入金額者，</a:t>
            </a:r>
            <a:r>
              <a:rPr lang="zh-TW" altLang="en-US" sz="2800" b="1" dirty="0">
                <a:solidFill>
                  <a:srgbClr val="FF0000"/>
                </a:solidFill>
                <a:latin typeface="標楷體" pitchFamily="65" charset="-120"/>
                <a:ea typeface="標楷體" pitchFamily="65" charset="-120"/>
              </a:rPr>
              <a:t>以支出所需金額認定</a:t>
            </a:r>
            <a:r>
              <a:rPr lang="zh-TW" altLang="en-US" sz="2800" b="1" dirty="0">
                <a:latin typeface="標楷體" pitchFamily="65" charset="-120"/>
                <a:ea typeface="標楷體" pitchFamily="65" charset="-120"/>
              </a:rPr>
              <a:t>之。</a:t>
            </a:r>
          </a:p>
          <a:p>
            <a:pPr marL="987425" indent="-725488" eaLnBrk="1" hangingPunct="1">
              <a:spcBef>
                <a:spcPts val="0"/>
              </a:spcBef>
              <a:buFont typeface="Wingdings" pitchFamily="2" charset="2"/>
              <a:buNone/>
              <a:tabLst>
                <a:tab pos="533400" algn="l"/>
              </a:tabLst>
            </a:pPr>
            <a:r>
              <a:rPr lang="zh-TW" altLang="en-US" sz="2800" b="1" dirty="0">
                <a:latin typeface="標楷體" pitchFamily="65" charset="-120"/>
                <a:ea typeface="標楷體" pitchFamily="65" charset="-120"/>
              </a:rPr>
              <a:t>十、機關以提供</a:t>
            </a:r>
            <a:r>
              <a:rPr lang="zh-TW" altLang="en-US" sz="2800" b="1" dirty="0">
                <a:solidFill>
                  <a:srgbClr val="FF0000"/>
                </a:solidFill>
                <a:latin typeface="標楷體" pitchFamily="65" charset="-120"/>
                <a:ea typeface="標楷體" pitchFamily="65" charset="-120"/>
              </a:rPr>
              <a:t>財物或權利之使用為對價</a:t>
            </a:r>
            <a:r>
              <a:rPr lang="zh-TW" altLang="en-US" sz="2800" b="1" dirty="0">
                <a:latin typeface="標楷體" pitchFamily="65" charset="-120"/>
                <a:ea typeface="標楷體" pitchFamily="65" charset="-120"/>
              </a:rPr>
              <a:t>，而無其他支出者，以該財物或權利之</a:t>
            </a:r>
            <a:r>
              <a:rPr lang="zh-TW" altLang="en-US" sz="2800" b="1" dirty="0">
                <a:solidFill>
                  <a:srgbClr val="FF0000"/>
                </a:solidFill>
                <a:latin typeface="標楷體" pitchFamily="65" charset="-120"/>
                <a:ea typeface="標楷體" pitchFamily="65" charset="-120"/>
              </a:rPr>
              <a:t>使用價值認定</a:t>
            </a:r>
            <a:r>
              <a:rPr lang="zh-TW" altLang="en-US" sz="2800" b="1" dirty="0">
                <a:latin typeface="標楷體" pitchFamily="65" charset="-120"/>
                <a:ea typeface="標楷體" pitchFamily="65" charset="-120"/>
              </a:rPr>
              <a:t>之。</a:t>
            </a:r>
            <a:endParaRPr lang="zh-TW" altLang="en-US" sz="2800" dirty="0"/>
          </a:p>
        </p:txBody>
      </p:sp>
      <p:sp>
        <p:nvSpPr>
          <p:cNvPr id="7" name="投影片編號版面配置區 6"/>
          <p:cNvSpPr>
            <a:spLocks noGrp="1"/>
          </p:cNvSpPr>
          <p:nvPr>
            <p:ph type="sldNum" sz="quarter" idx="12"/>
          </p:nvPr>
        </p:nvSpPr>
        <p:spPr/>
        <p:txBody>
          <a:bodyPr/>
          <a:lstStyle/>
          <a:p>
            <a:pPr>
              <a:defRPr/>
            </a:pPr>
            <a:fld id="{DD443CB1-4E94-40AB-BA9C-A7AD0E0E8677}" type="slidenum">
              <a:rPr lang="en-US" altLang="zh-TW" smtClean="0"/>
              <a:pPr>
                <a:defRPr/>
              </a:pPr>
              <a:t>12</a:t>
            </a:fld>
            <a:endParaRPr lang="en-US" altLang="zh-TW" dirty="0"/>
          </a:p>
        </p:txBody>
      </p:sp>
    </p:spTree>
    <p:extLst>
      <p:ext uri="{BB962C8B-B14F-4D97-AF65-F5344CB8AC3E}">
        <p14:creationId xmlns:p14="http://schemas.microsoft.com/office/powerpoint/2010/main" val="1726635847"/>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406481-25CC-4B82-BCC2-38EAB294DD49}"/>
              </a:ext>
            </a:extLst>
          </p:cNvPr>
          <p:cNvSpPr>
            <a:spLocks noGrp="1"/>
          </p:cNvSpPr>
          <p:nvPr>
            <p:ph type="title"/>
          </p:nvPr>
        </p:nvSpPr>
        <p:spPr>
          <a:xfrm>
            <a:off x="914400" y="0"/>
            <a:ext cx="8001000" cy="836712"/>
          </a:xfrm>
        </p:spPr>
        <p:txBody>
          <a:bodyPr/>
          <a:lstStyle/>
          <a:p>
            <a:pPr algn="ctr"/>
            <a:r>
              <a:rPr lang="en-US" altLang="zh-TW" b="1" dirty="0">
                <a:solidFill>
                  <a:schemeClr val="tx2">
                    <a:lumMod val="50000"/>
                  </a:schemeClr>
                </a:solidFill>
                <a:latin typeface="標楷體" panose="03000509000000000000" pitchFamily="65" charset="-120"/>
                <a:ea typeface="標楷體" panose="03000509000000000000" pitchFamily="65" charset="-120"/>
              </a:rPr>
              <a:t>§18</a:t>
            </a:r>
            <a:r>
              <a:rPr lang="zh-TW" altLang="en-US" b="1" dirty="0">
                <a:solidFill>
                  <a:schemeClr val="tx2">
                    <a:lumMod val="50000"/>
                  </a:schemeClr>
                </a:solidFill>
                <a:latin typeface="標楷體" panose="03000509000000000000" pitchFamily="65" charset="-120"/>
                <a:ea typeface="標楷體" panose="03000509000000000000" pitchFamily="65" charset="-120"/>
              </a:rPr>
              <a:t>招標方式</a:t>
            </a:r>
          </a:p>
        </p:txBody>
      </p:sp>
      <p:sp>
        <p:nvSpPr>
          <p:cNvPr id="4" name="內容版面配置區 3">
            <a:extLst>
              <a:ext uri="{FF2B5EF4-FFF2-40B4-BE49-F238E27FC236}">
                <a16:creationId xmlns:a16="http://schemas.microsoft.com/office/drawing/2014/main" id="{3D4B2F4E-EBF8-4747-9C34-C6A171F57C3C}"/>
              </a:ext>
            </a:extLst>
          </p:cNvPr>
          <p:cNvSpPr>
            <a:spLocks noGrp="1"/>
          </p:cNvSpPr>
          <p:nvPr>
            <p:ph idx="1"/>
          </p:nvPr>
        </p:nvSpPr>
        <p:spPr>
          <a:xfrm>
            <a:off x="373509" y="764704"/>
            <a:ext cx="8541891" cy="4524315"/>
          </a:xfrm>
          <a:prstGeom prst="rect">
            <a:avLst/>
          </a:prstGeom>
        </p:spPr>
        <p:txBody>
          <a:bodyPr wrap="square">
            <a:spAutoFit/>
          </a:bodyPr>
          <a:lstStyle/>
          <a:p>
            <a:pPr marL="457200" indent="-457200">
              <a:buFont typeface="Wingdings" panose="05000000000000000000" pitchFamily="2" charset="2"/>
              <a:buChar char="u"/>
            </a:pPr>
            <a:r>
              <a:rPr lang="zh-TW" altLang="en-US" sz="3000" b="1" dirty="0">
                <a:solidFill>
                  <a:srgbClr val="000099"/>
                </a:solidFill>
                <a:latin typeface="標楷體" pitchFamily="65" charset="-120"/>
              </a:rPr>
              <a:t>採購之</a:t>
            </a:r>
            <a:r>
              <a:rPr lang="zh-TW" altLang="en-US" sz="3000" b="1" u="sng" dirty="0">
                <a:solidFill>
                  <a:srgbClr val="FF0000"/>
                </a:solidFill>
                <a:latin typeface="標楷體" pitchFamily="65" charset="-120"/>
              </a:rPr>
              <a:t>招標方式</a:t>
            </a:r>
            <a:r>
              <a:rPr lang="zh-TW" altLang="en-US" sz="3000" b="1" dirty="0">
                <a:solidFill>
                  <a:srgbClr val="000099"/>
                </a:solidFill>
                <a:latin typeface="標楷體" pitchFamily="65" charset="-120"/>
              </a:rPr>
              <a:t>，分為</a:t>
            </a:r>
            <a:r>
              <a:rPr lang="zh-TW" altLang="en-US" sz="3000" b="1" u="sng" dirty="0">
                <a:solidFill>
                  <a:srgbClr val="FF0000"/>
                </a:solidFill>
                <a:latin typeface="標楷體" pitchFamily="65" charset="-120"/>
              </a:rPr>
              <a:t>公開招標</a:t>
            </a:r>
            <a:r>
              <a:rPr lang="zh-TW" altLang="en-US" sz="3000" b="1" dirty="0">
                <a:solidFill>
                  <a:srgbClr val="000099"/>
                </a:solidFill>
                <a:latin typeface="標楷體" pitchFamily="65" charset="-120"/>
              </a:rPr>
              <a:t>、</a:t>
            </a:r>
            <a:r>
              <a:rPr lang="zh-TW" altLang="en-US" sz="3000" b="1" u="sng" dirty="0">
                <a:solidFill>
                  <a:srgbClr val="FF0000"/>
                </a:solidFill>
                <a:latin typeface="標楷體" pitchFamily="65" charset="-120"/>
              </a:rPr>
              <a:t>選擇性招標</a:t>
            </a:r>
            <a:r>
              <a:rPr lang="zh-TW" altLang="en-US" sz="3000" b="1" dirty="0">
                <a:solidFill>
                  <a:srgbClr val="000099"/>
                </a:solidFill>
                <a:latin typeface="標楷體" pitchFamily="65" charset="-120"/>
              </a:rPr>
              <a:t>及</a:t>
            </a:r>
            <a:r>
              <a:rPr lang="zh-TW" altLang="en-US" sz="3000" b="1" u="sng" dirty="0">
                <a:solidFill>
                  <a:srgbClr val="FF0000"/>
                </a:solidFill>
                <a:latin typeface="標楷體" pitchFamily="65" charset="-120"/>
              </a:rPr>
              <a:t>限制性招標</a:t>
            </a:r>
            <a:r>
              <a:rPr lang="zh-TW" altLang="en-US" sz="3000" b="1" dirty="0">
                <a:solidFill>
                  <a:srgbClr val="000099"/>
                </a:solidFill>
                <a:latin typeface="標楷體" pitchFamily="65" charset="-120"/>
              </a:rPr>
              <a:t>。</a:t>
            </a:r>
            <a:endParaRPr lang="en-US" altLang="zh-TW" sz="3000" b="1" dirty="0">
              <a:solidFill>
                <a:srgbClr val="000099"/>
              </a:solidFill>
              <a:latin typeface="標楷體" pitchFamily="65" charset="-120"/>
            </a:endParaRPr>
          </a:p>
          <a:p>
            <a:pPr marL="457200" indent="-457200">
              <a:buFont typeface="Wingdings" panose="05000000000000000000" pitchFamily="2" charset="2"/>
              <a:buChar char="u"/>
            </a:pPr>
            <a:r>
              <a:rPr lang="zh-TW" altLang="en-US" sz="3000" b="1" dirty="0">
                <a:solidFill>
                  <a:srgbClr val="000099"/>
                </a:solidFill>
                <a:latin typeface="標楷體" pitchFamily="65" charset="-120"/>
              </a:rPr>
              <a:t>本法所稱</a:t>
            </a:r>
            <a:r>
              <a:rPr lang="zh-TW" altLang="en-US" sz="3000" b="1" dirty="0">
                <a:solidFill>
                  <a:srgbClr val="FF0000"/>
                </a:solidFill>
                <a:latin typeface="標楷體" pitchFamily="65" charset="-120"/>
              </a:rPr>
              <a:t>公開招標</a:t>
            </a:r>
            <a:r>
              <a:rPr lang="zh-TW" altLang="en-US" sz="3000" b="1" dirty="0">
                <a:solidFill>
                  <a:srgbClr val="000099"/>
                </a:solidFill>
                <a:latin typeface="標楷體" pitchFamily="65" charset="-120"/>
              </a:rPr>
              <a:t>，指以</a:t>
            </a:r>
            <a:r>
              <a:rPr lang="zh-TW" altLang="en-US" sz="3000" b="1" dirty="0">
                <a:solidFill>
                  <a:srgbClr val="FF0000"/>
                </a:solidFill>
                <a:latin typeface="標楷體" pitchFamily="65" charset="-120"/>
              </a:rPr>
              <a:t>公告</a:t>
            </a:r>
            <a:r>
              <a:rPr lang="zh-TW" altLang="en-US" sz="3000" b="1" dirty="0">
                <a:solidFill>
                  <a:srgbClr val="000099"/>
                </a:solidFill>
                <a:latin typeface="標楷體" pitchFamily="65" charset="-120"/>
              </a:rPr>
              <a:t>方式邀請不特定廠商投標。</a:t>
            </a:r>
            <a:endParaRPr lang="en-US" altLang="zh-TW" sz="3000" b="1" dirty="0">
              <a:solidFill>
                <a:srgbClr val="000099"/>
              </a:solidFill>
              <a:latin typeface="標楷體" pitchFamily="65" charset="-120"/>
            </a:endParaRPr>
          </a:p>
          <a:p>
            <a:pPr marL="457200" indent="-457200">
              <a:buFont typeface="Wingdings" panose="05000000000000000000" pitchFamily="2" charset="2"/>
              <a:buChar char="u"/>
            </a:pPr>
            <a:r>
              <a:rPr lang="zh-TW" altLang="en-US" sz="3000" b="1" dirty="0">
                <a:solidFill>
                  <a:srgbClr val="000099"/>
                </a:solidFill>
                <a:latin typeface="標楷體" pitchFamily="65" charset="-120"/>
              </a:rPr>
              <a:t>本法所稱</a:t>
            </a:r>
            <a:r>
              <a:rPr lang="zh-TW" altLang="en-US" sz="3000" b="1" dirty="0">
                <a:solidFill>
                  <a:srgbClr val="FF0000"/>
                </a:solidFill>
                <a:latin typeface="標楷體" pitchFamily="65" charset="-120"/>
              </a:rPr>
              <a:t>選擇性招標</a:t>
            </a:r>
            <a:r>
              <a:rPr lang="zh-TW" altLang="en-US" sz="3000" b="1" dirty="0">
                <a:solidFill>
                  <a:srgbClr val="000099"/>
                </a:solidFill>
                <a:latin typeface="標楷體" pitchFamily="65" charset="-120"/>
              </a:rPr>
              <a:t>，指以</a:t>
            </a:r>
            <a:r>
              <a:rPr lang="zh-TW" altLang="en-US" sz="3000" b="1" dirty="0">
                <a:solidFill>
                  <a:srgbClr val="FF0000"/>
                </a:solidFill>
                <a:latin typeface="標楷體" pitchFamily="65" charset="-120"/>
              </a:rPr>
              <a:t>公告</a:t>
            </a:r>
            <a:r>
              <a:rPr lang="zh-TW" altLang="en-US" sz="3000" b="1" dirty="0">
                <a:solidFill>
                  <a:srgbClr val="000099"/>
                </a:solidFill>
                <a:latin typeface="標楷體" pitchFamily="65" charset="-120"/>
              </a:rPr>
              <a:t>方式預先依一定資格條件辦理廠商</a:t>
            </a:r>
            <a:r>
              <a:rPr lang="zh-TW" altLang="en-US" sz="3000" b="1" dirty="0">
                <a:solidFill>
                  <a:srgbClr val="FF0000"/>
                </a:solidFill>
                <a:latin typeface="標楷體" pitchFamily="65" charset="-120"/>
              </a:rPr>
              <a:t>資格審查</a:t>
            </a:r>
            <a:r>
              <a:rPr lang="zh-TW" altLang="en-US" sz="3000" b="1" dirty="0">
                <a:solidFill>
                  <a:srgbClr val="000099"/>
                </a:solidFill>
                <a:latin typeface="標楷體" pitchFamily="65" charset="-120"/>
              </a:rPr>
              <a:t>後，再行</a:t>
            </a:r>
            <a:r>
              <a:rPr lang="zh-TW" altLang="en-US" sz="3000" b="1" dirty="0">
                <a:solidFill>
                  <a:srgbClr val="FF0000"/>
                </a:solidFill>
                <a:latin typeface="標楷體" pitchFamily="65" charset="-120"/>
              </a:rPr>
              <a:t>邀請符合資格之廠商投標</a:t>
            </a:r>
            <a:r>
              <a:rPr lang="zh-TW" altLang="en-US" sz="3000" b="1" dirty="0">
                <a:solidFill>
                  <a:srgbClr val="000099"/>
                </a:solidFill>
                <a:latin typeface="標楷體" pitchFamily="65" charset="-120"/>
              </a:rPr>
              <a:t>。</a:t>
            </a:r>
            <a:endParaRPr lang="en-US" altLang="zh-TW" sz="3000" b="1" dirty="0">
              <a:solidFill>
                <a:srgbClr val="000099"/>
              </a:solidFill>
              <a:latin typeface="標楷體" pitchFamily="65" charset="-120"/>
            </a:endParaRPr>
          </a:p>
          <a:p>
            <a:pPr marL="457200" indent="-457200">
              <a:buFont typeface="Wingdings" panose="05000000000000000000" pitchFamily="2" charset="2"/>
              <a:buChar char="u"/>
            </a:pPr>
            <a:r>
              <a:rPr lang="zh-TW" altLang="en-US" sz="3000" b="1" dirty="0">
                <a:solidFill>
                  <a:srgbClr val="000099"/>
                </a:solidFill>
                <a:latin typeface="標楷體" pitchFamily="65" charset="-120"/>
              </a:rPr>
              <a:t>本法所稱</a:t>
            </a:r>
            <a:r>
              <a:rPr lang="zh-TW" altLang="en-US" sz="3000" b="1" dirty="0">
                <a:solidFill>
                  <a:srgbClr val="FF0000"/>
                </a:solidFill>
                <a:latin typeface="標楷體" pitchFamily="65" charset="-120"/>
              </a:rPr>
              <a:t>限制性招標</a:t>
            </a:r>
            <a:r>
              <a:rPr lang="zh-TW" altLang="en-US" sz="3000" b="1" dirty="0">
                <a:solidFill>
                  <a:srgbClr val="000099"/>
                </a:solidFill>
                <a:latin typeface="標楷體" pitchFamily="65" charset="-120"/>
              </a:rPr>
              <a:t>，指</a:t>
            </a:r>
            <a:r>
              <a:rPr lang="zh-TW" altLang="en-US" sz="3000" b="1" dirty="0">
                <a:solidFill>
                  <a:srgbClr val="FF0000"/>
                </a:solidFill>
                <a:latin typeface="標楷體" pitchFamily="65" charset="-120"/>
              </a:rPr>
              <a:t>不經公告</a:t>
            </a:r>
            <a:r>
              <a:rPr lang="zh-TW" altLang="en-US" sz="3000" b="1" dirty="0">
                <a:solidFill>
                  <a:srgbClr val="000099"/>
                </a:solidFill>
                <a:latin typeface="標楷體" pitchFamily="65" charset="-120"/>
              </a:rPr>
              <a:t>程序，邀請</a:t>
            </a:r>
            <a:r>
              <a:rPr lang="en-US" altLang="zh-TW" sz="3000" b="1" dirty="0">
                <a:solidFill>
                  <a:srgbClr val="FF0000"/>
                </a:solidFill>
                <a:latin typeface="標楷體" pitchFamily="65" charset="-120"/>
              </a:rPr>
              <a:t>2</a:t>
            </a:r>
            <a:r>
              <a:rPr lang="zh-TW" altLang="en-US" sz="3000" b="1" dirty="0">
                <a:solidFill>
                  <a:srgbClr val="FF0000"/>
                </a:solidFill>
                <a:latin typeface="標楷體" pitchFamily="65" charset="-120"/>
              </a:rPr>
              <a:t>家</a:t>
            </a:r>
            <a:r>
              <a:rPr lang="zh-TW" altLang="en-US" sz="3000" b="1" dirty="0">
                <a:solidFill>
                  <a:srgbClr val="000099"/>
                </a:solidFill>
                <a:latin typeface="標楷體" pitchFamily="65" charset="-120"/>
              </a:rPr>
              <a:t>以上廠商</a:t>
            </a:r>
            <a:r>
              <a:rPr lang="zh-TW" altLang="en-US" sz="3000" b="1" u="sng" dirty="0">
                <a:solidFill>
                  <a:srgbClr val="FF0000"/>
                </a:solidFill>
                <a:latin typeface="標楷體" pitchFamily="65" charset="-120"/>
              </a:rPr>
              <a:t>比價</a:t>
            </a:r>
            <a:r>
              <a:rPr lang="zh-TW" altLang="en-US" sz="3000" b="1" dirty="0">
                <a:solidFill>
                  <a:srgbClr val="000099"/>
                </a:solidFill>
                <a:latin typeface="標楷體" pitchFamily="65" charset="-120"/>
              </a:rPr>
              <a:t>或僅邀請</a:t>
            </a:r>
            <a:r>
              <a:rPr lang="en-US" altLang="zh-TW" sz="3000" b="1" dirty="0">
                <a:solidFill>
                  <a:srgbClr val="FF0000"/>
                </a:solidFill>
                <a:latin typeface="標楷體" pitchFamily="65" charset="-120"/>
              </a:rPr>
              <a:t>1</a:t>
            </a:r>
            <a:r>
              <a:rPr lang="zh-TW" altLang="en-US" sz="3000" b="1" dirty="0">
                <a:solidFill>
                  <a:srgbClr val="FF0000"/>
                </a:solidFill>
                <a:latin typeface="標楷體" pitchFamily="65" charset="-120"/>
              </a:rPr>
              <a:t>家</a:t>
            </a:r>
            <a:r>
              <a:rPr lang="zh-TW" altLang="en-US" sz="3000" b="1" dirty="0">
                <a:solidFill>
                  <a:srgbClr val="000099"/>
                </a:solidFill>
                <a:latin typeface="標楷體" pitchFamily="65" charset="-120"/>
              </a:rPr>
              <a:t>廠商</a:t>
            </a:r>
            <a:r>
              <a:rPr lang="zh-TW" altLang="en-US" sz="3000" b="1" u="sng" dirty="0">
                <a:solidFill>
                  <a:srgbClr val="FF0000"/>
                </a:solidFill>
                <a:latin typeface="標楷體" pitchFamily="65" charset="-120"/>
              </a:rPr>
              <a:t>議價</a:t>
            </a:r>
            <a:r>
              <a:rPr lang="zh-TW" altLang="en-US" sz="3000" b="1" dirty="0">
                <a:solidFill>
                  <a:srgbClr val="000099"/>
                </a:solidFill>
                <a:latin typeface="標楷體" pitchFamily="65" charset="-120"/>
              </a:rPr>
              <a:t>。</a:t>
            </a:r>
            <a:endParaRPr lang="zh-TW" altLang="en-US" sz="3000" dirty="0"/>
          </a:p>
        </p:txBody>
      </p:sp>
      <p:sp>
        <p:nvSpPr>
          <p:cNvPr id="5" name="Rectangle 3">
            <a:extLst>
              <a:ext uri="{FF2B5EF4-FFF2-40B4-BE49-F238E27FC236}">
                <a16:creationId xmlns:a16="http://schemas.microsoft.com/office/drawing/2014/main" id="{AD43BAF9-2045-4CB3-BB1F-AB745BFEE828}"/>
              </a:ext>
            </a:extLst>
          </p:cNvPr>
          <p:cNvSpPr txBox="1">
            <a:spLocks noChangeArrowheads="1"/>
          </p:cNvSpPr>
          <p:nvPr/>
        </p:nvSpPr>
        <p:spPr bwMode="auto">
          <a:xfrm>
            <a:off x="373509" y="5161027"/>
            <a:ext cx="8662987" cy="408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a:lstStyle>
          <a:p>
            <a:pPr marL="0" indent="0">
              <a:lnSpc>
                <a:spcPct val="90000"/>
              </a:lnSpc>
              <a:buFontTx/>
              <a:buNone/>
              <a:tabLst>
                <a:tab pos="541338" algn="l"/>
                <a:tab pos="631825" algn="l"/>
              </a:tabLst>
            </a:pPr>
            <a:r>
              <a:rPr lang="zh-TW" altLang="en-US" kern="0" dirty="0">
                <a:solidFill>
                  <a:srgbClr val="000099"/>
                </a:solidFill>
                <a:latin typeface="標楷體" pitchFamily="65" charset="-120"/>
                <a:ea typeface="標楷體" pitchFamily="65" charset="-120"/>
              </a:rPr>
              <a:t>細則</a:t>
            </a:r>
            <a:r>
              <a:rPr lang="en-US" altLang="zh-TW" kern="0" dirty="0">
                <a:solidFill>
                  <a:srgbClr val="000099"/>
                </a:solidFill>
                <a:latin typeface="標楷體" pitchFamily="65" charset="-120"/>
                <a:ea typeface="標楷體" pitchFamily="65" charset="-120"/>
              </a:rPr>
              <a:t>19</a:t>
            </a:r>
            <a:r>
              <a:rPr lang="zh-TW" altLang="en-US" kern="0" dirty="0">
                <a:solidFill>
                  <a:srgbClr val="000000"/>
                </a:solidFill>
                <a:latin typeface="標楷體" pitchFamily="65" charset="-120"/>
                <a:ea typeface="標楷體" pitchFamily="65" charset="-120"/>
              </a:rPr>
              <a:t>：</a:t>
            </a:r>
            <a:endParaRPr lang="en-US" altLang="zh-TW" kern="0" dirty="0">
              <a:solidFill>
                <a:srgbClr val="000000"/>
              </a:solidFill>
              <a:latin typeface="標楷體" pitchFamily="65" charset="-120"/>
              <a:ea typeface="標楷體" pitchFamily="65" charset="-120"/>
            </a:endParaRPr>
          </a:p>
          <a:p>
            <a:pPr marL="0" indent="0">
              <a:lnSpc>
                <a:spcPct val="90000"/>
              </a:lnSpc>
              <a:buFontTx/>
              <a:buNone/>
              <a:tabLst>
                <a:tab pos="541338" algn="l"/>
                <a:tab pos="631825" algn="l"/>
              </a:tabLst>
            </a:pPr>
            <a:r>
              <a:rPr lang="zh-TW" altLang="en-US" sz="2400" kern="0" dirty="0">
                <a:solidFill>
                  <a:srgbClr val="000000"/>
                </a:solidFill>
                <a:latin typeface="標楷體" pitchFamily="65" charset="-120"/>
                <a:ea typeface="標楷體" pitchFamily="65" charset="-120"/>
              </a:rPr>
              <a:t>機關辦理</a:t>
            </a:r>
            <a:r>
              <a:rPr lang="zh-TW" altLang="en-US" sz="2400" kern="0" dirty="0">
                <a:solidFill>
                  <a:srgbClr val="FF0000"/>
                </a:solidFill>
                <a:latin typeface="標楷體" pitchFamily="65" charset="-120"/>
                <a:ea typeface="標楷體" pitchFamily="65" charset="-120"/>
              </a:rPr>
              <a:t>限制性招標</a:t>
            </a:r>
            <a:r>
              <a:rPr lang="zh-TW" altLang="en-US" sz="2400" kern="0" dirty="0">
                <a:solidFill>
                  <a:srgbClr val="000000"/>
                </a:solidFill>
                <a:latin typeface="標楷體" pitchFamily="65" charset="-120"/>
                <a:ea typeface="標楷體" pitchFamily="65" charset="-120"/>
              </a:rPr>
              <a:t>，邀請</a:t>
            </a:r>
            <a:r>
              <a:rPr lang="en-US" altLang="zh-TW" sz="2400" kern="0" dirty="0">
                <a:solidFill>
                  <a:srgbClr val="FF0000"/>
                </a:solidFill>
                <a:latin typeface="標楷體" pitchFamily="65" charset="-120"/>
                <a:ea typeface="標楷體" pitchFamily="65" charset="-120"/>
              </a:rPr>
              <a:t>2</a:t>
            </a:r>
            <a:r>
              <a:rPr lang="zh-TW" altLang="en-US" sz="2400" kern="0" dirty="0">
                <a:solidFill>
                  <a:srgbClr val="FF0000"/>
                </a:solidFill>
                <a:latin typeface="標楷體" pitchFamily="65" charset="-120"/>
                <a:ea typeface="標楷體" pitchFamily="65" charset="-120"/>
              </a:rPr>
              <a:t>家</a:t>
            </a:r>
            <a:r>
              <a:rPr lang="zh-TW" altLang="en-US" sz="2400" kern="0" dirty="0">
                <a:solidFill>
                  <a:srgbClr val="000000"/>
                </a:solidFill>
                <a:latin typeface="標楷體" pitchFamily="65" charset="-120"/>
                <a:ea typeface="標楷體" pitchFamily="65" charset="-120"/>
              </a:rPr>
              <a:t>以上廠商</a:t>
            </a:r>
            <a:r>
              <a:rPr lang="zh-TW" altLang="en-US" sz="2400" kern="0" dirty="0">
                <a:solidFill>
                  <a:srgbClr val="FF0000"/>
                </a:solidFill>
                <a:latin typeface="標楷體" pitchFamily="65" charset="-120"/>
                <a:ea typeface="標楷體" pitchFamily="65" charset="-120"/>
              </a:rPr>
              <a:t>比價</a:t>
            </a:r>
            <a:r>
              <a:rPr lang="zh-TW" altLang="en-US" sz="2400" kern="0" dirty="0">
                <a:solidFill>
                  <a:srgbClr val="000000"/>
                </a:solidFill>
                <a:latin typeface="標楷體" pitchFamily="65" charset="-120"/>
                <a:ea typeface="標楷體" pitchFamily="65" charset="-120"/>
              </a:rPr>
              <a:t>，有</a:t>
            </a:r>
            <a:r>
              <a:rPr lang="en-US" altLang="zh-TW" sz="2400" kern="0" dirty="0">
                <a:solidFill>
                  <a:srgbClr val="000000"/>
                </a:solidFill>
                <a:latin typeface="標楷體" pitchFamily="65" charset="-120"/>
                <a:ea typeface="標楷體" pitchFamily="65" charset="-120"/>
              </a:rPr>
              <a:t>2</a:t>
            </a:r>
            <a:r>
              <a:rPr lang="zh-TW" altLang="en-US" sz="2400" kern="0" dirty="0">
                <a:solidFill>
                  <a:srgbClr val="000000"/>
                </a:solidFill>
                <a:latin typeface="標楷體" pitchFamily="65" charset="-120"/>
                <a:ea typeface="標楷體" pitchFamily="65" charset="-120"/>
              </a:rPr>
              <a:t>家廠商投標者，即得比價；僅有</a:t>
            </a:r>
            <a:r>
              <a:rPr lang="en-US" altLang="zh-TW" sz="2400" kern="0" dirty="0">
                <a:solidFill>
                  <a:srgbClr val="FF0000"/>
                </a:solidFill>
                <a:latin typeface="標楷體" pitchFamily="65" charset="-120"/>
                <a:ea typeface="標楷體" pitchFamily="65" charset="-120"/>
              </a:rPr>
              <a:t>1</a:t>
            </a:r>
            <a:r>
              <a:rPr lang="zh-TW" altLang="en-US" sz="2400" kern="0" dirty="0">
                <a:solidFill>
                  <a:srgbClr val="FF0000"/>
                </a:solidFill>
                <a:latin typeface="標楷體" pitchFamily="65" charset="-120"/>
                <a:ea typeface="標楷體" pitchFamily="65" charset="-120"/>
              </a:rPr>
              <a:t>家</a:t>
            </a:r>
            <a:r>
              <a:rPr lang="zh-TW" altLang="en-US" sz="2400" kern="0" dirty="0">
                <a:solidFill>
                  <a:srgbClr val="000000"/>
                </a:solidFill>
                <a:latin typeface="標楷體" pitchFamily="65" charset="-120"/>
                <a:ea typeface="標楷體" pitchFamily="65" charset="-120"/>
              </a:rPr>
              <a:t>廠商投標者，得</a:t>
            </a:r>
            <a:r>
              <a:rPr lang="zh-TW" altLang="en-US" sz="2400" kern="0" dirty="0">
                <a:solidFill>
                  <a:srgbClr val="FF0000"/>
                </a:solidFill>
                <a:latin typeface="標楷體" pitchFamily="65" charset="-120"/>
                <a:ea typeface="標楷體" pitchFamily="65" charset="-120"/>
              </a:rPr>
              <a:t>當場改為議價</a:t>
            </a:r>
            <a:r>
              <a:rPr lang="zh-TW" altLang="en-US" sz="2400" kern="0" dirty="0">
                <a:solidFill>
                  <a:srgbClr val="000000"/>
                </a:solidFill>
                <a:latin typeface="標楷體" pitchFamily="65" charset="-120"/>
                <a:ea typeface="標楷體" pitchFamily="65" charset="-120"/>
              </a:rPr>
              <a:t>辦理。</a:t>
            </a:r>
            <a:endParaRPr lang="en-US" altLang="zh-TW" sz="2400" kern="0" dirty="0">
              <a:solidFill>
                <a:srgbClr val="000000"/>
              </a:solidFill>
              <a:latin typeface="標楷體" pitchFamily="65" charset="-120"/>
              <a:ea typeface="標楷體" pitchFamily="65" charset="-120"/>
            </a:endParaRPr>
          </a:p>
          <a:p>
            <a:pPr marL="269875" indent="-269875" algn="ctr">
              <a:lnSpc>
                <a:spcPct val="90000"/>
              </a:lnSpc>
              <a:buFont typeface="Wingdings" pitchFamily="2" charset="2"/>
              <a:buNone/>
              <a:tabLst>
                <a:tab pos="541338" algn="l"/>
                <a:tab pos="631825" algn="l"/>
              </a:tabLst>
            </a:pPr>
            <a:r>
              <a:rPr lang="zh-TW" altLang="en-US" sz="2800" kern="0" dirty="0">
                <a:solidFill>
                  <a:srgbClr val="000099"/>
                </a:solidFill>
                <a:latin typeface="標楷體" pitchFamily="65" charset="-120"/>
                <a:ea typeface="標楷體" pitchFamily="65" charset="-120"/>
              </a:rPr>
              <a:t>★</a:t>
            </a:r>
            <a:r>
              <a:rPr lang="zh-TW" altLang="en-US" sz="2800" i="1" u="sng" kern="0" dirty="0">
                <a:solidFill>
                  <a:srgbClr val="000099"/>
                </a:solidFill>
                <a:latin typeface="標楷體" pitchFamily="65" charset="-120"/>
                <a:ea typeface="標楷體" pitchFamily="65" charset="-120"/>
              </a:rPr>
              <a:t>比價、議價有何不同</a:t>
            </a:r>
            <a:r>
              <a:rPr lang="zh-TW" altLang="en-US" sz="2800" kern="0" dirty="0">
                <a:solidFill>
                  <a:srgbClr val="000099"/>
                </a:solidFill>
                <a:latin typeface="標楷體" pitchFamily="65" charset="-120"/>
                <a:ea typeface="標楷體" pitchFamily="65" charset="-120"/>
              </a:rPr>
              <a:t>？</a:t>
            </a:r>
            <a:endParaRPr lang="zh-TW" altLang="en-US" kern="0" dirty="0">
              <a:solidFill>
                <a:srgbClr val="000000"/>
              </a:solidFill>
              <a:latin typeface="標楷體" pitchFamily="65" charset="-120"/>
              <a:ea typeface="標楷體" pitchFamily="65" charset="-120"/>
            </a:endParaRPr>
          </a:p>
        </p:txBody>
      </p:sp>
    </p:spTree>
    <p:extLst>
      <p:ext uri="{BB962C8B-B14F-4D97-AF65-F5344CB8AC3E}">
        <p14:creationId xmlns:p14="http://schemas.microsoft.com/office/powerpoint/2010/main" val="3877486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C6D317-336F-4BE0-ABBD-045C07ED5900}"/>
              </a:ext>
            </a:extLst>
          </p:cNvPr>
          <p:cNvSpPr>
            <a:spLocks noGrp="1"/>
          </p:cNvSpPr>
          <p:nvPr>
            <p:ph type="title"/>
          </p:nvPr>
        </p:nvSpPr>
        <p:spPr>
          <a:xfrm>
            <a:off x="1036661" y="35897"/>
            <a:ext cx="6858000" cy="857250"/>
          </a:xfrm>
        </p:spPr>
        <p:txBody>
          <a:bodyPr/>
          <a:lstStyle/>
          <a:p>
            <a:r>
              <a:rPr lang="zh-TW" altLang="en-US" dirty="0">
                <a:ea typeface="中國龍粗隸書" panose="02010609000101010101" pitchFamily="49" charset="-120"/>
              </a:rPr>
              <a:t>政府採購招決標方式</a:t>
            </a:r>
          </a:p>
        </p:txBody>
      </p:sp>
      <p:sp>
        <p:nvSpPr>
          <p:cNvPr id="4" name="矩形 3">
            <a:extLst>
              <a:ext uri="{FF2B5EF4-FFF2-40B4-BE49-F238E27FC236}">
                <a16:creationId xmlns:a16="http://schemas.microsoft.com/office/drawing/2014/main" id="{8B51ADEF-9B36-450D-88A7-B20EA0B07EE7}"/>
              </a:ext>
            </a:extLst>
          </p:cNvPr>
          <p:cNvSpPr/>
          <p:nvPr/>
        </p:nvSpPr>
        <p:spPr>
          <a:xfrm>
            <a:off x="2638951" y="1107603"/>
            <a:ext cx="1826710" cy="48698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b="1" u="sng" dirty="0">
                <a:solidFill>
                  <a:prstClr val="black"/>
                </a:solidFill>
                <a:latin typeface="標楷體" panose="03000509000000000000" pitchFamily="65" charset="-120"/>
                <a:ea typeface="標楷體" panose="03000509000000000000" pitchFamily="65" charset="-120"/>
              </a:rPr>
              <a:t>招標方式</a:t>
            </a:r>
            <a:r>
              <a:rPr lang="en-US" altLang="zh-TW" b="1" u="sng" dirty="0">
                <a:solidFill>
                  <a:prstClr val="black"/>
                </a:solidFill>
                <a:latin typeface="標楷體" panose="03000509000000000000" pitchFamily="65" charset="-120"/>
                <a:ea typeface="標楷體" panose="03000509000000000000" pitchFamily="65" charset="-120"/>
              </a:rPr>
              <a:t>(§18)</a:t>
            </a:r>
            <a:endParaRPr lang="zh-TW" altLang="en-US" b="1" u="sng" dirty="0">
              <a:solidFill>
                <a:prstClr val="black"/>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E17B2893-69FF-4FC6-A866-6D4C2C04F9F2}"/>
              </a:ext>
            </a:extLst>
          </p:cNvPr>
          <p:cNvSpPr/>
          <p:nvPr/>
        </p:nvSpPr>
        <p:spPr>
          <a:xfrm>
            <a:off x="2648313" y="1791761"/>
            <a:ext cx="1847789" cy="486989"/>
          </a:xfrm>
          <a:prstGeom prst="rect">
            <a:avLst/>
          </a:prstGeom>
          <a:solidFill>
            <a:schemeClr val="accent1">
              <a:lumMod val="60000"/>
              <a:lumOff val="40000"/>
            </a:schemeClr>
          </a:solidFill>
          <a:ln w="15875" cap="flat" cmpd="sng" algn="ctr">
            <a:solidFill>
              <a:schemeClr val="bg1"/>
            </a:solidFill>
            <a:prstDash val="solid"/>
          </a:ln>
          <a:effectLst>
            <a:glow rad="63500">
              <a:schemeClr val="accent1">
                <a:satMod val="175000"/>
                <a:alpha val="40000"/>
              </a:schemeClr>
            </a:glow>
          </a:effectLst>
        </p:spPr>
        <p:txBody>
          <a:bodyPr rtlCol="0" anchor="ctr"/>
          <a:lstStyle/>
          <a:p>
            <a:pPr algn="ctr">
              <a:defRPr/>
            </a:pPr>
            <a:r>
              <a:rPr lang="zh-TW" altLang="en-US" kern="0" dirty="0">
                <a:solidFill>
                  <a:prstClr val="black"/>
                </a:solidFill>
                <a:latin typeface="標楷體" panose="03000509000000000000" pitchFamily="65" charset="-120"/>
                <a:ea typeface="標楷體" panose="03000509000000000000" pitchFamily="65" charset="-120"/>
              </a:rPr>
              <a:t>公開招標</a:t>
            </a:r>
          </a:p>
        </p:txBody>
      </p:sp>
      <p:sp>
        <p:nvSpPr>
          <p:cNvPr id="12" name="矩形 11">
            <a:extLst>
              <a:ext uri="{FF2B5EF4-FFF2-40B4-BE49-F238E27FC236}">
                <a16:creationId xmlns:a16="http://schemas.microsoft.com/office/drawing/2014/main" id="{FBBE66E7-3885-4B46-9289-D04AAE0D1F1C}"/>
              </a:ext>
            </a:extLst>
          </p:cNvPr>
          <p:cNvSpPr/>
          <p:nvPr/>
        </p:nvSpPr>
        <p:spPr>
          <a:xfrm>
            <a:off x="2653914" y="2386984"/>
            <a:ext cx="1847789" cy="483803"/>
          </a:xfrm>
          <a:prstGeom prst="rect">
            <a:avLst/>
          </a:prstGeom>
          <a:solidFill>
            <a:schemeClr val="accent6">
              <a:lumMod val="40000"/>
              <a:lumOff val="60000"/>
            </a:schemeClr>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kern="0" dirty="0">
                <a:solidFill>
                  <a:prstClr val="black"/>
                </a:solidFill>
                <a:latin typeface="標楷體" panose="03000509000000000000" pitchFamily="65" charset="-120"/>
                <a:ea typeface="標楷體" panose="03000509000000000000" pitchFamily="65" charset="-120"/>
              </a:rPr>
              <a:t>選擇性招標</a:t>
            </a:r>
          </a:p>
        </p:txBody>
      </p:sp>
      <p:sp>
        <p:nvSpPr>
          <p:cNvPr id="14" name="矩形 13">
            <a:extLst>
              <a:ext uri="{FF2B5EF4-FFF2-40B4-BE49-F238E27FC236}">
                <a16:creationId xmlns:a16="http://schemas.microsoft.com/office/drawing/2014/main" id="{1436ECDD-2D20-4327-BB5E-5D8131E8E89E}"/>
              </a:ext>
            </a:extLst>
          </p:cNvPr>
          <p:cNvSpPr/>
          <p:nvPr/>
        </p:nvSpPr>
        <p:spPr>
          <a:xfrm>
            <a:off x="3847573" y="2976046"/>
            <a:ext cx="657515" cy="483803"/>
          </a:xfrm>
          <a:prstGeom prst="rect">
            <a:avLst/>
          </a:prstGeom>
          <a:solidFill>
            <a:srgbClr val="FF9900"/>
          </a:solidFill>
          <a:ln>
            <a:solidFill>
              <a:schemeClr val="bg1"/>
            </a:solidFill>
          </a:ln>
          <a:effectLst>
            <a:softEdge rad="12700"/>
          </a:effectLst>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議價</a:t>
            </a:r>
          </a:p>
        </p:txBody>
      </p:sp>
      <p:sp>
        <p:nvSpPr>
          <p:cNvPr id="15" name="矩形 14">
            <a:extLst>
              <a:ext uri="{FF2B5EF4-FFF2-40B4-BE49-F238E27FC236}">
                <a16:creationId xmlns:a16="http://schemas.microsoft.com/office/drawing/2014/main" id="{CE83457D-1BB7-4490-AA94-519C736300D8}"/>
              </a:ext>
            </a:extLst>
          </p:cNvPr>
          <p:cNvSpPr/>
          <p:nvPr/>
        </p:nvSpPr>
        <p:spPr>
          <a:xfrm>
            <a:off x="3841511" y="3531246"/>
            <a:ext cx="663577" cy="483803"/>
          </a:xfrm>
          <a:prstGeom prst="rect">
            <a:avLst/>
          </a:prstGeom>
          <a:solidFill>
            <a:srgbClr val="FF9900"/>
          </a:solidFill>
          <a:ln>
            <a:solidFill>
              <a:schemeClr val="bg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比價</a:t>
            </a:r>
          </a:p>
        </p:txBody>
      </p:sp>
      <p:sp>
        <p:nvSpPr>
          <p:cNvPr id="16" name="矩形 15">
            <a:extLst>
              <a:ext uri="{FF2B5EF4-FFF2-40B4-BE49-F238E27FC236}">
                <a16:creationId xmlns:a16="http://schemas.microsoft.com/office/drawing/2014/main" id="{B8A5A21F-BD26-46A7-A31A-C244AF5FD150}"/>
              </a:ext>
            </a:extLst>
          </p:cNvPr>
          <p:cNvSpPr/>
          <p:nvPr/>
        </p:nvSpPr>
        <p:spPr>
          <a:xfrm>
            <a:off x="3807064" y="4127771"/>
            <a:ext cx="764936" cy="689359"/>
          </a:xfrm>
          <a:prstGeom prst="rect">
            <a:avLst/>
          </a:prstGeom>
          <a:solidFill>
            <a:srgbClr val="FF9900"/>
          </a:solidFill>
          <a:ln>
            <a:solidFill>
              <a:schemeClr val="bg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公開評選</a:t>
            </a:r>
          </a:p>
        </p:txBody>
      </p:sp>
      <p:sp>
        <p:nvSpPr>
          <p:cNvPr id="17" name="矩形 16">
            <a:extLst>
              <a:ext uri="{FF2B5EF4-FFF2-40B4-BE49-F238E27FC236}">
                <a16:creationId xmlns:a16="http://schemas.microsoft.com/office/drawing/2014/main" id="{8FF945AE-57FC-4932-B052-6A6AF2CAFCAC}"/>
              </a:ext>
            </a:extLst>
          </p:cNvPr>
          <p:cNvSpPr/>
          <p:nvPr/>
        </p:nvSpPr>
        <p:spPr>
          <a:xfrm>
            <a:off x="2617662" y="5137005"/>
            <a:ext cx="307910" cy="1226783"/>
          </a:xfrm>
          <a:prstGeom prst="rect">
            <a:avLst/>
          </a:prstGeom>
          <a:solidFill>
            <a:srgbClr val="00B050"/>
          </a:solidFill>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公開取得</a:t>
            </a:r>
          </a:p>
        </p:txBody>
      </p:sp>
      <p:sp>
        <p:nvSpPr>
          <p:cNvPr id="18" name="矩形 17">
            <a:extLst>
              <a:ext uri="{FF2B5EF4-FFF2-40B4-BE49-F238E27FC236}">
                <a16:creationId xmlns:a16="http://schemas.microsoft.com/office/drawing/2014/main" id="{BEC67D99-1116-493E-A8B6-55D09D969C95}"/>
              </a:ext>
            </a:extLst>
          </p:cNvPr>
          <p:cNvSpPr/>
          <p:nvPr/>
        </p:nvSpPr>
        <p:spPr>
          <a:xfrm>
            <a:off x="3279048" y="2965850"/>
            <a:ext cx="307910" cy="1089572"/>
          </a:xfrm>
          <a:prstGeom prst="rect">
            <a:avLst/>
          </a:prstGeom>
          <a:solidFill>
            <a:srgbClr val="FFFF66"/>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未公開</a:t>
            </a:r>
          </a:p>
        </p:txBody>
      </p:sp>
      <p:sp>
        <p:nvSpPr>
          <p:cNvPr id="19" name="矩形 18">
            <a:extLst>
              <a:ext uri="{FF2B5EF4-FFF2-40B4-BE49-F238E27FC236}">
                <a16:creationId xmlns:a16="http://schemas.microsoft.com/office/drawing/2014/main" id="{2E204AA4-A494-41D2-81D7-71ABC5F55CDD}"/>
              </a:ext>
            </a:extLst>
          </p:cNvPr>
          <p:cNvSpPr/>
          <p:nvPr/>
        </p:nvSpPr>
        <p:spPr>
          <a:xfrm>
            <a:off x="2638951" y="3000125"/>
            <a:ext cx="307910" cy="1863973"/>
          </a:xfrm>
          <a:prstGeom prst="rect">
            <a:avLst/>
          </a:prstGeom>
          <a:solidFill>
            <a:srgbClr val="FFCC66"/>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限制性招標</a:t>
            </a:r>
          </a:p>
        </p:txBody>
      </p:sp>
      <p:sp>
        <p:nvSpPr>
          <p:cNvPr id="20" name="矩形 19">
            <a:extLst>
              <a:ext uri="{FF2B5EF4-FFF2-40B4-BE49-F238E27FC236}">
                <a16:creationId xmlns:a16="http://schemas.microsoft.com/office/drawing/2014/main" id="{E0193F7F-0CFC-495D-90F4-0DF63E0D3154}"/>
              </a:ext>
            </a:extLst>
          </p:cNvPr>
          <p:cNvSpPr/>
          <p:nvPr/>
        </p:nvSpPr>
        <p:spPr>
          <a:xfrm>
            <a:off x="3301205" y="4150486"/>
            <a:ext cx="297033" cy="695545"/>
          </a:xfrm>
          <a:prstGeom prst="rect">
            <a:avLst/>
          </a:prstGeom>
          <a:solidFill>
            <a:srgbClr val="FFFF00"/>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公開</a:t>
            </a:r>
          </a:p>
        </p:txBody>
      </p:sp>
      <p:sp>
        <p:nvSpPr>
          <p:cNvPr id="21" name="矩形 20">
            <a:extLst>
              <a:ext uri="{FF2B5EF4-FFF2-40B4-BE49-F238E27FC236}">
                <a16:creationId xmlns:a16="http://schemas.microsoft.com/office/drawing/2014/main" id="{8CE80DBF-678F-4A2A-B98B-2B6FF331E635}"/>
              </a:ext>
            </a:extLst>
          </p:cNvPr>
          <p:cNvSpPr/>
          <p:nvPr/>
        </p:nvSpPr>
        <p:spPr>
          <a:xfrm>
            <a:off x="5823781" y="2537731"/>
            <a:ext cx="1933998" cy="1099815"/>
          </a:xfrm>
          <a:prstGeom prst="rect">
            <a:avLst/>
          </a:prstGeom>
          <a:solidFill>
            <a:srgbClr val="CC3399"/>
          </a:solidFill>
          <a:ln>
            <a:solidFill>
              <a:schemeClr val="bg1"/>
            </a:solidFill>
          </a:ln>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u="sng" dirty="0">
                <a:solidFill>
                  <a:prstClr val="black"/>
                </a:solidFill>
                <a:latin typeface="標楷體" panose="03000509000000000000" pitchFamily="65" charset="-120"/>
                <a:ea typeface="標楷體" panose="03000509000000000000" pitchFamily="65" charset="-120"/>
              </a:rPr>
              <a:t>適用</a:t>
            </a:r>
            <a:r>
              <a:rPr lang="zh-TW" altLang="en-US" dirty="0">
                <a:solidFill>
                  <a:prstClr val="black"/>
                </a:solidFill>
                <a:latin typeface="標楷體" panose="03000509000000000000" pitchFamily="65" charset="-120"/>
                <a:ea typeface="標楷體" panose="03000509000000000000" pitchFamily="65" charset="-120"/>
              </a:rPr>
              <a:t>最有利標</a:t>
            </a:r>
            <a:endParaRPr lang="en-US" altLang="zh-TW" dirty="0">
              <a:solidFill>
                <a:prstClr val="black"/>
              </a:solidFill>
              <a:latin typeface="標楷體" panose="03000509000000000000" pitchFamily="65" charset="-120"/>
              <a:ea typeface="標楷體" panose="03000509000000000000" pitchFamily="65" charset="-120"/>
            </a:endParaRPr>
          </a:p>
        </p:txBody>
      </p:sp>
      <p:sp>
        <p:nvSpPr>
          <p:cNvPr id="22" name="矩形 21">
            <a:extLst>
              <a:ext uri="{FF2B5EF4-FFF2-40B4-BE49-F238E27FC236}">
                <a16:creationId xmlns:a16="http://schemas.microsoft.com/office/drawing/2014/main" id="{868B589C-1469-473B-A464-1DA7F0031B17}"/>
              </a:ext>
            </a:extLst>
          </p:cNvPr>
          <p:cNvSpPr/>
          <p:nvPr/>
        </p:nvSpPr>
        <p:spPr>
          <a:xfrm>
            <a:off x="4054216" y="5758028"/>
            <a:ext cx="655601" cy="483803"/>
          </a:xfrm>
          <a:prstGeom prst="rect">
            <a:avLst/>
          </a:prstGeom>
          <a:solidFill>
            <a:srgbClr val="CCFF99"/>
          </a:solidFill>
          <a:effectLst>
            <a:softEdge rad="63500"/>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議比價</a:t>
            </a:r>
          </a:p>
        </p:txBody>
      </p:sp>
      <p:sp>
        <p:nvSpPr>
          <p:cNvPr id="23" name="矩形 22">
            <a:extLst>
              <a:ext uri="{FF2B5EF4-FFF2-40B4-BE49-F238E27FC236}">
                <a16:creationId xmlns:a16="http://schemas.microsoft.com/office/drawing/2014/main" id="{7BD06A4B-EFFE-47F5-8B44-34E107C270F0}"/>
              </a:ext>
            </a:extLst>
          </p:cNvPr>
          <p:cNvSpPr/>
          <p:nvPr/>
        </p:nvSpPr>
        <p:spPr>
          <a:xfrm>
            <a:off x="4029461" y="5057374"/>
            <a:ext cx="680351" cy="483803"/>
          </a:xfrm>
          <a:prstGeom prst="rect">
            <a:avLst/>
          </a:prstGeom>
          <a:solidFill>
            <a:srgbClr val="CCFF99"/>
          </a:solidFill>
          <a:effectLst>
            <a:softEdge rad="63500"/>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比價</a:t>
            </a:r>
          </a:p>
        </p:txBody>
      </p:sp>
      <p:sp>
        <p:nvSpPr>
          <p:cNvPr id="24" name="矩形 23">
            <a:extLst>
              <a:ext uri="{FF2B5EF4-FFF2-40B4-BE49-F238E27FC236}">
                <a16:creationId xmlns:a16="http://schemas.microsoft.com/office/drawing/2014/main" id="{4AE29062-01EF-4169-9940-3539FF6D6C12}"/>
              </a:ext>
            </a:extLst>
          </p:cNvPr>
          <p:cNvSpPr/>
          <p:nvPr/>
        </p:nvSpPr>
        <p:spPr>
          <a:xfrm>
            <a:off x="3253372" y="5752703"/>
            <a:ext cx="655601" cy="483803"/>
          </a:xfrm>
          <a:prstGeom prst="rect">
            <a:avLst/>
          </a:prstGeom>
          <a:solidFill>
            <a:srgbClr val="92D050"/>
          </a:solidFill>
          <a:effectLst>
            <a:softEdge rad="31750"/>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企劃書</a:t>
            </a:r>
          </a:p>
        </p:txBody>
      </p:sp>
      <p:sp>
        <p:nvSpPr>
          <p:cNvPr id="25" name="矩形 24">
            <a:extLst>
              <a:ext uri="{FF2B5EF4-FFF2-40B4-BE49-F238E27FC236}">
                <a16:creationId xmlns:a16="http://schemas.microsoft.com/office/drawing/2014/main" id="{2FFDD177-D0E7-48E6-8801-67FF203D4B77}"/>
              </a:ext>
            </a:extLst>
          </p:cNvPr>
          <p:cNvSpPr/>
          <p:nvPr/>
        </p:nvSpPr>
        <p:spPr>
          <a:xfrm>
            <a:off x="3233675" y="5060252"/>
            <a:ext cx="655601" cy="505912"/>
          </a:xfrm>
          <a:prstGeom prst="rect">
            <a:avLst/>
          </a:prstGeom>
          <a:solidFill>
            <a:srgbClr val="92D050"/>
          </a:solidFill>
          <a:effectLst>
            <a:softEdge rad="31750"/>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報價單</a:t>
            </a:r>
          </a:p>
        </p:txBody>
      </p:sp>
      <p:sp>
        <p:nvSpPr>
          <p:cNvPr id="26" name="矩形 25">
            <a:extLst>
              <a:ext uri="{FF2B5EF4-FFF2-40B4-BE49-F238E27FC236}">
                <a16:creationId xmlns:a16="http://schemas.microsoft.com/office/drawing/2014/main" id="{B7009FE8-A39E-4635-A59A-FB26A1F81876}"/>
              </a:ext>
            </a:extLst>
          </p:cNvPr>
          <p:cNvSpPr/>
          <p:nvPr/>
        </p:nvSpPr>
        <p:spPr>
          <a:xfrm>
            <a:off x="5823550" y="4198527"/>
            <a:ext cx="1934229" cy="483803"/>
          </a:xfrm>
          <a:prstGeom prst="rect">
            <a:avLst/>
          </a:prstGeom>
          <a:solidFill>
            <a:srgbClr val="CC3399"/>
          </a:solidFill>
          <a:ln>
            <a:solidFill>
              <a:schemeClr val="bg1"/>
            </a:solidFill>
          </a:ln>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u="sng" dirty="0">
                <a:solidFill>
                  <a:prstClr val="black"/>
                </a:solidFill>
                <a:latin typeface="標楷體" panose="03000509000000000000" pitchFamily="65" charset="-120"/>
                <a:ea typeface="標楷體" panose="03000509000000000000" pitchFamily="65" charset="-120"/>
              </a:rPr>
              <a:t>準用</a:t>
            </a:r>
            <a:r>
              <a:rPr lang="zh-TW" altLang="en-US" dirty="0">
                <a:solidFill>
                  <a:prstClr val="black"/>
                </a:solidFill>
                <a:latin typeface="標楷體" panose="03000509000000000000" pitchFamily="65" charset="-120"/>
                <a:ea typeface="標楷體" panose="03000509000000000000" pitchFamily="65" charset="-120"/>
              </a:rPr>
              <a:t>最有利標</a:t>
            </a:r>
          </a:p>
        </p:txBody>
      </p:sp>
      <p:sp>
        <p:nvSpPr>
          <p:cNvPr id="27" name="矩形 26">
            <a:extLst>
              <a:ext uri="{FF2B5EF4-FFF2-40B4-BE49-F238E27FC236}">
                <a16:creationId xmlns:a16="http://schemas.microsoft.com/office/drawing/2014/main" id="{94CFA245-EBE9-4421-8102-09CECDB1E237}"/>
              </a:ext>
            </a:extLst>
          </p:cNvPr>
          <p:cNvSpPr/>
          <p:nvPr/>
        </p:nvSpPr>
        <p:spPr>
          <a:xfrm>
            <a:off x="5900285" y="5181110"/>
            <a:ext cx="1857494" cy="1218991"/>
          </a:xfrm>
          <a:prstGeom prst="rect">
            <a:avLst/>
          </a:prstGeom>
          <a:solidFill>
            <a:srgbClr val="CC3399"/>
          </a:solidFill>
          <a:ln>
            <a:solidFill>
              <a:schemeClr val="bg1"/>
            </a:solidFill>
          </a:ln>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取最有利標精神</a:t>
            </a:r>
            <a:endParaRPr lang="en-US" altLang="zh-TW" dirty="0">
              <a:solidFill>
                <a:prstClr val="black"/>
              </a:solidFill>
              <a:latin typeface="標楷體" panose="03000509000000000000" pitchFamily="65" charset="-120"/>
              <a:ea typeface="標楷體" panose="03000509000000000000" pitchFamily="65" charset="-120"/>
            </a:endParaRPr>
          </a:p>
          <a:p>
            <a:pPr algn="ctr">
              <a:defRPr/>
            </a:pPr>
            <a:r>
              <a:rPr lang="zh-TW" altLang="en-US" dirty="0">
                <a:solidFill>
                  <a:prstClr val="black"/>
                </a:solidFill>
                <a:latin typeface="標楷體" panose="03000509000000000000" pitchFamily="65" charset="-120"/>
                <a:ea typeface="標楷體" panose="03000509000000000000" pitchFamily="65" charset="-120"/>
              </a:rPr>
              <a:t>參考最有利標</a:t>
            </a:r>
          </a:p>
        </p:txBody>
      </p:sp>
      <p:sp>
        <p:nvSpPr>
          <p:cNvPr id="28" name="矩形 27">
            <a:extLst>
              <a:ext uri="{FF2B5EF4-FFF2-40B4-BE49-F238E27FC236}">
                <a16:creationId xmlns:a16="http://schemas.microsoft.com/office/drawing/2014/main" id="{AAA33289-627E-4AC1-A69E-79BC435A1492}"/>
              </a:ext>
            </a:extLst>
          </p:cNvPr>
          <p:cNvSpPr/>
          <p:nvPr/>
        </p:nvSpPr>
        <p:spPr>
          <a:xfrm>
            <a:off x="5811323" y="1778696"/>
            <a:ext cx="1933997" cy="483803"/>
          </a:xfrm>
          <a:prstGeom prst="rect">
            <a:avLst/>
          </a:prstGeom>
          <a:solidFill>
            <a:srgbClr val="CC3399"/>
          </a:solidFill>
          <a:ln>
            <a:solidFill>
              <a:schemeClr val="bg1"/>
            </a:solidFill>
          </a:ln>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最低標</a:t>
            </a:r>
          </a:p>
        </p:txBody>
      </p:sp>
      <p:cxnSp>
        <p:nvCxnSpPr>
          <p:cNvPr id="31" name="直線接點 30">
            <a:extLst>
              <a:ext uri="{FF2B5EF4-FFF2-40B4-BE49-F238E27FC236}">
                <a16:creationId xmlns:a16="http://schemas.microsoft.com/office/drawing/2014/main" id="{D71622CB-C8F1-46D5-9920-9816CE2CFE74}"/>
              </a:ext>
            </a:extLst>
          </p:cNvPr>
          <p:cNvCxnSpPr/>
          <p:nvPr/>
        </p:nvCxnSpPr>
        <p:spPr bwMode="auto">
          <a:xfrm>
            <a:off x="1647135" y="4886881"/>
            <a:ext cx="270400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單箭頭接點 34">
            <a:extLst>
              <a:ext uri="{FF2B5EF4-FFF2-40B4-BE49-F238E27FC236}">
                <a16:creationId xmlns:a16="http://schemas.microsoft.com/office/drawing/2014/main" id="{C8A8C2BD-A8E1-43DB-8345-228ED39F747A}"/>
              </a:ext>
            </a:extLst>
          </p:cNvPr>
          <p:cNvCxnSpPr/>
          <p:nvPr/>
        </p:nvCxnSpPr>
        <p:spPr bwMode="auto">
          <a:xfrm flipV="1">
            <a:off x="1765437" y="3120971"/>
            <a:ext cx="0" cy="112468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文字方塊 36">
            <a:extLst>
              <a:ext uri="{FF2B5EF4-FFF2-40B4-BE49-F238E27FC236}">
                <a16:creationId xmlns:a16="http://schemas.microsoft.com/office/drawing/2014/main" id="{818EA0D3-179C-419F-8EE0-F3B93597FAE6}"/>
              </a:ext>
            </a:extLst>
          </p:cNvPr>
          <p:cNvSpPr txBox="1"/>
          <p:nvPr/>
        </p:nvSpPr>
        <p:spPr>
          <a:xfrm>
            <a:off x="1634553" y="2214684"/>
            <a:ext cx="323165" cy="1263976"/>
          </a:xfrm>
          <a:prstGeom prst="rect">
            <a:avLst/>
          </a:prstGeom>
          <a:noFill/>
        </p:spPr>
        <p:txBody>
          <a:bodyPr vert="eaVert" wrap="none" rtlCol="0">
            <a:spAutoFit/>
          </a:bodyPr>
          <a:lstStyle/>
          <a:p>
            <a:r>
              <a:rPr lang="zh-TW" altLang="en-US" sz="900" dirty="0">
                <a:latin typeface="標楷體" panose="03000509000000000000" pitchFamily="65" charset="-120"/>
                <a:ea typeface="標楷體" panose="03000509000000000000" pitchFamily="65" charset="-120"/>
              </a:rPr>
              <a:t>公告金額以上</a:t>
            </a:r>
          </a:p>
        </p:txBody>
      </p:sp>
      <p:cxnSp>
        <p:nvCxnSpPr>
          <p:cNvPr id="39" name="直線單箭頭接點 38">
            <a:extLst>
              <a:ext uri="{FF2B5EF4-FFF2-40B4-BE49-F238E27FC236}">
                <a16:creationId xmlns:a16="http://schemas.microsoft.com/office/drawing/2014/main" id="{BB168333-FDF0-4D9D-ABD1-58F5717A296D}"/>
              </a:ext>
            </a:extLst>
          </p:cNvPr>
          <p:cNvCxnSpPr/>
          <p:nvPr/>
        </p:nvCxnSpPr>
        <p:spPr bwMode="auto">
          <a:xfrm>
            <a:off x="1765437" y="4600655"/>
            <a:ext cx="0" cy="48380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文字方塊 42">
            <a:extLst>
              <a:ext uri="{FF2B5EF4-FFF2-40B4-BE49-F238E27FC236}">
                <a16:creationId xmlns:a16="http://schemas.microsoft.com/office/drawing/2014/main" id="{B116D352-E90B-4449-9571-A9719FB65CB6}"/>
              </a:ext>
            </a:extLst>
          </p:cNvPr>
          <p:cNvSpPr txBox="1"/>
          <p:nvPr/>
        </p:nvSpPr>
        <p:spPr>
          <a:xfrm>
            <a:off x="1496053" y="5254728"/>
            <a:ext cx="461665" cy="1226786"/>
          </a:xfrm>
          <a:prstGeom prst="rect">
            <a:avLst/>
          </a:prstGeom>
          <a:noFill/>
        </p:spPr>
        <p:txBody>
          <a:bodyPr vert="eaVert" wrap="square" rtlCol="0">
            <a:spAutoFit/>
          </a:bodyPr>
          <a:lstStyle>
            <a:defPPr>
              <a:defRPr lang="en-US"/>
            </a:defPPr>
          </a:lstStyle>
          <a:p>
            <a:r>
              <a:rPr lang="zh-TW" altLang="en-US" sz="900" dirty="0">
                <a:latin typeface="標楷體" panose="03000509000000000000" pitchFamily="65" charset="-120"/>
                <a:ea typeface="標楷體" panose="03000509000000000000" pitchFamily="65" charset="-120"/>
              </a:rPr>
              <a:t>公告金額以下</a:t>
            </a:r>
          </a:p>
        </p:txBody>
      </p:sp>
      <p:sp>
        <p:nvSpPr>
          <p:cNvPr id="45" name="文字方塊 44">
            <a:extLst>
              <a:ext uri="{FF2B5EF4-FFF2-40B4-BE49-F238E27FC236}">
                <a16:creationId xmlns:a16="http://schemas.microsoft.com/office/drawing/2014/main" id="{9995AA85-DA31-412D-B680-B5E40B1DA161}"/>
              </a:ext>
            </a:extLst>
          </p:cNvPr>
          <p:cNvSpPr txBox="1"/>
          <p:nvPr/>
        </p:nvSpPr>
        <p:spPr>
          <a:xfrm>
            <a:off x="1983643" y="1991270"/>
            <a:ext cx="462788" cy="276999"/>
          </a:xfrm>
          <a:prstGeom prst="rect">
            <a:avLst/>
          </a:prstGeom>
          <a:noFill/>
        </p:spPr>
        <p:txBody>
          <a:bodyPr wrap="square" rtlCol="0">
            <a:spAutoFit/>
          </a:bodyPr>
          <a:lstStyle/>
          <a:p>
            <a:r>
              <a:rPr lang="en-US" altLang="zh-TW" sz="1200" dirty="0">
                <a:latin typeface="標楷體" panose="03000509000000000000" pitchFamily="65" charset="-120"/>
                <a:ea typeface="標楷體" panose="03000509000000000000" pitchFamily="65" charset="-120"/>
              </a:rPr>
              <a:t>§19</a:t>
            </a:r>
          </a:p>
        </p:txBody>
      </p:sp>
      <p:sp>
        <p:nvSpPr>
          <p:cNvPr id="47" name="文字方塊 46">
            <a:extLst>
              <a:ext uri="{FF2B5EF4-FFF2-40B4-BE49-F238E27FC236}">
                <a16:creationId xmlns:a16="http://schemas.microsoft.com/office/drawing/2014/main" id="{2529D16C-7070-4FAC-9F86-6A271F1739FB}"/>
              </a:ext>
            </a:extLst>
          </p:cNvPr>
          <p:cNvSpPr txBox="1"/>
          <p:nvPr/>
        </p:nvSpPr>
        <p:spPr>
          <a:xfrm>
            <a:off x="1975188" y="2430311"/>
            <a:ext cx="654271" cy="446111"/>
          </a:xfrm>
          <a:prstGeom prst="rect">
            <a:avLst/>
          </a:prstGeom>
          <a:noFill/>
        </p:spPr>
        <p:txBody>
          <a:bodyPr wrap="square" rtlCol="0">
            <a:spAutoFit/>
          </a:bodyPr>
          <a:lstStyle/>
          <a:p>
            <a:r>
              <a:rPr lang="en-US" altLang="zh-TW" sz="1200" dirty="0">
                <a:latin typeface="標楷體" panose="03000509000000000000" pitchFamily="65" charset="-120"/>
                <a:ea typeface="標楷體" panose="03000509000000000000" pitchFamily="65" charset="-120"/>
              </a:rPr>
              <a:t>§20~21</a:t>
            </a:r>
          </a:p>
        </p:txBody>
      </p:sp>
      <p:sp>
        <p:nvSpPr>
          <p:cNvPr id="48" name="文字方塊 47">
            <a:extLst>
              <a:ext uri="{FF2B5EF4-FFF2-40B4-BE49-F238E27FC236}">
                <a16:creationId xmlns:a16="http://schemas.microsoft.com/office/drawing/2014/main" id="{062FDFB1-D1F5-4619-8204-96983564B9BE}"/>
              </a:ext>
            </a:extLst>
          </p:cNvPr>
          <p:cNvSpPr txBox="1"/>
          <p:nvPr/>
        </p:nvSpPr>
        <p:spPr>
          <a:xfrm>
            <a:off x="2038659" y="3204961"/>
            <a:ext cx="450238" cy="446111"/>
          </a:xfrm>
          <a:prstGeom prst="rect">
            <a:avLst/>
          </a:prstGeom>
          <a:noFill/>
        </p:spPr>
        <p:txBody>
          <a:bodyPr wrap="square" rtlCol="0">
            <a:spAutoFit/>
          </a:bodyPr>
          <a:lstStyle/>
          <a:p>
            <a:r>
              <a:rPr lang="en-US" altLang="zh-TW" sz="1200" dirty="0">
                <a:latin typeface="標楷體" panose="03000509000000000000" pitchFamily="65" charset="-120"/>
                <a:ea typeface="標楷體" panose="03000509000000000000" pitchFamily="65" charset="-120"/>
              </a:rPr>
              <a:t>§22</a:t>
            </a:r>
          </a:p>
        </p:txBody>
      </p:sp>
      <p:sp>
        <p:nvSpPr>
          <p:cNvPr id="49" name="文字方塊 48">
            <a:extLst>
              <a:ext uri="{FF2B5EF4-FFF2-40B4-BE49-F238E27FC236}">
                <a16:creationId xmlns:a16="http://schemas.microsoft.com/office/drawing/2014/main" id="{584AC110-E50D-4E3C-A4F8-9FAC764F6844}"/>
              </a:ext>
            </a:extLst>
          </p:cNvPr>
          <p:cNvSpPr txBox="1"/>
          <p:nvPr/>
        </p:nvSpPr>
        <p:spPr>
          <a:xfrm>
            <a:off x="1973338" y="4890900"/>
            <a:ext cx="473093" cy="446111"/>
          </a:xfrm>
          <a:prstGeom prst="rect">
            <a:avLst/>
          </a:prstGeom>
          <a:noFill/>
        </p:spPr>
        <p:txBody>
          <a:bodyPr wrap="square" rtlCol="0">
            <a:spAutoFit/>
          </a:bodyPr>
          <a:lstStyle/>
          <a:p>
            <a:r>
              <a:rPr lang="en-US" altLang="zh-TW" sz="1200" dirty="0">
                <a:latin typeface="標楷體" panose="03000509000000000000" pitchFamily="65" charset="-120"/>
                <a:ea typeface="標楷體" panose="03000509000000000000" pitchFamily="65" charset="-120"/>
              </a:rPr>
              <a:t>§23</a:t>
            </a:r>
          </a:p>
        </p:txBody>
      </p:sp>
      <p:sp>
        <p:nvSpPr>
          <p:cNvPr id="51" name="矩形 50">
            <a:extLst>
              <a:ext uri="{FF2B5EF4-FFF2-40B4-BE49-F238E27FC236}">
                <a16:creationId xmlns:a16="http://schemas.microsoft.com/office/drawing/2014/main" id="{0EB08234-701F-4FAE-B5F8-A89C8EF40677}"/>
              </a:ext>
            </a:extLst>
          </p:cNvPr>
          <p:cNvSpPr/>
          <p:nvPr/>
        </p:nvSpPr>
        <p:spPr>
          <a:xfrm>
            <a:off x="5796440" y="1095998"/>
            <a:ext cx="1531538" cy="48698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zh-TW" altLang="en-US" b="1" u="sng" dirty="0">
                <a:solidFill>
                  <a:prstClr val="black"/>
                </a:solidFill>
                <a:latin typeface="標楷體" panose="03000509000000000000" pitchFamily="65" charset="-120"/>
                <a:ea typeface="標楷體" panose="03000509000000000000" pitchFamily="65" charset="-120"/>
              </a:rPr>
              <a:t>決標方式</a:t>
            </a:r>
            <a:r>
              <a:rPr lang="en-US" altLang="zh-TW" b="1" u="sng" dirty="0">
                <a:solidFill>
                  <a:prstClr val="black"/>
                </a:solidFill>
                <a:latin typeface="標楷體" panose="03000509000000000000" pitchFamily="65" charset="-120"/>
                <a:ea typeface="標楷體" panose="03000509000000000000" pitchFamily="65" charset="-120"/>
              </a:rPr>
              <a:t>(§18)</a:t>
            </a:r>
            <a:endParaRPr lang="zh-TW" altLang="en-US" b="1" u="sng" dirty="0">
              <a:solidFill>
                <a:prstClr val="black"/>
              </a:solidFill>
              <a:latin typeface="標楷體" panose="03000509000000000000" pitchFamily="65" charset="-120"/>
              <a:ea typeface="標楷體" panose="03000509000000000000" pitchFamily="65" charset="-120"/>
            </a:endParaRPr>
          </a:p>
        </p:txBody>
      </p:sp>
      <p:cxnSp>
        <p:nvCxnSpPr>
          <p:cNvPr id="53" name="接點: 肘形 52">
            <a:extLst>
              <a:ext uri="{FF2B5EF4-FFF2-40B4-BE49-F238E27FC236}">
                <a16:creationId xmlns:a16="http://schemas.microsoft.com/office/drawing/2014/main" id="{ED9D1B92-34EC-4495-AD9E-2DC12056C80C}"/>
              </a:ext>
            </a:extLst>
          </p:cNvPr>
          <p:cNvCxnSpPr>
            <a:stCxn id="19" idx="3"/>
          </p:cNvCxnSpPr>
          <p:nvPr/>
        </p:nvCxnSpPr>
        <p:spPr bwMode="auto">
          <a:xfrm flipV="1">
            <a:off x="2946861" y="3639262"/>
            <a:ext cx="330464" cy="292850"/>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接點: 肘形 54">
            <a:extLst>
              <a:ext uri="{FF2B5EF4-FFF2-40B4-BE49-F238E27FC236}">
                <a16:creationId xmlns:a16="http://schemas.microsoft.com/office/drawing/2014/main" id="{221AC251-B4C2-40CF-A83A-A66796B8D73D}"/>
              </a:ext>
            </a:extLst>
          </p:cNvPr>
          <p:cNvCxnSpPr>
            <a:stCxn id="19" idx="3"/>
            <a:endCxn id="20" idx="1"/>
          </p:cNvCxnSpPr>
          <p:nvPr/>
        </p:nvCxnSpPr>
        <p:spPr bwMode="auto">
          <a:xfrm>
            <a:off x="2946861" y="3932112"/>
            <a:ext cx="354344" cy="566147"/>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接點: 肘形 58">
            <a:extLst>
              <a:ext uri="{FF2B5EF4-FFF2-40B4-BE49-F238E27FC236}">
                <a16:creationId xmlns:a16="http://schemas.microsoft.com/office/drawing/2014/main" id="{8D0DF00D-AEEC-4B6A-8294-AD4D34FADF5B}"/>
              </a:ext>
            </a:extLst>
          </p:cNvPr>
          <p:cNvCxnSpPr>
            <a:cxnSpLocks/>
            <a:stCxn id="18" idx="3"/>
            <a:endCxn id="14" idx="1"/>
          </p:cNvCxnSpPr>
          <p:nvPr/>
        </p:nvCxnSpPr>
        <p:spPr bwMode="auto">
          <a:xfrm flipV="1">
            <a:off x="3586958" y="3217948"/>
            <a:ext cx="260615" cy="292688"/>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接點: 肘形 60">
            <a:extLst>
              <a:ext uri="{FF2B5EF4-FFF2-40B4-BE49-F238E27FC236}">
                <a16:creationId xmlns:a16="http://schemas.microsoft.com/office/drawing/2014/main" id="{1CE8F613-CDAB-4F31-9939-EFB9D9B4D1DB}"/>
              </a:ext>
            </a:extLst>
          </p:cNvPr>
          <p:cNvCxnSpPr>
            <a:cxnSpLocks/>
            <a:stCxn id="18" idx="3"/>
            <a:endCxn id="15" idx="1"/>
          </p:cNvCxnSpPr>
          <p:nvPr/>
        </p:nvCxnSpPr>
        <p:spPr bwMode="auto">
          <a:xfrm>
            <a:off x="3586958" y="3510636"/>
            <a:ext cx="254553" cy="262512"/>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接點 62">
            <a:extLst>
              <a:ext uri="{FF2B5EF4-FFF2-40B4-BE49-F238E27FC236}">
                <a16:creationId xmlns:a16="http://schemas.microsoft.com/office/drawing/2014/main" id="{A07A6E7A-A8BA-422D-BC7C-25ACAF588D3C}"/>
              </a:ext>
            </a:extLst>
          </p:cNvPr>
          <p:cNvCxnSpPr>
            <a:stCxn id="20" idx="3"/>
          </p:cNvCxnSpPr>
          <p:nvPr/>
        </p:nvCxnSpPr>
        <p:spPr bwMode="auto">
          <a:xfrm>
            <a:off x="3598238" y="4498259"/>
            <a:ext cx="23157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接點: 肘形 64">
            <a:extLst>
              <a:ext uri="{FF2B5EF4-FFF2-40B4-BE49-F238E27FC236}">
                <a16:creationId xmlns:a16="http://schemas.microsoft.com/office/drawing/2014/main" id="{4878D1F9-2C87-4CDE-9D64-7C4DC08C3513}"/>
              </a:ext>
            </a:extLst>
          </p:cNvPr>
          <p:cNvCxnSpPr>
            <a:cxnSpLocks/>
            <a:stCxn id="17" idx="3"/>
            <a:endCxn id="25" idx="1"/>
          </p:cNvCxnSpPr>
          <p:nvPr/>
        </p:nvCxnSpPr>
        <p:spPr bwMode="auto">
          <a:xfrm flipV="1">
            <a:off x="2925572" y="5313208"/>
            <a:ext cx="308103" cy="437189"/>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接點: 肘形 66">
            <a:extLst>
              <a:ext uri="{FF2B5EF4-FFF2-40B4-BE49-F238E27FC236}">
                <a16:creationId xmlns:a16="http://schemas.microsoft.com/office/drawing/2014/main" id="{97D12BDC-BD58-448E-A452-53B59BB097AC}"/>
              </a:ext>
            </a:extLst>
          </p:cNvPr>
          <p:cNvCxnSpPr>
            <a:stCxn id="17" idx="3"/>
            <a:endCxn id="24" idx="1"/>
          </p:cNvCxnSpPr>
          <p:nvPr/>
        </p:nvCxnSpPr>
        <p:spPr bwMode="auto">
          <a:xfrm>
            <a:off x="2925572" y="5750397"/>
            <a:ext cx="327800" cy="244208"/>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接點 68">
            <a:extLst>
              <a:ext uri="{FF2B5EF4-FFF2-40B4-BE49-F238E27FC236}">
                <a16:creationId xmlns:a16="http://schemas.microsoft.com/office/drawing/2014/main" id="{5B13B271-8294-4F34-8299-94B883D8175D}"/>
              </a:ext>
            </a:extLst>
          </p:cNvPr>
          <p:cNvCxnSpPr>
            <a:cxnSpLocks/>
            <a:stCxn id="25" idx="3"/>
          </p:cNvCxnSpPr>
          <p:nvPr/>
        </p:nvCxnSpPr>
        <p:spPr bwMode="auto">
          <a:xfrm>
            <a:off x="3889276" y="5313208"/>
            <a:ext cx="11098" cy="1105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接點 70">
            <a:extLst>
              <a:ext uri="{FF2B5EF4-FFF2-40B4-BE49-F238E27FC236}">
                <a16:creationId xmlns:a16="http://schemas.microsoft.com/office/drawing/2014/main" id="{2E131B87-8769-4040-BDB4-9F789EB4B075}"/>
              </a:ext>
            </a:extLst>
          </p:cNvPr>
          <p:cNvCxnSpPr>
            <a:cxnSpLocks/>
            <a:endCxn id="23" idx="1"/>
          </p:cNvCxnSpPr>
          <p:nvPr/>
        </p:nvCxnSpPr>
        <p:spPr bwMode="auto">
          <a:xfrm flipV="1">
            <a:off x="3928601" y="5299276"/>
            <a:ext cx="100860" cy="1538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接點 72">
            <a:extLst>
              <a:ext uri="{FF2B5EF4-FFF2-40B4-BE49-F238E27FC236}">
                <a16:creationId xmlns:a16="http://schemas.microsoft.com/office/drawing/2014/main" id="{63B649E0-6AA6-4BB5-BEA1-7262D3FC8D7E}"/>
              </a:ext>
            </a:extLst>
          </p:cNvPr>
          <p:cNvCxnSpPr>
            <a:stCxn id="24" idx="3"/>
          </p:cNvCxnSpPr>
          <p:nvPr/>
        </p:nvCxnSpPr>
        <p:spPr bwMode="auto">
          <a:xfrm>
            <a:off x="3908973" y="5994605"/>
            <a:ext cx="10086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單箭頭接點 77">
            <a:extLst>
              <a:ext uri="{FF2B5EF4-FFF2-40B4-BE49-F238E27FC236}">
                <a16:creationId xmlns:a16="http://schemas.microsoft.com/office/drawing/2014/main" id="{F3F93F8A-D324-48D3-9951-6A536EB37752}"/>
              </a:ext>
            </a:extLst>
          </p:cNvPr>
          <p:cNvCxnSpPr>
            <a:cxnSpLocks/>
            <a:stCxn id="5" idx="3"/>
            <a:endCxn id="28" idx="1"/>
          </p:cNvCxnSpPr>
          <p:nvPr/>
        </p:nvCxnSpPr>
        <p:spPr bwMode="auto">
          <a:xfrm flipV="1">
            <a:off x="4496102" y="2020598"/>
            <a:ext cx="1315221" cy="14658"/>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80" name="直線單箭頭接點 79">
            <a:extLst>
              <a:ext uri="{FF2B5EF4-FFF2-40B4-BE49-F238E27FC236}">
                <a16:creationId xmlns:a16="http://schemas.microsoft.com/office/drawing/2014/main" id="{16A94B84-E434-4B52-B180-54BCB786A025}"/>
              </a:ext>
            </a:extLst>
          </p:cNvPr>
          <p:cNvCxnSpPr>
            <a:cxnSpLocks/>
            <a:stCxn id="12" idx="3"/>
            <a:endCxn id="28" idx="1"/>
          </p:cNvCxnSpPr>
          <p:nvPr/>
        </p:nvCxnSpPr>
        <p:spPr bwMode="auto">
          <a:xfrm flipV="1">
            <a:off x="4501703" y="2020598"/>
            <a:ext cx="1309620" cy="608288"/>
          </a:xfrm>
          <a:prstGeom prst="straightConnector1">
            <a:avLst/>
          </a:prstGeom>
          <a:ln>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83" name="直線單箭頭接點 82">
            <a:extLst>
              <a:ext uri="{FF2B5EF4-FFF2-40B4-BE49-F238E27FC236}">
                <a16:creationId xmlns:a16="http://schemas.microsoft.com/office/drawing/2014/main" id="{426CA2B3-B26C-42B1-AA4A-00C6C32F988E}"/>
              </a:ext>
            </a:extLst>
          </p:cNvPr>
          <p:cNvCxnSpPr>
            <a:cxnSpLocks/>
            <a:stCxn id="15" idx="3"/>
            <a:endCxn id="28" idx="1"/>
          </p:cNvCxnSpPr>
          <p:nvPr/>
        </p:nvCxnSpPr>
        <p:spPr bwMode="auto">
          <a:xfrm flipV="1">
            <a:off x="4505088" y="2020598"/>
            <a:ext cx="1306235" cy="1752550"/>
          </a:xfrm>
          <a:prstGeom prst="straightConnector1">
            <a:avLst/>
          </a:prstGeom>
          <a:ln>
            <a:solidFill>
              <a:srgbClr val="FFCC66"/>
            </a:solidFill>
            <a:headEnd type="none" w="med" len="med"/>
            <a:tailEnd type="triangle"/>
          </a:ln>
        </p:spPr>
        <p:style>
          <a:lnRef idx="2">
            <a:schemeClr val="accent3"/>
          </a:lnRef>
          <a:fillRef idx="0">
            <a:schemeClr val="accent3"/>
          </a:fillRef>
          <a:effectRef idx="1">
            <a:schemeClr val="accent3"/>
          </a:effectRef>
          <a:fontRef idx="minor">
            <a:schemeClr val="tx1"/>
          </a:fontRef>
        </p:style>
      </p:cxnSp>
      <p:cxnSp>
        <p:nvCxnSpPr>
          <p:cNvPr id="85" name="直線單箭頭接點 84">
            <a:extLst>
              <a:ext uri="{FF2B5EF4-FFF2-40B4-BE49-F238E27FC236}">
                <a16:creationId xmlns:a16="http://schemas.microsoft.com/office/drawing/2014/main" id="{DC58E49D-F085-46E2-A9EA-71CD531AB938}"/>
              </a:ext>
            </a:extLst>
          </p:cNvPr>
          <p:cNvCxnSpPr/>
          <p:nvPr/>
        </p:nvCxnSpPr>
        <p:spPr bwMode="auto">
          <a:xfrm flipV="1">
            <a:off x="4465661" y="4558663"/>
            <a:ext cx="0" cy="194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單箭頭接點 86">
            <a:extLst>
              <a:ext uri="{FF2B5EF4-FFF2-40B4-BE49-F238E27FC236}">
                <a16:creationId xmlns:a16="http://schemas.microsoft.com/office/drawing/2014/main" id="{821AC109-DAC9-4AFA-BDAC-5560DEB5A8DC}"/>
              </a:ext>
            </a:extLst>
          </p:cNvPr>
          <p:cNvCxnSpPr>
            <a:cxnSpLocks/>
            <a:stCxn id="23" idx="3"/>
            <a:endCxn id="28" idx="1"/>
          </p:cNvCxnSpPr>
          <p:nvPr/>
        </p:nvCxnSpPr>
        <p:spPr bwMode="auto">
          <a:xfrm flipV="1">
            <a:off x="4709812" y="2020598"/>
            <a:ext cx="1101511" cy="3278678"/>
          </a:xfrm>
          <a:prstGeom prst="straightConnector1">
            <a:avLst/>
          </a:prstGeom>
          <a:ln>
            <a:solidFill>
              <a:srgbClr val="00B050"/>
            </a:solidFill>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89" name="直線單箭頭接點 88">
            <a:extLst>
              <a:ext uri="{FF2B5EF4-FFF2-40B4-BE49-F238E27FC236}">
                <a16:creationId xmlns:a16="http://schemas.microsoft.com/office/drawing/2014/main" id="{3345D1FA-CD9D-4EAB-A9F9-169AE20108DB}"/>
              </a:ext>
            </a:extLst>
          </p:cNvPr>
          <p:cNvCxnSpPr>
            <a:cxnSpLocks/>
            <a:stCxn id="5" idx="3"/>
            <a:endCxn id="21" idx="1"/>
          </p:cNvCxnSpPr>
          <p:nvPr/>
        </p:nvCxnSpPr>
        <p:spPr bwMode="auto">
          <a:xfrm>
            <a:off x="4496102" y="2035256"/>
            <a:ext cx="1327679" cy="1052383"/>
          </a:xfrm>
          <a:prstGeom prst="straightConnector1">
            <a:avLst/>
          </a:prstGeom>
          <a:ln w="28575"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1" name="直線單箭頭接點 90">
            <a:extLst>
              <a:ext uri="{FF2B5EF4-FFF2-40B4-BE49-F238E27FC236}">
                <a16:creationId xmlns:a16="http://schemas.microsoft.com/office/drawing/2014/main" id="{1B0982B0-115B-4D3B-9F98-498226CA3F40}"/>
              </a:ext>
            </a:extLst>
          </p:cNvPr>
          <p:cNvCxnSpPr>
            <a:cxnSpLocks/>
            <a:stCxn id="12" idx="3"/>
            <a:endCxn id="21" idx="1"/>
          </p:cNvCxnSpPr>
          <p:nvPr/>
        </p:nvCxnSpPr>
        <p:spPr bwMode="auto">
          <a:xfrm>
            <a:off x="4501703" y="2628886"/>
            <a:ext cx="1322078" cy="458753"/>
          </a:xfrm>
          <a:prstGeom prst="straightConnector1">
            <a:avLst/>
          </a:prstGeom>
          <a:ln w="2857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3" name="直線單箭頭接點 92">
            <a:extLst>
              <a:ext uri="{FF2B5EF4-FFF2-40B4-BE49-F238E27FC236}">
                <a16:creationId xmlns:a16="http://schemas.microsoft.com/office/drawing/2014/main" id="{F7D041FA-AA98-4EF2-81CD-C14CEF3A110F}"/>
              </a:ext>
            </a:extLst>
          </p:cNvPr>
          <p:cNvCxnSpPr>
            <a:cxnSpLocks/>
            <a:endCxn id="26" idx="1"/>
          </p:cNvCxnSpPr>
          <p:nvPr/>
        </p:nvCxnSpPr>
        <p:spPr bwMode="auto">
          <a:xfrm flipV="1">
            <a:off x="4680435" y="4440429"/>
            <a:ext cx="1143115" cy="6268"/>
          </a:xfrm>
          <a:prstGeom prst="straightConnector1">
            <a:avLst/>
          </a:prstGeom>
          <a:ln w="28575" cap="flat" cmpd="sng" algn="ctr">
            <a:solidFill>
              <a:srgbClr val="FFCC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5" name="直線單箭頭接點 94">
            <a:extLst>
              <a:ext uri="{FF2B5EF4-FFF2-40B4-BE49-F238E27FC236}">
                <a16:creationId xmlns:a16="http://schemas.microsoft.com/office/drawing/2014/main" id="{5625A3F4-239C-40D8-BC02-B7CA8F789C13}"/>
              </a:ext>
            </a:extLst>
          </p:cNvPr>
          <p:cNvCxnSpPr>
            <a:cxnSpLocks/>
          </p:cNvCxnSpPr>
          <p:nvPr/>
        </p:nvCxnSpPr>
        <p:spPr bwMode="auto">
          <a:xfrm>
            <a:off x="4709816" y="5958515"/>
            <a:ext cx="1101507" cy="16084"/>
          </a:xfrm>
          <a:prstGeom prst="straightConnector1">
            <a:avLst/>
          </a:prstGeom>
          <a:ln>
            <a:solidFill>
              <a:srgbClr val="92D050"/>
            </a:solidFill>
            <a:headEnd type="none" w="med" len="med"/>
            <a:tailEnd type="triangle"/>
          </a:ln>
        </p:spPr>
        <p:style>
          <a:lnRef idx="2">
            <a:schemeClr val="dk1"/>
          </a:lnRef>
          <a:fillRef idx="0">
            <a:schemeClr val="dk1"/>
          </a:fillRef>
          <a:effectRef idx="1">
            <a:schemeClr val="dk1"/>
          </a:effectRef>
          <a:fontRef idx="minor">
            <a:schemeClr val="tx1"/>
          </a:fontRef>
        </p:style>
      </p:cxnSp>
      <p:sp>
        <p:nvSpPr>
          <p:cNvPr id="96" name="橢圓 95">
            <a:extLst>
              <a:ext uri="{FF2B5EF4-FFF2-40B4-BE49-F238E27FC236}">
                <a16:creationId xmlns:a16="http://schemas.microsoft.com/office/drawing/2014/main" id="{ACAEF45C-9117-4C79-A6CD-DDE10884A9C7}"/>
              </a:ext>
            </a:extLst>
          </p:cNvPr>
          <p:cNvSpPr/>
          <p:nvPr/>
        </p:nvSpPr>
        <p:spPr bwMode="auto">
          <a:xfrm>
            <a:off x="5511485" y="2329802"/>
            <a:ext cx="2563219" cy="4151711"/>
          </a:xfrm>
          <a:prstGeom prst="ellipse">
            <a:avLst/>
          </a:prstGeom>
          <a:noFill/>
          <a:ln w="38100" cap="flat" cmpd="sng" algn="ctr">
            <a:solidFill>
              <a:srgbClr val="FF0000"/>
            </a:solidFill>
            <a:prstDash val="dash"/>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zh-TW" altLang="en-US">
              <a:latin typeface="標楷體" panose="03000509000000000000" pitchFamily="65" charset="-120"/>
              <a:ea typeface="標楷體" panose="03000509000000000000" pitchFamily="65" charset="-120"/>
            </a:endParaRPr>
          </a:p>
        </p:txBody>
      </p:sp>
      <p:sp>
        <p:nvSpPr>
          <p:cNvPr id="52" name="矩形 51">
            <a:extLst>
              <a:ext uri="{FF2B5EF4-FFF2-40B4-BE49-F238E27FC236}">
                <a16:creationId xmlns:a16="http://schemas.microsoft.com/office/drawing/2014/main" id="{499AA316-D84A-4694-8A36-3B8D6FCA2931}"/>
              </a:ext>
            </a:extLst>
          </p:cNvPr>
          <p:cNvSpPr/>
          <p:nvPr/>
        </p:nvSpPr>
        <p:spPr>
          <a:xfrm>
            <a:off x="8263579" y="3284040"/>
            <a:ext cx="492118" cy="1863973"/>
          </a:xfrm>
          <a:prstGeom prst="rect">
            <a:avLst/>
          </a:prstGeom>
          <a:solidFill>
            <a:srgbClr val="FFCC66"/>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最有利標</a:t>
            </a:r>
          </a:p>
        </p:txBody>
      </p:sp>
      <p:sp>
        <p:nvSpPr>
          <p:cNvPr id="54" name="矩形 53">
            <a:extLst>
              <a:ext uri="{FF2B5EF4-FFF2-40B4-BE49-F238E27FC236}">
                <a16:creationId xmlns:a16="http://schemas.microsoft.com/office/drawing/2014/main" id="{B3A1AF6A-8BBA-466F-90EC-57D5F6FCF0F3}"/>
              </a:ext>
            </a:extLst>
          </p:cNvPr>
          <p:cNvSpPr/>
          <p:nvPr/>
        </p:nvSpPr>
        <p:spPr>
          <a:xfrm>
            <a:off x="8266691" y="1107602"/>
            <a:ext cx="501463" cy="1322709"/>
          </a:xfrm>
          <a:prstGeom prst="rect">
            <a:avLst/>
          </a:prstGeom>
          <a:solidFill>
            <a:srgbClr val="FFCC66"/>
          </a:solidFill>
          <a:ln>
            <a:solidFill>
              <a:schemeClr val="bg1"/>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eaVert" rtlCol="0" anchor="ctr"/>
          <a:lstStyle/>
          <a:p>
            <a:pPr algn="ctr">
              <a:defRPr/>
            </a:pPr>
            <a:r>
              <a:rPr lang="zh-TW" altLang="en-US" dirty="0">
                <a:solidFill>
                  <a:prstClr val="black"/>
                </a:solidFill>
                <a:latin typeface="標楷體" panose="03000509000000000000" pitchFamily="65" charset="-120"/>
                <a:ea typeface="標楷體" panose="03000509000000000000" pitchFamily="65" charset="-120"/>
              </a:rPr>
              <a:t>評分及格</a:t>
            </a:r>
            <a:endParaRPr lang="en-US" altLang="zh-TW" dirty="0">
              <a:solidFill>
                <a:prstClr val="black"/>
              </a:solidFill>
              <a:latin typeface="標楷體" panose="03000509000000000000" pitchFamily="65" charset="-120"/>
              <a:ea typeface="標楷體" panose="03000509000000000000" pitchFamily="65" charset="-120"/>
            </a:endParaRPr>
          </a:p>
          <a:p>
            <a:pPr algn="ctr">
              <a:defRPr/>
            </a:pPr>
            <a:r>
              <a:rPr lang="zh-TW" altLang="en-US" dirty="0">
                <a:solidFill>
                  <a:prstClr val="black"/>
                </a:solidFill>
                <a:latin typeface="標楷體" panose="03000509000000000000" pitchFamily="65" charset="-120"/>
                <a:ea typeface="標楷體" panose="03000509000000000000" pitchFamily="65" charset="-120"/>
              </a:rPr>
              <a:t>最低標</a:t>
            </a:r>
          </a:p>
        </p:txBody>
      </p:sp>
    </p:spTree>
    <p:extLst>
      <p:ext uri="{BB962C8B-B14F-4D97-AF65-F5344CB8AC3E}">
        <p14:creationId xmlns:p14="http://schemas.microsoft.com/office/powerpoint/2010/main" val="333711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60F8C1-2F4D-40C6-A753-EBF5F894913F}"/>
              </a:ext>
            </a:extLst>
          </p:cNvPr>
          <p:cNvSpPr>
            <a:spLocks noGrp="1"/>
          </p:cNvSpPr>
          <p:nvPr>
            <p:ph type="title"/>
          </p:nvPr>
        </p:nvSpPr>
        <p:spPr/>
        <p:txBody>
          <a:bodyPr/>
          <a:lstStyle/>
          <a:p>
            <a:r>
              <a:rPr lang="zh-TW" altLang="en-US" dirty="0">
                <a:ea typeface="中國龍粗隸書" panose="02010609000101010101" pitchFamily="49" charset="-120"/>
              </a:rPr>
              <a:t>問題</a:t>
            </a:r>
          </a:p>
        </p:txBody>
      </p:sp>
      <p:sp>
        <p:nvSpPr>
          <p:cNvPr id="3" name="內容版面配置區 2">
            <a:extLst>
              <a:ext uri="{FF2B5EF4-FFF2-40B4-BE49-F238E27FC236}">
                <a16:creationId xmlns:a16="http://schemas.microsoft.com/office/drawing/2014/main" id="{C520135D-F8D2-4E36-B8C6-6F76898EE9E1}"/>
              </a:ext>
            </a:extLst>
          </p:cNvPr>
          <p:cNvSpPr>
            <a:spLocks noGrp="1"/>
          </p:cNvSpPr>
          <p:nvPr>
            <p:ph idx="1"/>
          </p:nvPr>
        </p:nvSpPr>
        <p:spPr/>
        <p:txBody>
          <a:bodyPr/>
          <a:lstStyle/>
          <a:p>
            <a:pPr marL="0" indent="0">
              <a:buNone/>
            </a:pP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一</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法人或團體接受機關補助辦理採購，其補助金額在公告金額以上，而以法人或團體提出申請之採購預算金額核算時，補助金額並未占採購金額半數以上，致未依採購法辦理，且未受機關監督。惟實際核銷時始發現以實際採購金額核算時，補助金額占採購金額半數 以上，此一情況是否准予核銷？ </a:t>
            </a: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二</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單一機關補助並未達採購金額半數，而以二機關補助總金額計算則已達第四條之規定，若受補助者未依採購法規定辦理，且事前並未通知各補助機關，由各補助機關共同或指定代表機關辦理監督，致核銷時始發現該情況時，是否准予核銷？　　 </a:t>
            </a: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三</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對於事先已撥付補助款者，補助機關如何有效執行監辦程序</a:t>
            </a:r>
          </a:p>
        </p:txBody>
      </p:sp>
    </p:spTree>
    <p:extLst>
      <p:ext uri="{BB962C8B-B14F-4D97-AF65-F5344CB8AC3E}">
        <p14:creationId xmlns:p14="http://schemas.microsoft.com/office/powerpoint/2010/main" val="1916832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82EEC583-34B9-4FDE-AAAB-3CACE93C859B}"/>
              </a:ext>
            </a:extLst>
          </p:cNvPr>
          <p:cNvSpPr>
            <a:spLocks noGrp="1"/>
          </p:cNvSpPr>
          <p:nvPr>
            <p:ph idx="1"/>
          </p:nvPr>
        </p:nvSpPr>
        <p:spPr/>
        <p:txBody>
          <a:bodyPr/>
          <a:lstStyle/>
          <a:p>
            <a:pPr marL="0" indent="0">
              <a:buNone/>
            </a:pPr>
            <a:r>
              <a:rPr lang="zh-TW" altLang="en-US" sz="2800" dirty="0">
                <a:solidFill>
                  <a:srgbClr val="FF0000"/>
                </a:solidFill>
                <a:latin typeface="文鼎中隸" panose="020B0609010101010101" pitchFamily="49" charset="-120"/>
                <a:ea typeface="中國龍粗隸書" panose="02010609000101010101" pitchFamily="49" charset="-120"/>
              </a:rPr>
              <a:t>答：</a:t>
            </a:r>
            <a:endParaRPr lang="en-US" altLang="zh-TW" sz="2800" dirty="0">
              <a:solidFill>
                <a:srgbClr val="FF0000"/>
              </a:solidFill>
              <a:latin typeface="文鼎中隸" panose="020B0609010101010101" pitchFamily="49" charset="-120"/>
              <a:ea typeface="中國龍粗隸書" panose="02010609000101010101" pitchFamily="49" charset="-120"/>
            </a:endParaRPr>
          </a:p>
          <a:p>
            <a:pPr marL="0" indent="0">
              <a:buNone/>
            </a:pP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一</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實際採購之支出與預算金額差異甚大時，補助機關應視案情予以檢討是否有浮報之情形</a:t>
            </a: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對於名實不符、未依採購法辦理採購之情形，應不予核銷。 </a:t>
            </a:r>
          </a:p>
          <a:p>
            <a:pPr marL="0" indent="0">
              <a:buNone/>
            </a:pP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二</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補助機關宜於補助時即規定，受補助之單位應於申請補助計畫中，列明所要辦理之採購計畫及一併接受其他機關補助之情形，並依本法施行細則第二條規定辦理監督。 </a:t>
            </a:r>
          </a:p>
          <a:p>
            <a:pPr marL="0" indent="0">
              <a:buNone/>
            </a:pPr>
            <a:r>
              <a:rPr lang="en-US" altLang="zh-TW" sz="2800" dirty="0">
                <a:latin typeface="文鼎中隸" panose="020B0609010101010101" pitchFamily="49" charset="-120"/>
                <a:ea typeface="文鼎中隸" panose="020B0609010101010101" pitchFamily="49" charset="-120"/>
              </a:rPr>
              <a:t>(</a:t>
            </a:r>
            <a:r>
              <a:rPr lang="zh-TW" altLang="en-US" sz="2800" dirty="0">
                <a:latin typeface="文鼎中隸" panose="020B0609010101010101" pitchFamily="49" charset="-120"/>
                <a:ea typeface="文鼎中隸" panose="020B0609010101010101" pitchFamily="49" charset="-120"/>
              </a:rPr>
              <a:t>三</a:t>
            </a:r>
            <a:r>
              <a:rPr lang="en-US" altLang="zh-TW" sz="2800" dirty="0">
                <a:latin typeface="文鼎中隸" panose="020B0609010101010101" pitchFamily="49" charset="-120"/>
                <a:ea typeface="文鼎中隸" panose="020B0609010101010101" pitchFamily="49" charset="-120"/>
              </a:rPr>
              <a:t>) </a:t>
            </a:r>
            <a:r>
              <a:rPr lang="zh-TW" altLang="en-US" sz="2800" dirty="0">
                <a:latin typeface="文鼎中隸" panose="020B0609010101010101" pitchFamily="49" charset="-120"/>
                <a:ea typeface="文鼎中隸" panose="020B0609010101010101" pitchFamily="49" charset="-120"/>
              </a:rPr>
              <a:t>政府採購法施行細則第三條：本法第四條所定補助金額，於二以上機關補助法人或團體辦理同一採購者，以其補助總金額計算之。</a:t>
            </a:r>
            <a:r>
              <a:rPr lang="zh-TW" altLang="en-US" dirty="0">
                <a:latin typeface="文鼎中隸" panose="020B0609010101010101" pitchFamily="49" charset="-120"/>
                <a:ea typeface="文鼎中隸" panose="020B0609010101010101" pitchFamily="49" charset="-120"/>
              </a:rPr>
              <a:t> </a:t>
            </a:r>
          </a:p>
        </p:txBody>
      </p:sp>
    </p:spTree>
    <p:extLst>
      <p:ext uri="{BB962C8B-B14F-4D97-AF65-F5344CB8AC3E}">
        <p14:creationId xmlns:p14="http://schemas.microsoft.com/office/powerpoint/2010/main" val="1239628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447DB16B-A115-4E43-9ED2-C2B612245138}"/>
              </a:ext>
            </a:extLst>
          </p:cNvPr>
          <p:cNvSpPr>
            <a:spLocks noGrp="1"/>
          </p:cNvSpPr>
          <p:nvPr>
            <p:ph idx="1"/>
          </p:nvPr>
        </p:nvSpPr>
        <p:spPr>
          <a:xfrm>
            <a:off x="457200" y="490330"/>
            <a:ext cx="8229600" cy="5635833"/>
          </a:xfrm>
        </p:spPr>
        <p:txBody>
          <a:bodyPr/>
          <a:lstStyle/>
          <a:p>
            <a:pPr marL="0" indent="0">
              <a:buNone/>
            </a:pPr>
            <a:endParaRPr lang="zh-TW" altLang="en-US" dirty="0"/>
          </a:p>
        </p:txBody>
      </p:sp>
      <p:sp>
        <p:nvSpPr>
          <p:cNvPr id="4" name="日期版面配置區 3">
            <a:extLst>
              <a:ext uri="{FF2B5EF4-FFF2-40B4-BE49-F238E27FC236}">
                <a16:creationId xmlns:a16="http://schemas.microsoft.com/office/drawing/2014/main" id="{90B2FA72-8097-429D-8EFA-60D8ABC0E04B}"/>
              </a:ext>
            </a:extLst>
          </p:cNvPr>
          <p:cNvSpPr>
            <a:spLocks noGrp="1"/>
          </p:cNvSpPr>
          <p:nvPr>
            <p:ph type="dt" sz="half" idx="10"/>
          </p:nvPr>
        </p:nvSpPr>
        <p:spPr/>
        <p:txBody>
          <a:bodyPr/>
          <a:lstStyle/>
          <a:p>
            <a:fld id="{B11D738E-8962-435F-8C43-147B8DD7E819}" type="datetime1">
              <a:rPr lang="en-US" smtClean="0"/>
              <a:t>9/8/2022</a:t>
            </a:fld>
            <a:endParaRPr lang="en-US"/>
          </a:p>
        </p:txBody>
      </p:sp>
      <p:sp>
        <p:nvSpPr>
          <p:cNvPr id="5" name="頁尾版面配置區 4">
            <a:extLst>
              <a:ext uri="{FF2B5EF4-FFF2-40B4-BE49-F238E27FC236}">
                <a16:creationId xmlns:a16="http://schemas.microsoft.com/office/drawing/2014/main" id="{F8E5DB3D-9864-49AC-8C0C-5649F169C0BD}"/>
              </a:ext>
            </a:extLst>
          </p:cNvPr>
          <p:cNvSpPr>
            <a:spLocks noGrp="1"/>
          </p:cNvSpPr>
          <p:nvPr>
            <p:ph type="ftr" sz="quarter" idx="11"/>
          </p:nvPr>
        </p:nvSpPr>
        <p:spPr/>
        <p:txBody>
          <a:bodyPr/>
          <a:lstStyle/>
          <a:p>
            <a:r>
              <a:rPr lang="en-US"/>
              <a:t>Footer Text</a:t>
            </a:r>
          </a:p>
        </p:txBody>
      </p:sp>
      <p:sp>
        <p:nvSpPr>
          <p:cNvPr id="6" name="投影片編號版面配置區 5">
            <a:extLst>
              <a:ext uri="{FF2B5EF4-FFF2-40B4-BE49-F238E27FC236}">
                <a16:creationId xmlns:a16="http://schemas.microsoft.com/office/drawing/2014/main" id="{63902D04-3D47-46C4-A849-D8ED26E67D50}"/>
              </a:ext>
            </a:extLst>
          </p:cNvPr>
          <p:cNvSpPr>
            <a:spLocks noGrp="1"/>
          </p:cNvSpPr>
          <p:nvPr>
            <p:ph type="sldNum" sz="quarter" idx="12"/>
          </p:nvPr>
        </p:nvSpPr>
        <p:spPr/>
        <p:txBody>
          <a:bodyPr/>
          <a:lstStyle/>
          <a:p>
            <a:fld id="{BA9B540C-44DA-4F69-89C9-7C84606640D3}" type="slidenum">
              <a:rPr lang="en-US" smtClean="0"/>
              <a:pPr/>
              <a:t>17</a:t>
            </a:fld>
            <a:endParaRPr lang="en-US"/>
          </a:p>
        </p:txBody>
      </p:sp>
      <p:sp>
        <p:nvSpPr>
          <p:cNvPr id="7" name="文字方塊 6">
            <a:extLst>
              <a:ext uri="{FF2B5EF4-FFF2-40B4-BE49-F238E27FC236}">
                <a16:creationId xmlns:a16="http://schemas.microsoft.com/office/drawing/2014/main" id="{987D6C22-D78B-42AF-9AB7-65EA6109FEFA}"/>
              </a:ext>
            </a:extLst>
          </p:cNvPr>
          <p:cNvSpPr txBox="1"/>
          <p:nvPr/>
        </p:nvSpPr>
        <p:spPr>
          <a:xfrm>
            <a:off x="2994991" y="2265647"/>
            <a:ext cx="2954655" cy="1754326"/>
          </a:xfrm>
          <a:prstGeom prst="rect">
            <a:avLst/>
          </a:prstGeom>
          <a:noFill/>
        </p:spPr>
        <p:txBody>
          <a:bodyPr wrap="none" rtlCol="0">
            <a:spAutoFit/>
          </a:bodyPr>
          <a:lstStyle/>
          <a:p>
            <a:r>
              <a:rPr lang="zh-TW" altLang="en-US" sz="5400" dirty="0">
                <a:solidFill>
                  <a:srgbClr val="00B0F0"/>
                </a:solidFill>
                <a:latin typeface="標楷體" panose="03000509000000000000" pitchFamily="65" charset="-120"/>
                <a:ea typeface="標楷體" panose="03000509000000000000" pitchFamily="65" charset="-120"/>
              </a:rPr>
              <a:t>感謝聆聽</a:t>
            </a:r>
            <a:endParaRPr lang="en-US" altLang="zh-TW" sz="5400" dirty="0">
              <a:solidFill>
                <a:srgbClr val="00B0F0"/>
              </a:solidFill>
              <a:latin typeface="標楷體" panose="03000509000000000000" pitchFamily="65" charset="-120"/>
              <a:ea typeface="標楷體" panose="03000509000000000000" pitchFamily="65" charset="-120"/>
            </a:endParaRPr>
          </a:p>
          <a:p>
            <a:r>
              <a:rPr lang="zh-TW" altLang="en-US" sz="5400" dirty="0">
                <a:solidFill>
                  <a:srgbClr val="00B0F0"/>
                </a:solidFill>
                <a:latin typeface="標楷體" panose="03000509000000000000" pitchFamily="65" charset="-120"/>
                <a:ea typeface="標楷體" panose="03000509000000000000" pitchFamily="65" charset="-120"/>
              </a:rPr>
              <a:t>敬請指教</a:t>
            </a:r>
          </a:p>
        </p:txBody>
      </p:sp>
      <p:sp>
        <p:nvSpPr>
          <p:cNvPr id="9" name="文字方塊 8">
            <a:extLst>
              <a:ext uri="{FF2B5EF4-FFF2-40B4-BE49-F238E27FC236}">
                <a16:creationId xmlns:a16="http://schemas.microsoft.com/office/drawing/2014/main" id="{9EAE864D-C645-4FC2-B85D-C267383F3C01}"/>
              </a:ext>
            </a:extLst>
          </p:cNvPr>
          <p:cNvSpPr txBox="1"/>
          <p:nvPr/>
        </p:nvSpPr>
        <p:spPr>
          <a:xfrm>
            <a:off x="4797287" y="5181599"/>
            <a:ext cx="3745991" cy="830997"/>
          </a:xfrm>
          <a:prstGeom prst="rect">
            <a:avLst/>
          </a:prstGeom>
          <a:noFill/>
        </p:spPr>
        <p:txBody>
          <a:bodyPr wrap="square" rtlCol="0">
            <a:spAutoFit/>
          </a:bodyPr>
          <a:lstStyle/>
          <a:p>
            <a:r>
              <a:rPr lang="zh-TW" altLang="en-US" sz="2400" dirty="0">
                <a:solidFill>
                  <a:srgbClr val="FF0000"/>
                </a:solidFill>
              </a:rPr>
              <a:t>諮詢專線</a:t>
            </a:r>
            <a:r>
              <a:rPr lang="en-US" altLang="zh-TW" sz="2400" dirty="0">
                <a:solidFill>
                  <a:srgbClr val="FF0000"/>
                </a:solidFill>
              </a:rPr>
              <a:t>:0937020529</a:t>
            </a:r>
          </a:p>
          <a:p>
            <a:r>
              <a:rPr lang="en-US" altLang="zh-TW" sz="2400" dirty="0">
                <a:solidFill>
                  <a:srgbClr val="FF0000"/>
                </a:solidFill>
              </a:rPr>
              <a:t>bar.chuan@msa.hinet.net</a:t>
            </a:r>
            <a:endParaRPr lang="zh-TW" altLang="en-US" sz="2400" dirty="0">
              <a:solidFill>
                <a:srgbClr val="FF0000"/>
              </a:solidFill>
            </a:endParaRPr>
          </a:p>
        </p:txBody>
      </p:sp>
    </p:spTree>
    <p:extLst>
      <p:ext uri="{BB962C8B-B14F-4D97-AF65-F5344CB8AC3E}">
        <p14:creationId xmlns:p14="http://schemas.microsoft.com/office/powerpoint/2010/main" val="226251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158C13-428D-4F7D-AD5A-E95494636D2A}"/>
              </a:ext>
            </a:extLst>
          </p:cNvPr>
          <p:cNvSpPr>
            <a:spLocks noGrp="1"/>
          </p:cNvSpPr>
          <p:nvPr>
            <p:ph type="title"/>
          </p:nvPr>
        </p:nvSpPr>
        <p:spPr/>
        <p:txBody>
          <a:bodyPr/>
          <a:lstStyle/>
          <a:p>
            <a:r>
              <a:rPr lang="zh-TW" altLang="en-US" b="1" dirty="0">
                <a:latin typeface="標楷體" panose="03000509000000000000" pitchFamily="65" charset="-120"/>
                <a:ea typeface="標楷體" panose="03000509000000000000" pitchFamily="65" charset="-120"/>
              </a:rPr>
              <a:t>機關人員對採購法的基本認知</a:t>
            </a:r>
          </a:p>
        </p:txBody>
      </p:sp>
      <p:sp>
        <p:nvSpPr>
          <p:cNvPr id="3" name="內容版面配置區 2">
            <a:extLst>
              <a:ext uri="{FF2B5EF4-FFF2-40B4-BE49-F238E27FC236}">
                <a16:creationId xmlns:a16="http://schemas.microsoft.com/office/drawing/2014/main" id="{E299F52D-48E5-4CBD-8B04-91CD013D43B0}"/>
              </a:ext>
            </a:extLst>
          </p:cNvPr>
          <p:cNvSpPr>
            <a:spLocks noGrp="1"/>
          </p:cNvSpPr>
          <p:nvPr>
            <p:ph idx="1"/>
          </p:nvPr>
        </p:nvSpPr>
        <p:spPr/>
        <p:txBody>
          <a:bodyPr>
            <a:normAutofit/>
          </a:bodyPr>
          <a:lstStyle/>
          <a:p>
            <a:pPr marL="0" indent="0">
              <a:buNone/>
            </a:pPr>
            <a:r>
              <a:rPr lang="zh-TW" altLang="en-US" sz="2800" dirty="0">
                <a:latin typeface="標楷體" panose="03000509000000000000" pitchFamily="65" charset="-120"/>
                <a:ea typeface="標楷體" panose="03000509000000000000" pitchFamily="65" charset="-120"/>
              </a:rPr>
              <a:t>採購法是什麼</a:t>
            </a:r>
            <a:r>
              <a:rPr lang="en-US" altLang="zh-TW" sz="2800" dirty="0">
                <a:latin typeface="標楷體" panose="03000509000000000000" pitchFamily="65" charset="-120"/>
                <a:ea typeface="標楷體" panose="03000509000000000000" pitchFamily="65" charset="-120"/>
              </a:rPr>
              <a:t>? </a:t>
            </a:r>
          </a:p>
          <a:p>
            <a:pPr marL="0" indent="0">
              <a:buNone/>
            </a:pPr>
            <a:r>
              <a:rPr lang="zh-TW" altLang="en-US" sz="2800" dirty="0">
                <a:latin typeface="標楷體" panose="03000509000000000000" pitchFamily="65" charset="-120"/>
                <a:ea typeface="標楷體" panose="03000509000000000000" pitchFamily="65" charset="-120"/>
              </a:rPr>
              <a:t>觀念</a:t>
            </a:r>
            <a:r>
              <a:rPr lang="en-US" altLang="zh-TW" sz="2800" dirty="0">
                <a:latin typeface="標楷體" panose="03000509000000000000" pitchFamily="65" charset="-120"/>
                <a:ea typeface="標楷體" panose="03000509000000000000" pitchFamily="65" charset="-120"/>
              </a:rPr>
              <a:t>: </a:t>
            </a:r>
          </a:p>
          <a:p>
            <a:pPr marL="0" indent="0">
              <a:buNone/>
            </a:pPr>
            <a:r>
              <a:rPr lang="en-US" altLang="zh-TW" sz="2800" dirty="0">
                <a:latin typeface="標楷體" panose="03000509000000000000" pitchFamily="65" charset="-120"/>
                <a:ea typeface="標楷體" panose="03000509000000000000" pitchFamily="65" charset="-120"/>
              </a:rPr>
              <a:t> </a:t>
            </a:r>
            <a:r>
              <a:rPr lang="zh-TW" altLang="en-US" sz="2800" dirty="0">
                <a:latin typeface="標楷體" panose="03000509000000000000" pitchFamily="65" charset="-120"/>
                <a:ea typeface="標楷體" panose="03000509000000000000" pitchFamily="65" charset="-120"/>
              </a:rPr>
              <a:t>機關</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政府機關、公立學校、公營事業</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  採購本質是選擇權的行使。 </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       </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競爭機制是幫助買方選擇最佳對象。 </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       </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選擇是權利也是責任。</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  政府採購「關鍵字」</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公平、公開、效率、 功能、品質。</a:t>
            </a:r>
          </a:p>
        </p:txBody>
      </p:sp>
    </p:spTree>
    <p:extLst>
      <p:ext uri="{BB962C8B-B14F-4D97-AF65-F5344CB8AC3E}">
        <p14:creationId xmlns:p14="http://schemas.microsoft.com/office/powerpoint/2010/main" val="212521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圖說文字 9">
            <a:extLst>
              <a:ext uri="{FF2B5EF4-FFF2-40B4-BE49-F238E27FC236}">
                <a16:creationId xmlns:a16="http://schemas.microsoft.com/office/drawing/2014/main" id="{50C49FBE-11CC-417D-93E9-3DEF9A19A2E5}"/>
              </a:ext>
            </a:extLst>
          </p:cNvPr>
          <p:cNvSpPr/>
          <p:nvPr/>
        </p:nvSpPr>
        <p:spPr>
          <a:xfrm>
            <a:off x="6530187" y="1628800"/>
            <a:ext cx="2434301" cy="3528392"/>
          </a:xfrm>
          <a:prstGeom prst="wedgeRectCallout">
            <a:avLst>
              <a:gd name="adj1" fmla="val -84052"/>
              <a:gd name="adj2" fmla="val -174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lnSpc>
                <a:spcPts val="1800"/>
              </a:lnSpc>
              <a:spcBef>
                <a:spcPts val="0"/>
              </a:spcBef>
              <a:spcAft>
                <a:spcPts val="600"/>
              </a:spcAft>
              <a:defRPr/>
            </a:pPr>
            <a:r>
              <a:rPr lang="zh-TW" altLang="en-US" sz="1800" b="1" dirty="0">
                <a:solidFill>
                  <a:schemeClr val="tx1"/>
                </a:solidFill>
                <a:latin typeface="標楷體" pitchFamily="65" charset="-120"/>
                <a:ea typeface="標楷體" panose="03000509000000000000" pitchFamily="65" charset="-120"/>
              </a:rPr>
              <a:t>指下列事業</a:t>
            </a:r>
            <a:endParaRPr lang="en-US" altLang="zh-TW" sz="1800" b="1" dirty="0">
              <a:solidFill>
                <a:schemeClr val="tx1"/>
              </a:solidFill>
              <a:latin typeface="標楷體" pitchFamily="65" charset="-120"/>
              <a:ea typeface="標楷體" panose="03000509000000000000" pitchFamily="65" charset="-120"/>
            </a:endParaRPr>
          </a:p>
          <a:p>
            <a:pPr marL="0" lvl="1" eaLnBrk="1" fontAlgn="auto" hangingPunct="1">
              <a:lnSpc>
                <a:spcPts val="1800"/>
              </a:lnSpc>
              <a:spcBef>
                <a:spcPts val="0"/>
              </a:spcBef>
              <a:spcAft>
                <a:spcPts val="0"/>
              </a:spcAft>
              <a:buFont typeface="Wingdings" pitchFamily="2" charset="2"/>
              <a:buNone/>
              <a:defRPr/>
            </a:pPr>
            <a:r>
              <a:rPr lang="zh-TW" altLang="en-US" sz="1800" b="1" dirty="0">
                <a:solidFill>
                  <a:schemeClr val="tx1"/>
                </a:solidFill>
                <a:latin typeface="標楷體" pitchFamily="65" charset="-120"/>
                <a:ea typeface="標楷體" panose="03000509000000000000" pitchFamily="65" charset="-120"/>
              </a:rPr>
              <a:t>一、各級政府獨資或合營者。</a:t>
            </a:r>
            <a:endParaRPr lang="en-US" altLang="zh-TW" sz="1800" b="1" dirty="0">
              <a:solidFill>
                <a:schemeClr val="tx1"/>
              </a:solidFill>
              <a:latin typeface="標楷體" pitchFamily="65" charset="-120"/>
              <a:ea typeface="標楷體" panose="03000509000000000000" pitchFamily="65" charset="-120"/>
            </a:endParaRPr>
          </a:p>
          <a:p>
            <a:pPr marL="0" lvl="1" eaLnBrk="1" fontAlgn="auto" hangingPunct="1">
              <a:lnSpc>
                <a:spcPts val="1800"/>
              </a:lnSpc>
              <a:spcBef>
                <a:spcPts val="0"/>
              </a:spcBef>
              <a:spcAft>
                <a:spcPts val="0"/>
              </a:spcAft>
              <a:buFont typeface="Wingdings" pitchFamily="2" charset="2"/>
              <a:buNone/>
              <a:defRPr/>
            </a:pPr>
            <a:r>
              <a:rPr lang="zh-TW" altLang="en-US" sz="1800" b="1" dirty="0">
                <a:solidFill>
                  <a:schemeClr val="tx1"/>
                </a:solidFill>
                <a:latin typeface="標楷體" pitchFamily="65" charset="-120"/>
                <a:ea typeface="標楷體" panose="03000509000000000000" pitchFamily="65" charset="-120"/>
              </a:rPr>
              <a:t>二、政府與人民合資經營，且政府資本超過</a:t>
            </a:r>
            <a:r>
              <a:rPr lang="en-US" altLang="zh-TW" sz="1800" b="1" dirty="0">
                <a:solidFill>
                  <a:schemeClr val="tx1"/>
                </a:solidFill>
                <a:latin typeface="標楷體" pitchFamily="65" charset="-120"/>
                <a:ea typeface="標楷體" panose="03000509000000000000" pitchFamily="65" charset="-120"/>
              </a:rPr>
              <a:t>50%</a:t>
            </a:r>
            <a:r>
              <a:rPr lang="zh-TW" altLang="en-US" sz="1800" b="1" dirty="0">
                <a:solidFill>
                  <a:schemeClr val="tx1"/>
                </a:solidFill>
                <a:latin typeface="標楷體" pitchFamily="65" charset="-120"/>
                <a:ea typeface="標楷體" panose="03000509000000000000" pitchFamily="65" charset="-120"/>
              </a:rPr>
              <a:t>者。</a:t>
            </a:r>
            <a:endParaRPr lang="en-US" altLang="zh-TW" sz="1800" b="1" dirty="0">
              <a:solidFill>
                <a:schemeClr val="tx1"/>
              </a:solidFill>
              <a:latin typeface="標楷體" pitchFamily="65" charset="-120"/>
              <a:ea typeface="標楷體" panose="03000509000000000000" pitchFamily="65" charset="-120"/>
            </a:endParaRPr>
          </a:p>
          <a:p>
            <a:pPr marL="0" lvl="1" eaLnBrk="1" fontAlgn="auto" hangingPunct="1">
              <a:lnSpc>
                <a:spcPts val="1800"/>
              </a:lnSpc>
              <a:spcBef>
                <a:spcPts val="0"/>
              </a:spcBef>
              <a:spcAft>
                <a:spcPts val="600"/>
              </a:spcAft>
              <a:buFont typeface="Wingdings" pitchFamily="2" charset="2"/>
              <a:buNone/>
              <a:defRPr/>
            </a:pPr>
            <a:r>
              <a:rPr lang="zh-TW" altLang="en-US" sz="1800" b="1" dirty="0">
                <a:solidFill>
                  <a:schemeClr val="tx1"/>
                </a:solidFill>
                <a:latin typeface="標楷體" pitchFamily="65" charset="-120"/>
                <a:ea typeface="標楷體" panose="03000509000000000000" pitchFamily="65" charset="-120"/>
              </a:rPr>
              <a:t>三、政府與前二款公營事業或前二款公營事業投資於其他事業，其投資之資本合計超過該投資事業資本</a:t>
            </a:r>
            <a:r>
              <a:rPr lang="en-US" altLang="zh-TW" sz="1800" b="1" dirty="0">
                <a:solidFill>
                  <a:schemeClr val="tx1"/>
                </a:solidFill>
                <a:latin typeface="標楷體" pitchFamily="65" charset="-120"/>
                <a:ea typeface="標楷體" panose="03000509000000000000" pitchFamily="65" charset="-120"/>
              </a:rPr>
              <a:t>50%</a:t>
            </a:r>
            <a:r>
              <a:rPr lang="zh-TW" altLang="en-US" sz="1800" b="1" dirty="0">
                <a:solidFill>
                  <a:schemeClr val="tx1"/>
                </a:solidFill>
                <a:latin typeface="標楷體" pitchFamily="65" charset="-120"/>
                <a:ea typeface="標楷體" panose="03000509000000000000" pitchFamily="65" charset="-120"/>
              </a:rPr>
              <a:t>者。</a:t>
            </a:r>
            <a:endParaRPr lang="en-US" altLang="zh-TW" sz="1800" b="1" dirty="0">
              <a:solidFill>
                <a:schemeClr val="tx1"/>
              </a:solidFill>
              <a:latin typeface="標楷體" pitchFamily="65" charset="-120"/>
              <a:ea typeface="標楷體" panose="03000509000000000000" pitchFamily="65" charset="-120"/>
            </a:endParaRPr>
          </a:p>
          <a:p>
            <a:pPr marL="0" lvl="1" eaLnBrk="1" fontAlgn="auto" hangingPunct="1">
              <a:lnSpc>
                <a:spcPts val="1800"/>
              </a:lnSpc>
              <a:spcBef>
                <a:spcPts val="0"/>
              </a:spcBef>
              <a:spcAft>
                <a:spcPts val="600"/>
              </a:spcAft>
              <a:buFont typeface="Wingdings" pitchFamily="2" charset="2"/>
              <a:buNone/>
              <a:defRPr/>
            </a:pPr>
            <a:r>
              <a:rPr lang="zh-TW" altLang="en-US" sz="1800" b="1" dirty="0">
                <a:solidFill>
                  <a:schemeClr val="tx1"/>
                </a:solidFill>
                <a:latin typeface="標楷體" pitchFamily="65" charset="-120"/>
                <a:ea typeface="標楷體" panose="03000509000000000000" pitchFamily="65" charset="-120"/>
              </a:rPr>
              <a:t>（公營事業移轉民營條例第</a:t>
            </a:r>
            <a:r>
              <a:rPr lang="en-US" altLang="zh-TW" sz="1800" b="1" dirty="0">
                <a:solidFill>
                  <a:schemeClr val="tx1"/>
                </a:solidFill>
                <a:latin typeface="標楷體" pitchFamily="65" charset="-120"/>
                <a:ea typeface="標楷體" panose="03000509000000000000" pitchFamily="65" charset="-120"/>
              </a:rPr>
              <a:t>3</a:t>
            </a:r>
            <a:r>
              <a:rPr lang="zh-TW" altLang="en-US" sz="1800" b="1" dirty="0">
                <a:solidFill>
                  <a:schemeClr val="tx1"/>
                </a:solidFill>
                <a:latin typeface="標楷體" pitchFamily="65" charset="-120"/>
                <a:ea typeface="標楷體" panose="03000509000000000000" pitchFamily="65" charset="-120"/>
              </a:rPr>
              <a:t>條）</a:t>
            </a:r>
            <a:endParaRPr lang="zh-TW" altLang="en-US" sz="1800" dirty="0">
              <a:solidFill>
                <a:schemeClr val="tx1"/>
              </a:solidFill>
              <a:latin typeface="標楷體" panose="03000509000000000000" pitchFamily="65" charset="-120"/>
              <a:ea typeface="標楷體" panose="03000509000000000000" pitchFamily="65" charset="-120"/>
            </a:endParaRPr>
          </a:p>
        </p:txBody>
      </p:sp>
      <p:sp>
        <p:nvSpPr>
          <p:cNvPr id="5" name="Rectangle 2">
            <a:extLst>
              <a:ext uri="{FF2B5EF4-FFF2-40B4-BE49-F238E27FC236}">
                <a16:creationId xmlns:a16="http://schemas.microsoft.com/office/drawing/2014/main" id="{501ED666-6152-48A9-BAF7-B68C7C66E242}"/>
              </a:ext>
            </a:extLst>
          </p:cNvPr>
          <p:cNvSpPr txBox="1">
            <a:spLocks noChangeArrowheads="1"/>
          </p:cNvSpPr>
          <p:nvPr/>
        </p:nvSpPr>
        <p:spPr bwMode="auto">
          <a:xfrm>
            <a:off x="290189" y="937665"/>
            <a:ext cx="8282186" cy="22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Impact" pitchFamily="34" charset="0"/>
              </a:defRPr>
            </a:lvl2pPr>
            <a:lvl3pPr algn="l" rtl="0" eaLnBrk="1" fontAlgn="base" hangingPunct="1">
              <a:spcBef>
                <a:spcPct val="0"/>
              </a:spcBef>
              <a:spcAft>
                <a:spcPct val="0"/>
              </a:spcAft>
              <a:defRPr sz="4000">
                <a:solidFill>
                  <a:schemeClr val="tx2"/>
                </a:solidFill>
                <a:latin typeface="Impact" pitchFamily="34" charset="0"/>
              </a:defRPr>
            </a:lvl3pPr>
            <a:lvl4pPr algn="l" rtl="0" eaLnBrk="1" fontAlgn="base" hangingPunct="1">
              <a:spcBef>
                <a:spcPct val="0"/>
              </a:spcBef>
              <a:spcAft>
                <a:spcPct val="0"/>
              </a:spcAft>
              <a:defRPr sz="4000">
                <a:solidFill>
                  <a:schemeClr val="tx2"/>
                </a:solidFill>
                <a:latin typeface="Impact" pitchFamily="34" charset="0"/>
              </a:defRPr>
            </a:lvl4pPr>
            <a:lvl5pPr algn="l" rtl="0" eaLnBrk="1" fontAlgn="base" hangingPunct="1">
              <a:spcBef>
                <a:spcPct val="0"/>
              </a:spcBef>
              <a:spcAft>
                <a:spcPct val="0"/>
              </a:spcAft>
              <a:defRPr sz="4000">
                <a:solidFill>
                  <a:schemeClr val="tx2"/>
                </a:solidFill>
                <a:latin typeface="Impact" pitchFamily="34" charset="0"/>
              </a:defRPr>
            </a:lvl5pPr>
            <a:lvl6pPr marL="457200" algn="l" rtl="0" eaLnBrk="1" fontAlgn="base" hangingPunct="1">
              <a:spcBef>
                <a:spcPct val="0"/>
              </a:spcBef>
              <a:spcAft>
                <a:spcPct val="0"/>
              </a:spcAft>
              <a:defRPr sz="4000">
                <a:solidFill>
                  <a:schemeClr val="tx2"/>
                </a:solidFill>
                <a:latin typeface="Impact" pitchFamily="34" charset="0"/>
              </a:defRPr>
            </a:lvl6pPr>
            <a:lvl7pPr marL="914400" algn="l" rtl="0" eaLnBrk="1" fontAlgn="base" hangingPunct="1">
              <a:spcBef>
                <a:spcPct val="0"/>
              </a:spcBef>
              <a:spcAft>
                <a:spcPct val="0"/>
              </a:spcAft>
              <a:defRPr sz="4000">
                <a:solidFill>
                  <a:schemeClr val="tx2"/>
                </a:solidFill>
                <a:latin typeface="Impact" pitchFamily="34" charset="0"/>
              </a:defRPr>
            </a:lvl7pPr>
            <a:lvl8pPr marL="1371600" algn="l" rtl="0" eaLnBrk="1" fontAlgn="base" hangingPunct="1">
              <a:spcBef>
                <a:spcPct val="0"/>
              </a:spcBef>
              <a:spcAft>
                <a:spcPct val="0"/>
              </a:spcAft>
              <a:defRPr sz="4000">
                <a:solidFill>
                  <a:schemeClr val="tx2"/>
                </a:solidFill>
                <a:latin typeface="Impact" pitchFamily="34" charset="0"/>
              </a:defRPr>
            </a:lvl8pPr>
            <a:lvl9pPr marL="1828800" algn="l" rtl="0" eaLnBrk="1" fontAlgn="base" hangingPunct="1">
              <a:spcBef>
                <a:spcPct val="0"/>
              </a:spcBef>
              <a:spcAft>
                <a:spcPct val="0"/>
              </a:spcAft>
              <a:defRPr sz="4000">
                <a:solidFill>
                  <a:schemeClr val="tx2"/>
                </a:solidFill>
                <a:latin typeface="Impact" pitchFamily="34" charset="0"/>
              </a:defRPr>
            </a:lvl9pPr>
          </a:lstStyle>
          <a:p>
            <a:pPr marL="536575" indent="-536575">
              <a:buFont typeface="Times New Roman" pitchFamily="18" charset="0"/>
              <a:buNone/>
              <a:tabLst>
                <a:tab pos="274638" algn="l"/>
                <a:tab pos="449263" algn="l"/>
              </a:tabLst>
            </a:pPr>
            <a:r>
              <a:rPr lang="en-US" altLang="zh-TW" sz="3200" b="1" kern="0" dirty="0">
                <a:solidFill>
                  <a:srgbClr val="000099"/>
                </a:solidFill>
                <a:latin typeface="標楷體" pitchFamily="65" charset="-120"/>
                <a:ea typeface="標楷體" pitchFamily="65" charset="-120"/>
              </a:rPr>
              <a:t>§3:</a:t>
            </a:r>
            <a:r>
              <a:rPr lang="zh-TW" altLang="en-US" sz="3200" b="1" kern="0" dirty="0">
                <a:solidFill>
                  <a:srgbClr val="FF0000"/>
                </a:solidFill>
                <a:latin typeface="標楷體" pitchFamily="65" charset="-120"/>
                <a:ea typeface="標楷體" pitchFamily="65" charset="-120"/>
              </a:rPr>
              <a:t>政府機關、公立學校、公營事業</a:t>
            </a:r>
            <a:r>
              <a:rPr lang="zh-TW" altLang="en-US" sz="3200" b="1" kern="0" dirty="0">
                <a:solidFill>
                  <a:srgbClr val="000099"/>
                </a:solidFill>
                <a:latin typeface="標楷體" pitchFamily="65" charset="-120"/>
                <a:ea typeface="標楷體" pitchFamily="65" charset="-120"/>
              </a:rPr>
              <a:t>（以下簡稱機關）辦理採購，依本法之規定；</a:t>
            </a:r>
            <a:r>
              <a:rPr lang="zh-TW" altLang="en-US" sz="3200" b="1" kern="0" dirty="0">
                <a:solidFill>
                  <a:srgbClr val="FF0000"/>
                </a:solidFill>
                <a:latin typeface="標楷體" pitchFamily="65" charset="-120"/>
                <a:ea typeface="標楷體" pitchFamily="65" charset="-120"/>
              </a:rPr>
              <a:t>本法未規定</a:t>
            </a:r>
            <a:r>
              <a:rPr lang="zh-TW" altLang="en-US" sz="3200" b="1" kern="0" dirty="0">
                <a:solidFill>
                  <a:srgbClr val="000099"/>
                </a:solidFill>
                <a:latin typeface="標楷體" pitchFamily="65" charset="-120"/>
                <a:ea typeface="標楷體" pitchFamily="65" charset="-120"/>
              </a:rPr>
              <a:t>者，</a:t>
            </a:r>
            <a:r>
              <a:rPr lang="zh-TW" altLang="en-US" sz="3200" b="1" u="sng" kern="0" dirty="0">
                <a:solidFill>
                  <a:srgbClr val="FF0000"/>
                </a:solidFill>
                <a:latin typeface="標楷體" pitchFamily="65" charset="-120"/>
                <a:ea typeface="標楷體" pitchFamily="65" charset="-120"/>
              </a:rPr>
              <a:t>適用其他法律</a:t>
            </a:r>
            <a:r>
              <a:rPr lang="zh-TW" altLang="en-US" sz="3200" b="1" kern="0" dirty="0">
                <a:solidFill>
                  <a:srgbClr val="000099"/>
                </a:solidFill>
                <a:latin typeface="標楷體" pitchFamily="65" charset="-120"/>
                <a:ea typeface="標楷體" pitchFamily="65" charset="-120"/>
              </a:rPr>
              <a:t>之規定。</a:t>
            </a:r>
          </a:p>
        </p:txBody>
      </p:sp>
      <p:sp>
        <p:nvSpPr>
          <p:cNvPr id="8" name="投影片編號版面配置區 6">
            <a:extLst>
              <a:ext uri="{FF2B5EF4-FFF2-40B4-BE49-F238E27FC236}">
                <a16:creationId xmlns:a16="http://schemas.microsoft.com/office/drawing/2014/main" id="{3B22D581-E2BD-4289-9238-33D9BF8412EF}"/>
              </a:ext>
            </a:extLst>
          </p:cNvPr>
          <p:cNvSpPr>
            <a:spLocks noGrp="1"/>
          </p:cNvSpPr>
          <p:nvPr>
            <p:ph type="sldNum" sz="quarter" idx="12"/>
          </p:nvPr>
        </p:nvSpPr>
        <p:spPr>
          <a:xfrm>
            <a:off x="-36512" y="6428184"/>
            <a:ext cx="457200" cy="457200"/>
          </a:xfrm>
        </p:spPr>
        <p:txBody>
          <a:bodyPr/>
          <a:lstStyle/>
          <a:p>
            <a:pPr>
              <a:defRPr/>
            </a:pPr>
            <a:fld id="{DD443CB1-4E94-40AB-BA9C-A7AD0E0E8677}" type="slidenum">
              <a:rPr lang="en-US" altLang="zh-TW" smtClean="0"/>
              <a:pPr>
                <a:defRPr/>
              </a:pPr>
              <a:t>3</a:t>
            </a:fld>
            <a:endParaRPr lang="en-US" altLang="zh-TW" dirty="0"/>
          </a:p>
        </p:txBody>
      </p:sp>
      <p:graphicFrame>
        <p:nvGraphicFramePr>
          <p:cNvPr id="9" name="資料庫圖表 8">
            <a:extLst>
              <a:ext uri="{FF2B5EF4-FFF2-40B4-BE49-F238E27FC236}">
                <a16:creationId xmlns:a16="http://schemas.microsoft.com/office/drawing/2014/main" id="{FAA9CC8C-9C51-44E7-AE05-AFF7C366DDCE}"/>
              </a:ext>
            </a:extLst>
          </p:cNvPr>
          <p:cNvGraphicFramePr/>
          <p:nvPr>
            <p:extLst>
              <p:ext uri="{D42A27DB-BD31-4B8C-83A1-F6EECF244321}">
                <p14:modId xmlns:p14="http://schemas.microsoft.com/office/powerpoint/2010/main" val="1573329699"/>
              </p:ext>
            </p:extLst>
          </p:nvPr>
        </p:nvGraphicFramePr>
        <p:xfrm>
          <a:off x="322262" y="1844825"/>
          <a:ext cx="8282186" cy="4632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矩形 9">
            <a:extLst>
              <a:ext uri="{FF2B5EF4-FFF2-40B4-BE49-F238E27FC236}">
                <a16:creationId xmlns:a16="http://schemas.microsoft.com/office/drawing/2014/main" id="{B081F56A-CD4C-45C4-AB68-815051375777}"/>
              </a:ext>
            </a:extLst>
          </p:cNvPr>
          <p:cNvSpPr/>
          <p:nvPr/>
        </p:nvSpPr>
        <p:spPr>
          <a:xfrm>
            <a:off x="251520" y="1988840"/>
            <a:ext cx="2088232" cy="3532185"/>
          </a:xfrm>
          <a:prstGeom prst="rect">
            <a:avLst/>
          </a:prstGeom>
        </p:spPr>
        <p:txBody>
          <a:bodyPr wrap="square">
            <a:spAutoFit/>
          </a:bodyPr>
          <a:lstStyle/>
          <a:p>
            <a:pPr eaLnBrk="1" fontAlgn="auto" hangingPunct="1">
              <a:lnSpc>
                <a:spcPts val="3000"/>
              </a:lnSpc>
              <a:spcBef>
                <a:spcPts val="600"/>
              </a:spcBef>
              <a:spcAft>
                <a:spcPts val="600"/>
              </a:spcAft>
              <a:defRPr/>
            </a:pPr>
            <a:r>
              <a:rPr lang="zh-TW" altLang="en-US" sz="2400" b="1" dirty="0">
                <a:latin typeface="標楷體" pitchFamily="65" charset="-120"/>
              </a:rPr>
              <a:t>目的：將所有須</a:t>
            </a:r>
            <a:r>
              <a:rPr lang="zh-TW" altLang="en-US" sz="2400" b="1" dirty="0">
                <a:solidFill>
                  <a:srgbClr val="FF0000"/>
                </a:solidFill>
                <a:latin typeface="標楷體" pitchFamily="65" charset="-120"/>
              </a:rPr>
              <a:t>經民意機關審議採購預算之機關均納入</a:t>
            </a:r>
            <a:r>
              <a:rPr lang="zh-TW" altLang="en-US" sz="2400" b="1" dirty="0">
                <a:latin typeface="標楷體" pitchFamily="65" charset="-120"/>
              </a:rPr>
              <a:t>，俾使其採購預算能符合本法所要求公開、透明、公平之原則。</a:t>
            </a:r>
            <a:endParaRPr lang="en-US" altLang="zh-TW" sz="2400" b="1" dirty="0">
              <a:latin typeface="標楷體" pitchFamily="65" charset="-120"/>
            </a:endParaRPr>
          </a:p>
        </p:txBody>
      </p:sp>
      <p:sp>
        <p:nvSpPr>
          <p:cNvPr id="11" name="矩形 10">
            <a:extLst>
              <a:ext uri="{FF2B5EF4-FFF2-40B4-BE49-F238E27FC236}">
                <a16:creationId xmlns:a16="http://schemas.microsoft.com/office/drawing/2014/main" id="{175369F6-8B62-4D9A-BCD9-D56BEA307D1C}"/>
              </a:ext>
            </a:extLst>
          </p:cNvPr>
          <p:cNvSpPr/>
          <p:nvPr/>
        </p:nvSpPr>
        <p:spPr>
          <a:xfrm>
            <a:off x="5148064" y="5373216"/>
            <a:ext cx="3312368" cy="1246495"/>
          </a:xfrm>
          <a:prstGeom prst="rect">
            <a:avLst/>
          </a:prstGeom>
        </p:spPr>
        <p:txBody>
          <a:bodyPr wrap="square">
            <a:spAutoFit/>
          </a:bodyPr>
          <a:lstStyle/>
          <a:p>
            <a:pPr eaLnBrk="1" fontAlgn="auto" hangingPunct="1">
              <a:lnSpc>
                <a:spcPts val="3000"/>
              </a:lnSpc>
              <a:spcBef>
                <a:spcPts val="600"/>
              </a:spcBef>
              <a:spcAft>
                <a:spcPts val="600"/>
              </a:spcAft>
              <a:defRPr/>
            </a:pPr>
            <a:r>
              <a:rPr lang="zh-TW" altLang="en-US" sz="2400" b="1" dirty="0">
                <a:latin typeface="標楷體" pitchFamily="65" charset="-120"/>
              </a:rPr>
              <a:t>具備組織規程、獨立預算、編制員額及印信等四項要件者。</a:t>
            </a:r>
            <a:endParaRPr lang="en-US" altLang="zh-TW" sz="2400" b="1" dirty="0">
              <a:latin typeface="標楷體" pitchFamily="65" charset="-120"/>
            </a:endParaRPr>
          </a:p>
        </p:txBody>
      </p:sp>
    </p:spTree>
    <p:extLst>
      <p:ext uri="{BB962C8B-B14F-4D97-AF65-F5344CB8AC3E}">
        <p14:creationId xmlns:p14="http://schemas.microsoft.com/office/powerpoint/2010/main" val="30491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8965FA-99C5-4030-8CBF-8A1E659539A9}"/>
              </a:ext>
            </a:extLst>
          </p:cNvPr>
          <p:cNvSpPr>
            <a:spLocks noGrp="1"/>
          </p:cNvSpPr>
          <p:nvPr>
            <p:ph type="title"/>
          </p:nvPr>
        </p:nvSpPr>
        <p:spPr/>
        <p:txBody>
          <a:bodyPr/>
          <a:lstStyle/>
          <a:p>
            <a:pPr algn="ctr"/>
            <a:r>
              <a:rPr lang="en-US" altLang="zh-TW" sz="4000" b="1" dirty="0">
                <a:solidFill>
                  <a:schemeClr val="tx2">
                    <a:lumMod val="50000"/>
                  </a:schemeClr>
                </a:solidFill>
                <a:latin typeface="標楷體" pitchFamily="65" charset="-120"/>
              </a:rPr>
              <a:t>§4</a:t>
            </a:r>
            <a:r>
              <a:rPr lang="zh-TW" altLang="en-US" sz="4000" b="1" dirty="0">
                <a:solidFill>
                  <a:schemeClr val="tx2">
                    <a:lumMod val="50000"/>
                  </a:schemeClr>
                </a:solidFill>
                <a:latin typeface="標楷體" pitchFamily="65" charset="-120"/>
              </a:rPr>
              <a:t>補助法人團體</a:t>
            </a:r>
            <a:endParaRPr lang="zh-TW" altLang="en-US" dirty="0">
              <a:solidFill>
                <a:schemeClr val="tx2">
                  <a:lumMod val="50000"/>
                </a:schemeClr>
              </a:solidFill>
            </a:endParaRPr>
          </a:p>
        </p:txBody>
      </p:sp>
      <p:sp>
        <p:nvSpPr>
          <p:cNvPr id="4" name="內容版面配置區 3">
            <a:extLst>
              <a:ext uri="{FF2B5EF4-FFF2-40B4-BE49-F238E27FC236}">
                <a16:creationId xmlns:a16="http://schemas.microsoft.com/office/drawing/2014/main" id="{F053B90D-C3C4-4FA6-8B60-8D13670FD911}"/>
              </a:ext>
            </a:extLst>
          </p:cNvPr>
          <p:cNvSpPr>
            <a:spLocks noGrp="1"/>
          </p:cNvSpPr>
          <p:nvPr>
            <p:ph idx="1"/>
          </p:nvPr>
        </p:nvSpPr>
        <p:spPr>
          <a:xfrm>
            <a:off x="467544" y="990600"/>
            <a:ext cx="8447856" cy="5467651"/>
          </a:xfrm>
          <a:prstGeom prst="rect">
            <a:avLst/>
          </a:prstGeom>
        </p:spPr>
        <p:txBody>
          <a:bodyPr wrap="square">
            <a:spAutoFit/>
          </a:bodyPr>
          <a:lstStyle/>
          <a:p>
            <a:pPr marL="363538" indent="-363538">
              <a:buFont typeface="Wingdings" panose="05000000000000000000" pitchFamily="2" charset="2"/>
              <a:buChar char="u"/>
            </a:pPr>
            <a:r>
              <a:rPr lang="zh-TW" altLang="en-US" sz="2300" b="1" dirty="0">
                <a:solidFill>
                  <a:srgbClr val="FF0000"/>
                </a:solidFill>
                <a:latin typeface="標楷體" pitchFamily="65" charset="-120"/>
              </a:rPr>
              <a:t>法人</a:t>
            </a:r>
            <a:r>
              <a:rPr lang="zh-TW" altLang="en-US" sz="2300" b="1" dirty="0">
                <a:solidFill>
                  <a:srgbClr val="000099"/>
                </a:solidFill>
                <a:latin typeface="標楷體" pitchFamily="65" charset="-120"/>
              </a:rPr>
              <a:t>或</a:t>
            </a:r>
            <a:r>
              <a:rPr lang="zh-TW" altLang="en-US" sz="2300" b="1" dirty="0">
                <a:solidFill>
                  <a:srgbClr val="FF0000"/>
                </a:solidFill>
                <a:latin typeface="標楷體" pitchFamily="65" charset="-120"/>
              </a:rPr>
              <a:t>團體</a:t>
            </a:r>
            <a:r>
              <a:rPr lang="zh-TW" altLang="en-US" sz="2300" b="1" dirty="0">
                <a:solidFill>
                  <a:srgbClr val="000099"/>
                </a:solidFill>
                <a:latin typeface="標楷體" pitchFamily="65" charset="-120"/>
              </a:rPr>
              <a:t>接受機關補助</a:t>
            </a:r>
            <a:r>
              <a:rPr lang="zh-TW" altLang="en-US" sz="2300" b="1" dirty="0">
                <a:solidFill>
                  <a:srgbClr val="FF0000"/>
                </a:solidFill>
                <a:latin typeface="標楷體" pitchFamily="65" charset="-120"/>
              </a:rPr>
              <a:t>辦理採購</a:t>
            </a:r>
            <a:r>
              <a:rPr lang="zh-TW" altLang="en-US" sz="2300" b="1" dirty="0">
                <a:solidFill>
                  <a:srgbClr val="000099"/>
                </a:solidFill>
                <a:latin typeface="標楷體" pitchFamily="65" charset="-120"/>
              </a:rPr>
              <a:t>，其</a:t>
            </a:r>
            <a:r>
              <a:rPr lang="zh-TW" altLang="en-US" sz="2300" b="1" dirty="0">
                <a:solidFill>
                  <a:srgbClr val="FF0000"/>
                </a:solidFill>
                <a:latin typeface="標楷體" pitchFamily="65" charset="-120"/>
              </a:rPr>
              <a:t>補助金額</a:t>
            </a:r>
            <a:r>
              <a:rPr lang="zh-TW" altLang="en-US" sz="2300" b="1" dirty="0">
                <a:solidFill>
                  <a:srgbClr val="000099"/>
                </a:solidFill>
                <a:latin typeface="標楷體" pitchFamily="65" charset="-120"/>
              </a:rPr>
              <a:t>占採購金額</a:t>
            </a:r>
            <a:r>
              <a:rPr lang="zh-TW" altLang="en-US" sz="2300" b="1" u="sng" dirty="0">
                <a:solidFill>
                  <a:srgbClr val="FF0000"/>
                </a:solidFill>
                <a:latin typeface="標楷體" pitchFamily="65" charset="-120"/>
              </a:rPr>
              <a:t>半數</a:t>
            </a:r>
            <a:r>
              <a:rPr lang="zh-TW" altLang="en-US" sz="2300" b="1" dirty="0">
                <a:solidFill>
                  <a:srgbClr val="FF0000"/>
                </a:solidFill>
                <a:latin typeface="標楷體" pitchFamily="65" charset="-120"/>
              </a:rPr>
              <a:t>以上</a:t>
            </a:r>
            <a:r>
              <a:rPr lang="zh-TW" altLang="en-US" sz="2300" b="1" dirty="0">
                <a:solidFill>
                  <a:srgbClr val="000099"/>
                </a:solidFill>
                <a:latin typeface="標楷體" pitchFamily="65" charset="-120"/>
              </a:rPr>
              <a:t>，且補助金額在</a:t>
            </a:r>
            <a:r>
              <a:rPr lang="zh-TW" altLang="en-US" sz="2300" b="1" u="sng" dirty="0">
                <a:solidFill>
                  <a:srgbClr val="FF0000"/>
                </a:solidFill>
                <a:latin typeface="標楷體" pitchFamily="65" charset="-120"/>
              </a:rPr>
              <a:t>公告金額</a:t>
            </a:r>
            <a:r>
              <a:rPr lang="zh-TW" altLang="en-US" sz="2300" b="1" dirty="0">
                <a:solidFill>
                  <a:srgbClr val="FF0000"/>
                </a:solidFill>
                <a:latin typeface="標楷體" pitchFamily="65" charset="-120"/>
              </a:rPr>
              <a:t>以上</a:t>
            </a:r>
            <a:r>
              <a:rPr lang="zh-TW" altLang="en-US" sz="2300" b="1" dirty="0">
                <a:solidFill>
                  <a:srgbClr val="000099"/>
                </a:solidFill>
                <a:latin typeface="標楷體" pitchFamily="65" charset="-120"/>
              </a:rPr>
              <a:t>者，</a:t>
            </a:r>
            <a:r>
              <a:rPr lang="zh-TW" altLang="en-US" sz="2300" b="1" dirty="0">
                <a:solidFill>
                  <a:srgbClr val="FF0000"/>
                </a:solidFill>
                <a:latin typeface="標楷體" pitchFamily="65" charset="-120"/>
              </a:rPr>
              <a:t>適用本法</a:t>
            </a:r>
            <a:r>
              <a:rPr lang="zh-TW" altLang="en-US" sz="2300" b="1" dirty="0">
                <a:solidFill>
                  <a:srgbClr val="000099"/>
                </a:solidFill>
                <a:latin typeface="標楷體" pitchFamily="65" charset="-120"/>
              </a:rPr>
              <a:t>之規定，並應</a:t>
            </a:r>
            <a:r>
              <a:rPr lang="zh-TW" altLang="en-US" sz="2300" b="1" dirty="0">
                <a:solidFill>
                  <a:srgbClr val="FF0000"/>
                </a:solidFill>
                <a:latin typeface="標楷體" pitchFamily="65" charset="-120"/>
              </a:rPr>
              <a:t>受該機關之監督</a:t>
            </a:r>
            <a:r>
              <a:rPr lang="zh-TW" altLang="en-US" sz="2300" b="1" dirty="0">
                <a:solidFill>
                  <a:srgbClr val="000099"/>
                </a:solidFill>
                <a:latin typeface="標楷體" pitchFamily="65" charset="-120"/>
              </a:rPr>
              <a:t>。</a:t>
            </a:r>
            <a:endParaRPr lang="en-US" altLang="zh-TW" sz="2300" b="1" dirty="0">
              <a:solidFill>
                <a:srgbClr val="000099"/>
              </a:solidFill>
              <a:latin typeface="標楷體" pitchFamily="65" charset="-120"/>
            </a:endParaRPr>
          </a:p>
          <a:p>
            <a:pPr marL="363538" indent="-363538">
              <a:buFont typeface="Wingdings" panose="05000000000000000000" pitchFamily="2" charset="2"/>
              <a:buChar char="u"/>
            </a:pPr>
            <a:r>
              <a:rPr lang="zh-TW" altLang="en-US" sz="2300" b="1" dirty="0">
                <a:solidFill>
                  <a:srgbClr val="000099"/>
                </a:solidFill>
                <a:latin typeface="標楷體" pitchFamily="65" charset="-120"/>
              </a:rPr>
              <a:t>惟如補助機關規定屬上開金額範圍內者，仍應依本法辦理並自行訂定監督機制，從其規定。</a:t>
            </a:r>
            <a:endParaRPr lang="en-US" altLang="zh-TW" sz="2300" b="1" dirty="0">
              <a:solidFill>
                <a:srgbClr val="000099"/>
              </a:solidFill>
              <a:latin typeface="標楷體" pitchFamily="65" charset="-120"/>
            </a:endParaRPr>
          </a:p>
          <a:p>
            <a:pPr marL="363538" lvl="1" indent="-363538">
              <a:buFont typeface="Wingdings" panose="05000000000000000000" pitchFamily="2" charset="2"/>
              <a:buChar char="u"/>
            </a:pPr>
            <a:r>
              <a:rPr lang="zh-TW" altLang="zh-TW" sz="2300" b="1" i="1" u="sng" dirty="0">
                <a:solidFill>
                  <a:srgbClr val="FF0000"/>
                </a:solidFill>
                <a:latin typeface="標楷體" pitchFamily="65" charset="-120"/>
              </a:rPr>
              <a:t>藝文採購不適用前項規定，但應受補助機關之監督；其辦理原則、適用範圍及監督管理辦法，由文化部定之。</a:t>
            </a:r>
            <a:r>
              <a:rPr lang="en-US" altLang="zh-TW" sz="2300" b="1" dirty="0">
                <a:solidFill>
                  <a:srgbClr val="000099"/>
                </a:solidFill>
                <a:latin typeface="標楷體" pitchFamily="65" charset="-120"/>
              </a:rPr>
              <a:t>(108.5.22</a:t>
            </a:r>
            <a:r>
              <a:rPr lang="zh-TW" altLang="en-US" sz="2300" b="1" dirty="0">
                <a:solidFill>
                  <a:srgbClr val="000099"/>
                </a:solidFill>
                <a:latin typeface="標楷體" pitchFamily="65" charset="-120"/>
              </a:rPr>
              <a:t>修訂</a:t>
            </a:r>
            <a:r>
              <a:rPr lang="en-US" altLang="zh-TW" sz="2300" b="1" dirty="0">
                <a:solidFill>
                  <a:srgbClr val="000099"/>
                </a:solidFill>
                <a:latin typeface="標楷體" pitchFamily="65" charset="-120"/>
              </a:rPr>
              <a:t>)</a:t>
            </a:r>
          </a:p>
          <a:p>
            <a:pPr marL="0" indent="0" eaLnBrk="1" hangingPunct="1">
              <a:lnSpc>
                <a:spcPct val="95000"/>
              </a:lnSpc>
              <a:spcBef>
                <a:spcPts val="600"/>
              </a:spcBef>
              <a:spcAft>
                <a:spcPts val="600"/>
              </a:spcAft>
              <a:buNone/>
              <a:defRPr/>
            </a:pPr>
            <a:r>
              <a:rPr lang="zh-TW" altLang="en-US" sz="2300" b="1" dirty="0">
                <a:solidFill>
                  <a:srgbClr val="0000CC"/>
                </a:solidFill>
                <a:latin typeface="標楷體" pitchFamily="65" charset="-120"/>
              </a:rPr>
              <a:t>細則</a:t>
            </a:r>
            <a:r>
              <a:rPr lang="en-US" altLang="zh-TW" sz="2300" b="1" dirty="0">
                <a:solidFill>
                  <a:srgbClr val="0000CC"/>
                </a:solidFill>
                <a:latin typeface="標楷體" pitchFamily="65" charset="-120"/>
              </a:rPr>
              <a:t>2</a:t>
            </a:r>
            <a:r>
              <a:rPr lang="zh-TW" altLang="en-US" sz="2300" b="1" dirty="0">
                <a:solidFill>
                  <a:srgbClr val="0000FF"/>
                </a:solidFill>
                <a:latin typeface="標楷體" pitchFamily="65" charset="-120"/>
              </a:rPr>
              <a:t>：</a:t>
            </a:r>
            <a:endParaRPr lang="en-US" altLang="zh-TW" sz="2300" b="1" dirty="0">
              <a:solidFill>
                <a:srgbClr val="0000FF"/>
              </a:solidFill>
              <a:latin typeface="標楷體" pitchFamily="65" charset="-120"/>
            </a:endParaRPr>
          </a:p>
          <a:p>
            <a:pPr marL="360363" indent="-360363">
              <a:lnSpc>
                <a:spcPct val="95000"/>
              </a:lnSpc>
              <a:spcBef>
                <a:spcPts val="600"/>
              </a:spcBef>
              <a:spcAft>
                <a:spcPts val="600"/>
              </a:spcAft>
              <a:buFont typeface="Wingdings" panose="05000000000000000000" pitchFamily="2" charset="2"/>
              <a:buChar char="u"/>
              <a:defRPr/>
            </a:pPr>
            <a:r>
              <a:rPr lang="zh-TW" altLang="en-US" sz="2300" b="1" dirty="0">
                <a:latin typeface="標楷體" pitchFamily="65" charset="-120"/>
              </a:rPr>
              <a:t>機關補助法人或團體辦理採購，其依本法第四條第一項規定適用本法者，受補助者於辦理</a:t>
            </a:r>
            <a:r>
              <a:rPr lang="zh-TW" altLang="en-US" sz="2300" b="1" dirty="0">
                <a:solidFill>
                  <a:srgbClr val="FF0000"/>
                </a:solidFill>
                <a:latin typeface="標楷體" pitchFamily="65" charset="-120"/>
              </a:rPr>
              <a:t>開標、比價、議價、決標及驗收</a:t>
            </a:r>
            <a:r>
              <a:rPr lang="zh-TW" altLang="en-US" sz="2300" b="1" dirty="0">
                <a:latin typeface="標楷體" pitchFamily="65" charset="-120"/>
              </a:rPr>
              <a:t>時，應受該</a:t>
            </a:r>
            <a:r>
              <a:rPr lang="zh-TW" altLang="en-US" sz="2300" b="1" dirty="0">
                <a:solidFill>
                  <a:srgbClr val="FF0000"/>
                </a:solidFill>
                <a:latin typeface="標楷體" pitchFamily="65" charset="-120"/>
              </a:rPr>
              <a:t>機關監督</a:t>
            </a:r>
            <a:r>
              <a:rPr lang="zh-TW" altLang="en-US" sz="2300" b="1" dirty="0">
                <a:latin typeface="標楷體" pitchFamily="65" charset="-120"/>
              </a:rPr>
              <a:t>。</a:t>
            </a:r>
            <a:endParaRPr lang="en-US" altLang="zh-TW" sz="2300" b="1" dirty="0">
              <a:latin typeface="標楷體" pitchFamily="65" charset="-120"/>
            </a:endParaRPr>
          </a:p>
          <a:p>
            <a:pPr marL="360363" indent="-360363" eaLnBrk="1" hangingPunct="1">
              <a:lnSpc>
                <a:spcPct val="95000"/>
              </a:lnSpc>
              <a:spcBef>
                <a:spcPts val="600"/>
              </a:spcBef>
              <a:spcAft>
                <a:spcPts val="600"/>
              </a:spcAft>
              <a:buFont typeface="Wingdings" panose="05000000000000000000" pitchFamily="2" charset="2"/>
              <a:buChar char="u"/>
              <a:defRPr/>
            </a:pPr>
            <a:r>
              <a:rPr lang="zh-TW" altLang="en-US" sz="2300" b="1" dirty="0">
                <a:latin typeface="標楷體" pitchFamily="65" charset="-120"/>
              </a:rPr>
              <a:t>前項採購關於本法及本細則規定</a:t>
            </a:r>
            <a:r>
              <a:rPr lang="zh-TW" altLang="en-US" sz="2300" b="1" dirty="0">
                <a:solidFill>
                  <a:srgbClr val="FF0000"/>
                </a:solidFill>
                <a:latin typeface="標楷體" pitchFamily="65" charset="-120"/>
              </a:rPr>
              <a:t>上級機關行使之事項</a:t>
            </a:r>
            <a:r>
              <a:rPr lang="zh-TW" altLang="en-US" sz="2300" b="1" dirty="0">
                <a:latin typeface="標楷體" pitchFamily="65" charset="-120"/>
              </a:rPr>
              <a:t>，由本法第四條第一項所定</a:t>
            </a:r>
            <a:r>
              <a:rPr lang="zh-TW" altLang="en-US" sz="2300" b="1" dirty="0">
                <a:solidFill>
                  <a:srgbClr val="FF0000"/>
                </a:solidFill>
                <a:latin typeface="標楷體" pitchFamily="65" charset="-120"/>
              </a:rPr>
              <a:t>監督機關為之</a:t>
            </a:r>
            <a:r>
              <a:rPr lang="zh-TW" altLang="en-US" sz="2300" b="1" dirty="0">
                <a:latin typeface="標楷體" pitchFamily="65" charset="-120"/>
              </a:rPr>
              <a:t>。</a:t>
            </a:r>
            <a:endParaRPr lang="en-US" altLang="zh-TW" sz="2300" b="1" dirty="0">
              <a:latin typeface="標楷體" pitchFamily="65" charset="-120"/>
            </a:endParaRPr>
          </a:p>
        </p:txBody>
      </p:sp>
    </p:spTree>
    <p:extLst>
      <p:ext uri="{BB962C8B-B14F-4D97-AF65-F5344CB8AC3E}">
        <p14:creationId xmlns:p14="http://schemas.microsoft.com/office/powerpoint/2010/main" val="303888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088845-124A-4DDC-BCAD-62341AD98735}"/>
              </a:ext>
            </a:extLst>
          </p:cNvPr>
          <p:cNvSpPr>
            <a:spLocks noGrp="1"/>
          </p:cNvSpPr>
          <p:nvPr>
            <p:ph type="title"/>
          </p:nvPr>
        </p:nvSpPr>
        <p:spPr/>
        <p:txBody>
          <a:bodyPr/>
          <a:lstStyle/>
          <a:p>
            <a:r>
              <a:rPr lang="zh-TW" altLang="en-US" dirty="0">
                <a:solidFill>
                  <a:schemeClr val="tx2">
                    <a:lumMod val="50000"/>
                  </a:schemeClr>
                </a:solidFill>
                <a:latin typeface="王漢宗粗勘亭流繁" panose="03000500000000000000" pitchFamily="66" charset="-120"/>
                <a:ea typeface="王漢宗粗勘亭流繁" panose="03000500000000000000" pitchFamily="66" charset="-120"/>
              </a:rPr>
              <a:t>補充</a:t>
            </a:r>
          </a:p>
        </p:txBody>
      </p:sp>
      <p:sp>
        <p:nvSpPr>
          <p:cNvPr id="4" name="Rectangle 3">
            <a:extLst>
              <a:ext uri="{FF2B5EF4-FFF2-40B4-BE49-F238E27FC236}">
                <a16:creationId xmlns:a16="http://schemas.microsoft.com/office/drawing/2014/main" id="{1D848021-DAC9-4CA2-938D-C290CDBBEA95}"/>
              </a:ext>
            </a:extLst>
          </p:cNvPr>
          <p:cNvSpPr>
            <a:spLocks noGrp="1" noChangeArrowheads="1"/>
          </p:cNvSpPr>
          <p:nvPr>
            <p:ph idx="1"/>
          </p:nvPr>
        </p:nvSpPr>
        <p:spPr>
          <a:xfrm>
            <a:off x="914400" y="990600"/>
            <a:ext cx="8001000" cy="5410200"/>
          </a:xfrm>
        </p:spPr>
        <p:txBody>
          <a:bodyPr>
            <a:normAutofit fontScale="62500" lnSpcReduction="20000"/>
          </a:bodyPr>
          <a:lstStyle/>
          <a:p>
            <a:pPr fontAlgn="auto">
              <a:lnSpc>
                <a:spcPct val="120000"/>
              </a:lnSpc>
              <a:spcBef>
                <a:spcPts val="0"/>
              </a:spcBef>
              <a:spcAft>
                <a:spcPts val="0"/>
              </a:spcAft>
              <a:defRPr/>
            </a:pPr>
            <a:r>
              <a:rPr lang="zh-TW" altLang="en-US" sz="3100" b="1" dirty="0">
                <a:latin typeface="標楷體" pitchFamily="65" charset="-120"/>
                <a:ea typeface="標楷體" pitchFamily="65" charset="-120"/>
              </a:rPr>
              <a:t>依法設立且具採購專業能力之法人或團體，不論其係依民法</a:t>
            </a:r>
            <a:endParaRPr lang="en-US" altLang="zh-TW" sz="3100" b="1" dirty="0">
              <a:latin typeface="標楷體" pitchFamily="65" charset="-120"/>
              <a:ea typeface="標楷體" pitchFamily="65" charset="-120"/>
            </a:endParaRPr>
          </a:p>
          <a:p>
            <a:pPr marL="0" indent="0" fontAlgn="auto">
              <a:lnSpc>
                <a:spcPct val="120000"/>
              </a:lnSpc>
              <a:spcBef>
                <a:spcPts val="0"/>
              </a:spcBef>
              <a:spcAft>
                <a:spcPts val="0"/>
              </a:spcAft>
              <a:buNone/>
              <a:defRPr/>
            </a:pPr>
            <a:r>
              <a:rPr lang="zh-TW" altLang="en-US" sz="3100" b="1" dirty="0">
                <a:latin typeface="標楷體" pitchFamily="65" charset="-120"/>
                <a:ea typeface="標楷體" pitchFamily="65" charset="-120"/>
              </a:rPr>
              <a:t>、公司法、人民團體法或其他法律設立者均屬之。</a:t>
            </a:r>
            <a:endParaRPr lang="en-US" altLang="zh-TW" sz="3100" b="1" dirty="0">
              <a:latin typeface="標楷體" pitchFamily="65" charset="-120"/>
              <a:ea typeface="標楷體" pitchFamily="65" charset="-120"/>
            </a:endParaRPr>
          </a:p>
          <a:p>
            <a:pPr marL="640080" lvl="1" indent="-246888" fontAlgn="auto">
              <a:lnSpc>
                <a:spcPct val="120000"/>
              </a:lnSpc>
              <a:spcBef>
                <a:spcPts val="0"/>
              </a:spcBef>
              <a:spcAft>
                <a:spcPts val="0"/>
              </a:spcAft>
              <a:defRPr/>
            </a:pPr>
            <a:r>
              <a:rPr lang="zh-TW" altLang="zh-TW" sz="3200" b="1" dirty="0">
                <a:solidFill>
                  <a:srgbClr val="FF0000"/>
                </a:solidFill>
                <a:latin typeface="標楷體" pitchFamily="65" charset="-120"/>
                <a:ea typeface="標楷體" pitchFamily="65" charset="-120"/>
              </a:rPr>
              <a:t>接受補助者為自然人</a:t>
            </a:r>
            <a:r>
              <a:rPr lang="zh-TW" altLang="en-US" sz="3200" b="1" dirty="0">
                <a:solidFill>
                  <a:srgbClr val="FF0000"/>
                </a:solidFill>
                <a:latin typeface="標楷體" pitchFamily="65" charset="-120"/>
                <a:ea typeface="標楷體" pitchFamily="65" charset="-120"/>
              </a:rPr>
              <a:t>，</a:t>
            </a:r>
            <a:r>
              <a:rPr lang="zh-TW" altLang="zh-TW" sz="3200" b="1" dirty="0">
                <a:solidFill>
                  <a:srgbClr val="FF0000"/>
                </a:solidFill>
                <a:latin typeface="標楷體" pitchFamily="65" charset="-120"/>
                <a:ea typeface="標楷體" pitchFamily="65" charset="-120"/>
              </a:rPr>
              <a:t>採購</a:t>
            </a:r>
            <a:r>
              <a:rPr lang="zh-TW" altLang="en-US" sz="3200" b="1" dirty="0">
                <a:solidFill>
                  <a:srgbClr val="FF0000"/>
                </a:solidFill>
                <a:latin typeface="標楷體" pitchFamily="65" charset="-120"/>
                <a:ea typeface="標楷體" pitchFamily="65" charset="-120"/>
              </a:rPr>
              <a:t>法</a:t>
            </a:r>
            <a:r>
              <a:rPr lang="zh-TW" altLang="zh-TW" sz="3200" b="1" dirty="0">
                <a:solidFill>
                  <a:srgbClr val="FF0000"/>
                </a:solidFill>
                <a:latin typeface="標楷體" pitchFamily="65" charset="-120"/>
                <a:ea typeface="標楷體" pitchFamily="65" charset="-120"/>
              </a:rPr>
              <a:t>不適用</a:t>
            </a:r>
            <a:r>
              <a:rPr lang="zh-TW" altLang="en-US" sz="3200" b="1" dirty="0">
                <a:latin typeface="標楷體" pitchFamily="65" charset="-120"/>
                <a:ea typeface="標楷體" pitchFamily="65" charset="-120"/>
              </a:rPr>
              <a:t>。</a:t>
            </a:r>
            <a:endParaRPr lang="en-US" altLang="zh-TW" sz="3200" b="1" dirty="0">
              <a:latin typeface="標楷體" pitchFamily="65" charset="-120"/>
              <a:ea typeface="標楷體" pitchFamily="65" charset="-120"/>
            </a:endParaRPr>
          </a:p>
          <a:p>
            <a:pPr marL="273367" indent="-246888" fontAlgn="auto">
              <a:lnSpc>
                <a:spcPct val="120000"/>
              </a:lnSpc>
              <a:spcBef>
                <a:spcPts val="0"/>
              </a:spcBef>
              <a:spcAft>
                <a:spcPts val="0"/>
              </a:spcAft>
              <a:defRPr/>
            </a:pPr>
            <a:r>
              <a:rPr lang="zh-TW" altLang="en-US" sz="3600" b="1" dirty="0">
                <a:solidFill>
                  <a:srgbClr val="FF0000"/>
                </a:solidFill>
                <a:latin typeface="標楷體" pitchFamily="65" charset="-120"/>
                <a:ea typeface="標楷體" pitchFamily="65" charset="-120"/>
              </a:rPr>
              <a:t>法人</a:t>
            </a:r>
            <a:r>
              <a:rPr lang="zh-TW" altLang="en-US" sz="3600" b="1" dirty="0">
                <a:latin typeface="標楷體" pitchFamily="65" charset="-120"/>
                <a:ea typeface="標楷體" pitchFamily="65" charset="-120"/>
              </a:rPr>
              <a:t>種類</a:t>
            </a:r>
            <a:endParaRPr lang="en-US" altLang="zh-TW" sz="3600" b="1" dirty="0">
              <a:latin typeface="標楷體" pitchFamily="65" charset="-120"/>
              <a:ea typeface="標楷體" pitchFamily="65" charset="-120"/>
            </a:endParaRPr>
          </a:p>
          <a:p>
            <a:pPr marL="640080" lvl="1" indent="-246888" fontAlgn="auto">
              <a:lnSpc>
                <a:spcPct val="120000"/>
              </a:lnSpc>
              <a:spcBef>
                <a:spcPts val="0"/>
              </a:spcBef>
              <a:spcAft>
                <a:spcPts val="0"/>
              </a:spcAft>
              <a:buClr>
                <a:srgbClr val="015F20"/>
              </a:buClr>
              <a:defRPr/>
            </a:pPr>
            <a:r>
              <a:rPr lang="zh-TW" altLang="en-US" sz="3200" b="1" dirty="0">
                <a:latin typeface="標楷體" pitchFamily="65" charset="-120"/>
                <a:ea typeface="標楷體" pitchFamily="65" charset="-120"/>
              </a:rPr>
              <a:t>依設立依據法律區分：</a:t>
            </a:r>
            <a:endParaRPr lang="en-US" altLang="zh-TW" sz="3200" b="1" dirty="0">
              <a:latin typeface="標楷體" pitchFamily="65" charset="-120"/>
              <a:ea typeface="標楷體" pitchFamily="65" charset="-120"/>
            </a:endParaRPr>
          </a:p>
          <a:p>
            <a:pPr marL="914717" lvl="2" indent="-246888" fontAlgn="auto">
              <a:lnSpc>
                <a:spcPct val="120000"/>
              </a:lnSpc>
              <a:spcBef>
                <a:spcPts val="0"/>
              </a:spcBef>
              <a:spcAft>
                <a:spcPts val="0"/>
              </a:spcAft>
              <a:buClr>
                <a:srgbClr val="C00000"/>
              </a:buClr>
              <a:buSzPct val="100000"/>
              <a:buFont typeface="Wingdings" pitchFamily="2" charset="2"/>
              <a:buChar char="ü"/>
              <a:defRPr/>
            </a:pPr>
            <a:r>
              <a:rPr lang="zh-TW" altLang="en-US" sz="3200" b="1" dirty="0">
                <a:latin typeface="標楷體" pitchFamily="65" charset="-120"/>
                <a:ea typeface="標楷體" pitchFamily="65" charset="-120"/>
              </a:rPr>
              <a:t>公法人：政府機關、農田水利會。</a:t>
            </a:r>
            <a:endParaRPr lang="en-US" altLang="zh-TW" sz="3200" b="1" dirty="0">
              <a:latin typeface="標楷體" pitchFamily="65" charset="-120"/>
              <a:ea typeface="標楷體" pitchFamily="65" charset="-120"/>
            </a:endParaRPr>
          </a:p>
          <a:p>
            <a:pPr marL="914717" lvl="2" indent="-246888" fontAlgn="auto">
              <a:lnSpc>
                <a:spcPct val="120000"/>
              </a:lnSpc>
              <a:spcBef>
                <a:spcPts val="0"/>
              </a:spcBef>
              <a:spcAft>
                <a:spcPts val="0"/>
              </a:spcAft>
              <a:buClr>
                <a:srgbClr val="C00000"/>
              </a:buClr>
              <a:buSzPct val="100000"/>
              <a:buFont typeface="Wingdings" pitchFamily="2" charset="2"/>
              <a:buChar char="ü"/>
              <a:defRPr/>
            </a:pPr>
            <a:r>
              <a:rPr lang="zh-TW" altLang="en-US" sz="3200" b="1" dirty="0">
                <a:latin typeface="標楷體" pitchFamily="65" charset="-120"/>
                <a:ea typeface="標楷體" pitchFamily="65" charset="-120"/>
              </a:rPr>
              <a:t>私法人：公司。</a:t>
            </a:r>
            <a:endParaRPr lang="en-US" altLang="zh-TW" sz="3200" b="1" dirty="0">
              <a:latin typeface="標楷體" pitchFamily="65" charset="-120"/>
              <a:ea typeface="標楷體" pitchFamily="65" charset="-120"/>
            </a:endParaRPr>
          </a:p>
          <a:p>
            <a:pPr marL="640080" lvl="1" indent="-246888" fontAlgn="auto">
              <a:lnSpc>
                <a:spcPct val="120000"/>
              </a:lnSpc>
              <a:spcBef>
                <a:spcPts val="0"/>
              </a:spcBef>
              <a:spcAft>
                <a:spcPts val="0"/>
              </a:spcAft>
              <a:buClr>
                <a:srgbClr val="015F20"/>
              </a:buClr>
              <a:defRPr/>
            </a:pPr>
            <a:r>
              <a:rPr lang="zh-TW" altLang="en-US" sz="3200" b="1" dirty="0">
                <a:latin typeface="標楷體" pitchFamily="65" charset="-120"/>
                <a:ea typeface="標楷體" pitchFamily="65" charset="-120"/>
              </a:rPr>
              <a:t>依以人或財產為成立基礎區分：</a:t>
            </a:r>
            <a:endParaRPr lang="en-US" altLang="zh-TW" sz="3200" b="1" dirty="0">
              <a:latin typeface="標楷體" pitchFamily="65" charset="-120"/>
              <a:ea typeface="標楷體" pitchFamily="65" charset="-120"/>
            </a:endParaRPr>
          </a:p>
          <a:p>
            <a:pPr marL="914717" lvl="2" indent="-246888" fontAlgn="auto">
              <a:lnSpc>
                <a:spcPct val="120000"/>
              </a:lnSpc>
              <a:spcBef>
                <a:spcPts val="0"/>
              </a:spcBef>
              <a:spcAft>
                <a:spcPts val="0"/>
              </a:spcAft>
              <a:buClr>
                <a:srgbClr val="C00000"/>
              </a:buClr>
              <a:buSzPct val="100000"/>
              <a:buFont typeface="Wingdings" pitchFamily="2" charset="2"/>
              <a:buChar char="ü"/>
              <a:defRPr/>
            </a:pPr>
            <a:r>
              <a:rPr lang="zh-TW" altLang="en-US" sz="3200" b="1" dirty="0">
                <a:latin typeface="標楷體" pitchFamily="65" charset="-120"/>
                <a:ea typeface="標楷體" pitchFamily="65" charset="-120"/>
              </a:rPr>
              <a:t>社團法人：以人為成立基礎，營利社團（如公司）、公益社團</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如律師公會、技師公會</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a:t>
            </a:r>
            <a:endParaRPr lang="en-US" altLang="zh-TW" sz="3200" b="1" dirty="0">
              <a:latin typeface="標楷體" pitchFamily="65" charset="-120"/>
              <a:ea typeface="標楷體" pitchFamily="65" charset="-120"/>
            </a:endParaRPr>
          </a:p>
          <a:p>
            <a:pPr marL="914717" lvl="2" indent="-246888" fontAlgn="auto">
              <a:lnSpc>
                <a:spcPct val="120000"/>
              </a:lnSpc>
              <a:spcBef>
                <a:spcPts val="0"/>
              </a:spcBef>
              <a:spcAft>
                <a:spcPts val="0"/>
              </a:spcAft>
              <a:buClr>
                <a:srgbClr val="C00000"/>
              </a:buClr>
              <a:buSzPct val="100000"/>
              <a:buFont typeface="Wingdings" pitchFamily="2" charset="2"/>
              <a:buChar char="ü"/>
              <a:defRPr/>
            </a:pPr>
            <a:r>
              <a:rPr lang="zh-TW" altLang="en-US" sz="3200" b="1" dirty="0">
                <a:latin typeface="標楷體" pitchFamily="65" charset="-120"/>
                <a:ea typeface="標楷體" pitchFamily="65" charset="-120"/>
              </a:rPr>
              <a:t>財團法人：以財產為成立基礎</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如佛教慈濟慈善事業基金會、奇美醫院</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a:t>
            </a:r>
            <a:endParaRPr lang="en-US" altLang="zh-TW" sz="2800" b="1" dirty="0">
              <a:latin typeface="標楷體" pitchFamily="65" charset="-120"/>
              <a:ea typeface="標楷體" pitchFamily="65" charset="-120"/>
            </a:endParaRPr>
          </a:p>
          <a:p>
            <a:pPr marL="0" indent="0" eaLnBrk="1" hangingPunct="1">
              <a:lnSpc>
                <a:spcPct val="95000"/>
              </a:lnSpc>
              <a:spcBef>
                <a:spcPct val="0"/>
              </a:spcBef>
              <a:buNone/>
              <a:defRPr/>
            </a:pPr>
            <a:r>
              <a:rPr lang="zh-TW" altLang="en-US" sz="3100" b="1" dirty="0">
                <a:latin typeface="標楷體" pitchFamily="65" charset="-120"/>
                <a:ea typeface="標楷體" pitchFamily="65" charset="-120"/>
              </a:rPr>
              <a:t>何謂</a:t>
            </a:r>
            <a:r>
              <a:rPr lang="zh-TW" altLang="en-US" sz="3100" b="1" dirty="0">
                <a:solidFill>
                  <a:srgbClr val="FF0000"/>
                </a:solidFill>
                <a:latin typeface="標楷體" pitchFamily="65" charset="-120"/>
                <a:ea typeface="標楷體" pitchFamily="65" charset="-120"/>
              </a:rPr>
              <a:t>團體</a:t>
            </a:r>
            <a:r>
              <a:rPr lang="en-US" altLang="zh-TW" sz="3100" b="1" dirty="0">
                <a:latin typeface="標楷體" pitchFamily="65" charset="-120"/>
                <a:ea typeface="標楷體" pitchFamily="65" charset="-120"/>
              </a:rPr>
              <a:t>?</a:t>
            </a:r>
            <a:r>
              <a:rPr lang="zh-TW" altLang="en-US" sz="3100" b="1" dirty="0">
                <a:latin typeface="標楷體" pitchFamily="65" charset="-120"/>
                <a:ea typeface="標楷體" pitchFamily="65" charset="-120"/>
              </a:rPr>
              <a:t>（司法院大法官釋字第</a:t>
            </a:r>
            <a:r>
              <a:rPr lang="en-US" altLang="zh-TW" sz="3100" b="1" dirty="0">
                <a:latin typeface="標楷體" pitchFamily="65" charset="-120"/>
                <a:ea typeface="標楷體" pitchFamily="65" charset="-120"/>
              </a:rPr>
              <a:t>486</a:t>
            </a:r>
            <a:r>
              <a:rPr lang="zh-TW" altLang="en-US" sz="3100" b="1" dirty="0">
                <a:latin typeface="標楷體" pitchFamily="65" charset="-120"/>
                <a:ea typeface="標楷體" pitchFamily="65" charset="-120"/>
              </a:rPr>
              <a:t>號解釋）：</a:t>
            </a:r>
            <a:endParaRPr lang="en-US" altLang="zh-TW" sz="3100" b="1" dirty="0">
              <a:latin typeface="標楷體" pitchFamily="65" charset="-120"/>
              <a:ea typeface="標楷體" pitchFamily="65" charset="-120"/>
            </a:endParaRPr>
          </a:p>
          <a:p>
            <a:pPr marL="320040" lvl="1" indent="0" eaLnBrk="1" hangingPunct="1">
              <a:lnSpc>
                <a:spcPct val="95000"/>
              </a:lnSpc>
              <a:spcBef>
                <a:spcPct val="0"/>
              </a:spcBef>
              <a:buNone/>
              <a:defRPr/>
            </a:pPr>
            <a:r>
              <a:rPr lang="zh-TW" altLang="en-US" sz="3100" b="1" dirty="0">
                <a:latin typeface="標楷體" pitchFamily="65" charset="-120"/>
                <a:ea typeface="標楷體" pitchFamily="65" charset="-120"/>
              </a:rPr>
              <a:t>由多數人為特定之目的所組織，有一定之名稱、事務所或營業所及獨立支配之財產，且設有管理人或代表人，對外並以團體名義為法律行為。</a:t>
            </a:r>
            <a:endParaRPr lang="en-US" altLang="zh-TW" sz="3100" b="1" dirty="0">
              <a:latin typeface="標楷體" pitchFamily="65" charset="-120"/>
              <a:ea typeface="標楷體" pitchFamily="65" charset="-120"/>
            </a:endParaRPr>
          </a:p>
          <a:p>
            <a:pPr marL="320040" lvl="1" indent="0" eaLnBrk="1" hangingPunct="1">
              <a:lnSpc>
                <a:spcPct val="95000"/>
              </a:lnSpc>
              <a:spcBef>
                <a:spcPts val="600"/>
              </a:spcBef>
              <a:spcAft>
                <a:spcPts val="600"/>
              </a:spcAft>
              <a:buNone/>
              <a:defRPr/>
            </a:pPr>
            <a:r>
              <a:rPr lang="zh-TW" altLang="en-US" sz="3100" b="1" dirty="0">
                <a:latin typeface="標楷體" pitchFamily="65" charset="-120"/>
                <a:ea typeface="標楷體" pitchFamily="65" charset="-120"/>
              </a:rPr>
              <a:t>「有一定之名稱、組織而有自主意思之團體，以其團體名稱對外為一定商業行為或從事事務有年，已有相當之知名度，為一般人所知悉或熟識，且有受保護之利益者」之非法人團體，如具辦理採購專業能力，亦得視同前揭之「團體」。</a:t>
            </a:r>
          </a:p>
        </p:txBody>
      </p:sp>
    </p:spTree>
    <p:extLst>
      <p:ext uri="{BB962C8B-B14F-4D97-AF65-F5344CB8AC3E}">
        <p14:creationId xmlns:p14="http://schemas.microsoft.com/office/powerpoint/2010/main" val="321124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006B53-0A7F-4647-9987-7DD94E1F1924}"/>
              </a:ext>
            </a:extLst>
          </p:cNvPr>
          <p:cNvSpPr>
            <a:spLocks noGrp="1" noChangeArrowheads="1"/>
          </p:cNvSpPr>
          <p:nvPr>
            <p:ph idx="1"/>
          </p:nvPr>
        </p:nvSpPr>
        <p:spPr>
          <a:xfrm>
            <a:off x="914400" y="990600"/>
            <a:ext cx="8001000" cy="5606752"/>
          </a:xfrm>
        </p:spPr>
        <p:txBody>
          <a:bodyPr>
            <a:normAutofit fontScale="70000" lnSpcReduction="20000"/>
          </a:bodyPr>
          <a:lstStyle/>
          <a:p>
            <a:pPr marL="0" indent="0" eaLnBrk="1" hangingPunct="1">
              <a:lnSpc>
                <a:spcPts val="3200"/>
              </a:lnSpc>
              <a:spcBef>
                <a:spcPts val="1800"/>
              </a:spcBef>
              <a:buNone/>
            </a:pPr>
            <a:r>
              <a:rPr lang="zh-TW" altLang="en-US" sz="3200" b="1" dirty="0">
                <a:solidFill>
                  <a:srgbClr val="0000FF"/>
                </a:solidFill>
                <a:latin typeface="標楷體" pitchFamily="65" charset="-120"/>
                <a:ea typeface="標楷體" pitchFamily="65" charset="-120"/>
              </a:rPr>
              <a:t>細則</a:t>
            </a:r>
            <a:r>
              <a:rPr lang="en-US" altLang="zh-TW" sz="3200" b="1" dirty="0">
                <a:solidFill>
                  <a:srgbClr val="0000FF"/>
                </a:solidFill>
                <a:latin typeface="標楷體" pitchFamily="65" charset="-120"/>
                <a:ea typeface="標楷體" pitchFamily="65" charset="-120"/>
              </a:rPr>
              <a:t>3</a:t>
            </a:r>
            <a:r>
              <a:rPr lang="zh-TW" altLang="en-US" sz="3200" b="1" dirty="0">
                <a:solidFill>
                  <a:srgbClr val="0000FF"/>
                </a:solidFill>
                <a:latin typeface="標楷體" pitchFamily="65" charset="-120"/>
                <a:ea typeface="標楷體" pitchFamily="65" charset="-120"/>
              </a:rPr>
              <a:t>：</a:t>
            </a:r>
            <a:endParaRPr lang="en-US" altLang="zh-TW" sz="3200" b="1" dirty="0">
              <a:solidFill>
                <a:srgbClr val="0000FF"/>
              </a:solidFill>
              <a:latin typeface="標楷體" pitchFamily="65" charset="-120"/>
              <a:ea typeface="標楷體" pitchFamily="65" charset="-120"/>
            </a:endParaRPr>
          </a:p>
          <a:p>
            <a:pPr>
              <a:lnSpc>
                <a:spcPts val="3200"/>
              </a:lnSpc>
              <a:spcBef>
                <a:spcPts val="1800"/>
              </a:spcBef>
              <a:buFont typeface="Wingdings" panose="05000000000000000000" pitchFamily="2" charset="2"/>
              <a:buChar char="u"/>
            </a:pPr>
            <a:r>
              <a:rPr lang="zh-TW" altLang="en-US" sz="2800" b="1" dirty="0">
                <a:latin typeface="標楷體" pitchFamily="65" charset="-120"/>
                <a:ea typeface="標楷體" pitchFamily="65" charset="-120"/>
              </a:rPr>
              <a:t>本法第四條第一項所定</a:t>
            </a:r>
            <a:r>
              <a:rPr lang="zh-TW" altLang="en-US" sz="2800" b="1" dirty="0">
                <a:solidFill>
                  <a:srgbClr val="FF0000"/>
                </a:solidFill>
                <a:latin typeface="標楷體" pitchFamily="65" charset="-120"/>
                <a:ea typeface="標楷體" pitchFamily="65" charset="-120"/>
              </a:rPr>
              <a:t>補助金額</a:t>
            </a:r>
            <a:r>
              <a:rPr lang="zh-TW" altLang="en-US" sz="2800" b="1" dirty="0">
                <a:latin typeface="標楷體" pitchFamily="65" charset="-120"/>
                <a:ea typeface="標楷體" pitchFamily="65" charset="-120"/>
              </a:rPr>
              <a:t>，於二以上機關補助法人或團體辦理同一採購者，以其</a:t>
            </a:r>
            <a:r>
              <a:rPr lang="zh-TW" altLang="en-US" sz="2800" b="1" dirty="0">
                <a:solidFill>
                  <a:srgbClr val="FF0000"/>
                </a:solidFill>
                <a:latin typeface="標楷體" pitchFamily="65" charset="-120"/>
                <a:ea typeface="標楷體" pitchFamily="65" charset="-120"/>
              </a:rPr>
              <a:t>補助總金額計算</a:t>
            </a:r>
            <a:r>
              <a:rPr lang="zh-TW" altLang="en-US" sz="2800" b="1" dirty="0">
                <a:latin typeface="標楷體" pitchFamily="65" charset="-120"/>
                <a:ea typeface="標楷體" pitchFamily="65" charset="-120"/>
              </a:rPr>
              <a:t>之。補助總金額達本法第</a:t>
            </a:r>
            <a:r>
              <a:rPr lang="en-US" altLang="zh-TW" sz="2800" b="1" dirty="0">
                <a:latin typeface="標楷體" pitchFamily="65" charset="-120"/>
                <a:ea typeface="標楷體" pitchFamily="65" charset="-120"/>
              </a:rPr>
              <a:t>4</a:t>
            </a:r>
            <a:r>
              <a:rPr lang="zh-TW" altLang="en-US" sz="2800" b="1" dirty="0">
                <a:latin typeface="標楷體" pitchFamily="65" charset="-120"/>
                <a:ea typeface="標楷體" pitchFamily="65" charset="-120"/>
              </a:rPr>
              <a:t>條規定者，受補助者應通知各補助機關，並由各</a:t>
            </a:r>
            <a:r>
              <a:rPr lang="zh-TW" altLang="en-US" sz="2800" b="1" dirty="0">
                <a:solidFill>
                  <a:srgbClr val="FF0000"/>
                </a:solidFill>
                <a:latin typeface="標楷體" pitchFamily="65" charset="-120"/>
                <a:ea typeface="標楷體" pitchFamily="65" charset="-120"/>
              </a:rPr>
              <a:t>補助機關</a:t>
            </a:r>
            <a:r>
              <a:rPr lang="zh-TW" altLang="en-US" sz="2800" b="1" u="sng" dirty="0">
                <a:solidFill>
                  <a:srgbClr val="FF0000"/>
                </a:solidFill>
                <a:latin typeface="標楷體" pitchFamily="65" charset="-120"/>
                <a:ea typeface="標楷體" pitchFamily="65" charset="-120"/>
              </a:rPr>
              <a:t>共同</a:t>
            </a:r>
            <a:r>
              <a:rPr lang="zh-TW" altLang="en-US" sz="2800" b="1" dirty="0">
                <a:solidFill>
                  <a:srgbClr val="FF0000"/>
                </a:solidFill>
                <a:latin typeface="標楷體" pitchFamily="65" charset="-120"/>
                <a:ea typeface="標楷體" pitchFamily="65" charset="-120"/>
              </a:rPr>
              <a:t>或</a:t>
            </a:r>
            <a:r>
              <a:rPr lang="zh-TW" altLang="en-US" sz="2800" b="1" u="sng" dirty="0">
                <a:solidFill>
                  <a:srgbClr val="FF0000"/>
                </a:solidFill>
                <a:latin typeface="標楷體" pitchFamily="65" charset="-120"/>
                <a:ea typeface="標楷體" pitchFamily="65" charset="-120"/>
              </a:rPr>
              <a:t>指定代表</a:t>
            </a:r>
            <a:r>
              <a:rPr lang="zh-TW" altLang="en-US" sz="2800" b="1" dirty="0">
                <a:solidFill>
                  <a:srgbClr val="FF0000"/>
                </a:solidFill>
                <a:latin typeface="標楷體" pitchFamily="65" charset="-120"/>
                <a:ea typeface="標楷體" pitchFamily="65" charset="-120"/>
              </a:rPr>
              <a:t>機關</a:t>
            </a:r>
            <a:r>
              <a:rPr lang="zh-TW" altLang="en-US" sz="2800" b="1" dirty="0">
                <a:latin typeface="標楷體" pitchFamily="65" charset="-120"/>
                <a:ea typeface="標楷體" pitchFamily="65" charset="-120"/>
              </a:rPr>
              <a:t>辦理</a:t>
            </a:r>
            <a:r>
              <a:rPr lang="zh-TW" altLang="en-US" sz="2800" b="1" u="sng" dirty="0">
                <a:solidFill>
                  <a:srgbClr val="FF0000"/>
                </a:solidFill>
                <a:latin typeface="標楷體" pitchFamily="65" charset="-120"/>
                <a:ea typeface="標楷體" pitchFamily="65" charset="-120"/>
              </a:rPr>
              <a:t>監督</a:t>
            </a:r>
            <a:r>
              <a:rPr lang="zh-TW" altLang="en-US" sz="2800" b="1" dirty="0">
                <a:latin typeface="標楷體" pitchFamily="65" charset="-120"/>
                <a:ea typeface="標楷體" pitchFamily="65" charset="-120"/>
              </a:rPr>
              <a:t>。</a:t>
            </a:r>
            <a:endParaRPr lang="en-US" altLang="zh-TW" sz="2800" b="1" dirty="0">
              <a:latin typeface="標楷體" pitchFamily="65" charset="-120"/>
              <a:ea typeface="標楷體" pitchFamily="65" charset="-120"/>
            </a:endParaRPr>
          </a:p>
          <a:p>
            <a:pPr>
              <a:lnSpc>
                <a:spcPts val="3200"/>
              </a:lnSpc>
              <a:spcBef>
                <a:spcPts val="1800"/>
              </a:spcBef>
              <a:buFont typeface="Wingdings" panose="05000000000000000000" pitchFamily="2" charset="2"/>
              <a:buChar char="u"/>
            </a:pPr>
            <a:r>
              <a:rPr lang="zh-TW" altLang="en-US" sz="2800" b="1" dirty="0">
                <a:latin typeface="標楷體" pitchFamily="65" charset="-120"/>
                <a:ea typeface="標楷體" pitchFamily="65" charset="-120"/>
              </a:rPr>
              <a:t>本法第四條第一項所稱</a:t>
            </a:r>
            <a:r>
              <a:rPr lang="zh-TW" altLang="en-US" sz="2800" b="1" dirty="0">
                <a:solidFill>
                  <a:srgbClr val="FF0000"/>
                </a:solidFill>
                <a:latin typeface="標楷體" pitchFamily="65" charset="-120"/>
                <a:ea typeface="標楷體" pitchFamily="65" charset="-120"/>
              </a:rPr>
              <a:t>接受機關</a:t>
            </a:r>
            <a:r>
              <a:rPr lang="zh-TW" altLang="en-US" sz="2800" b="1" u="sng" dirty="0">
                <a:solidFill>
                  <a:srgbClr val="FF0000"/>
                </a:solidFill>
                <a:latin typeface="標楷體" pitchFamily="65" charset="-120"/>
                <a:ea typeface="標楷體" pitchFamily="65" charset="-120"/>
              </a:rPr>
              <a:t>補助</a:t>
            </a:r>
            <a:r>
              <a:rPr lang="zh-TW" altLang="en-US" sz="2800" b="1" dirty="0">
                <a:latin typeface="標楷體" pitchFamily="65" charset="-120"/>
                <a:ea typeface="標楷體" pitchFamily="65" charset="-120"/>
              </a:rPr>
              <a:t>辦理採購，包括法人或團體</a:t>
            </a:r>
            <a:r>
              <a:rPr lang="zh-TW" altLang="en-US" sz="2800" b="1" dirty="0">
                <a:solidFill>
                  <a:srgbClr val="FF0000"/>
                </a:solidFill>
                <a:latin typeface="標楷體" pitchFamily="65" charset="-120"/>
                <a:ea typeface="標楷體" pitchFamily="65" charset="-120"/>
              </a:rPr>
              <a:t>接受機關</a:t>
            </a:r>
            <a:r>
              <a:rPr lang="zh-TW" altLang="en-US" sz="2800" b="1" u="sng" dirty="0">
                <a:solidFill>
                  <a:srgbClr val="FF0000"/>
                </a:solidFill>
                <a:latin typeface="標楷體" pitchFamily="65" charset="-120"/>
                <a:ea typeface="標楷體" pitchFamily="65" charset="-120"/>
              </a:rPr>
              <a:t>獎助</a:t>
            </a:r>
            <a:r>
              <a:rPr lang="zh-TW" altLang="en-US" sz="2800" b="1" dirty="0">
                <a:solidFill>
                  <a:srgbClr val="FF0000"/>
                </a:solidFill>
                <a:latin typeface="標楷體" pitchFamily="65" charset="-120"/>
                <a:ea typeface="標楷體" pitchFamily="65" charset="-120"/>
              </a:rPr>
              <a:t>、</a:t>
            </a:r>
            <a:r>
              <a:rPr lang="zh-TW" altLang="en-US" sz="2800" b="1" u="sng" dirty="0">
                <a:solidFill>
                  <a:srgbClr val="FF0000"/>
                </a:solidFill>
                <a:latin typeface="標楷體" pitchFamily="65" charset="-120"/>
                <a:ea typeface="標楷體" pitchFamily="65" charset="-120"/>
              </a:rPr>
              <a:t>捐助</a:t>
            </a:r>
            <a:r>
              <a:rPr lang="zh-TW" altLang="en-US" sz="2800" b="1" dirty="0">
                <a:solidFill>
                  <a:srgbClr val="FF0000"/>
                </a:solidFill>
                <a:latin typeface="標楷體" pitchFamily="65" charset="-120"/>
                <a:ea typeface="標楷體" pitchFamily="65" charset="-120"/>
              </a:rPr>
              <a:t>或以其他類似方式動支機關經費辦理</a:t>
            </a:r>
            <a:r>
              <a:rPr lang="zh-TW" altLang="en-US" sz="2800" b="1" dirty="0">
                <a:latin typeface="標楷體" pitchFamily="65" charset="-120"/>
                <a:ea typeface="標楷體" pitchFamily="65" charset="-120"/>
              </a:rPr>
              <a:t>之採購。</a:t>
            </a:r>
            <a:endParaRPr lang="en-US" altLang="zh-TW" sz="2800" b="1" dirty="0">
              <a:latin typeface="標楷體" pitchFamily="65" charset="-120"/>
              <a:ea typeface="標楷體" pitchFamily="65" charset="-120"/>
            </a:endParaRPr>
          </a:p>
          <a:p>
            <a:pPr>
              <a:lnSpc>
                <a:spcPts val="3200"/>
              </a:lnSpc>
              <a:spcBef>
                <a:spcPts val="1800"/>
              </a:spcBef>
              <a:buFont typeface="Wingdings" panose="05000000000000000000" pitchFamily="2" charset="2"/>
              <a:buChar char="u"/>
            </a:pPr>
            <a:r>
              <a:rPr lang="zh-TW" altLang="en-US" sz="2800" b="1" dirty="0">
                <a:latin typeface="標楷體" pitchFamily="65" charset="-120"/>
                <a:ea typeface="標楷體" pitchFamily="65" charset="-120"/>
              </a:rPr>
              <a:t>本法第四條第一項之採購，其</a:t>
            </a:r>
            <a:r>
              <a:rPr lang="zh-TW" altLang="en-US" sz="2800" b="1" dirty="0">
                <a:solidFill>
                  <a:srgbClr val="FF0000"/>
                </a:solidFill>
                <a:latin typeface="標楷體" pitchFamily="65" charset="-120"/>
                <a:ea typeface="標楷體" pitchFamily="65" charset="-120"/>
              </a:rPr>
              <a:t>受理申訴</a:t>
            </a:r>
            <a:r>
              <a:rPr lang="zh-TW" altLang="en-US" sz="2800" b="1" dirty="0">
                <a:latin typeface="標楷體" pitchFamily="65" charset="-120"/>
                <a:ea typeface="標楷體" pitchFamily="65" charset="-120"/>
              </a:rPr>
              <a:t>之採購申訴審議委員會，為</a:t>
            </a:r>
            <a:r>
              <a:rPr lang="zh-TW" altLang="en-US" sz="2800" b="1" u="sng" dirty="0">
                <a:solidFill>
                  <a:srgbClr val="FF0000"/>
                </a:solidFill>
                <a:latin typeface="標楷體" pitchFamily="65" charset="-120"/>
                <a:ea typeface="標楷體" pitchFamily="65" charset="-120"/>
              </a:rPr>
              <a:t>受理補助機關</a:t>
            </a:r>
            <a:r>
              <a:rPr lang="zh-TW" altLang="en-US" sz="2800" b="1" dirty="0">
                <a:solidFill>
                  <a:srgbClr val="FF0000"/>
                </a:solidFill>
                <a:latin typeface="標楷體" pitchFamily="65" charset="-120"/>
                <a:ea typeface="標楷體" pitchFamily="65" charset="-120"/>
              </a:rPr>
              <a:t>自行辦理採購</a:t>
            </a:r>
            <a:r>
              <a:rPr lang="zh-TW" altLang="en-US" sz="2800" b="1" dirty="0">
                <a:latin typeface="標楷體" pitchFamily="65" charset="-120"/>
                <a:ea typeface="標楷體" pitchFamily="65" charset="-120"/>
              </a:rPr>
              <a:t>之申訴之</a:t>
            </a:r>
            <a:r>
              <a:rPr lang="zh-TW" altLang="en-US" sz="2800" b="1" dirty="0">
                <a:solidFill>
                  <a:srgbClr val="FF0000"/>
                </a:solidFill>
                <a:latin typeface="標楷體" pitchFamily="65" charset="-120"/>
                <a:ea typeface="標楷體" pitchFamily="65" charset="-120"/>
              </a:rPr>
              <a:t>採購申訴審議委員會</a:t>
            </a:r>
            <a:r>
              <a:rPr lang="zh-TW" altLang="en-US" sz="2800" b="1" dirty="0">
                <a:latin typeface="標楷體" pitchFamily="65" charset="-120"/>
                <a:ea typeface="標楷體" pitchFamily="65" charset="-120"/>
              </a:rPr>
              <a:t>；其有第</a:t>
            </a:r>
            <a:r>
              <a:rPr lang="en-US" altLang="zh-TW" sz="2800" b="1" dirty="0">
                <a:latin typeface="標楷體" pitchFamily="65" charset="-120"/>
                <a:ea typeface="標楷體" pitchFamily="65" charset="-120"/>
              </a:rPr>
              <a:t>1</a:t>
            </a:r>
            <a:r>
              <a:rPr lang="zh-TW" altLang="en-US" sz="2800" b="1" dirty="0">
                <a:latin typeface="標楷體" pitchFamily="65" charset="-120"/>
                <a:ea typeface="標楷體" pitchFamily="65" charset="-120"/>
              </a:rPr>
              <a:t>項之情形者，依</a:t>
            </a:r>
            <a:r>
              <a:rPr lang="zh-TW" altLang="en-US" sz="2800" b="1" dirty="0">
                <a:solidFill>
                  <a:srgbClr val="FF0000"/>
                </a:solidFill>
                <a:latin typeface="標楷體" pitchFamily="65" charset="-120"/>
                <a:ea typeface="標楷體" pitchFamily="65" charset="-120"/>
              </a:rPr>
              <a:t>指定代表機關</a:t>
            </a:r>
            <a:r>
              <a:rPr lang="zh-TW" altLang="en-US" sz="2800" b="1" dirty="0">
                <a:latin typeface="標楷體" pitchFamily="65" charset="-120"/>
                <a:ea typeface="標楷體" pitchFamily="65" charset="-120"/>
              </a:rPr>
              <a:t>或所</a:t>
            </a:r>
            <a:r>
              <a:rPr lang="zh-TW" altLang="en-US" sz="2800" b="1" dirty="0">
                <a:solidFill>
                  <a:srgbClr val="FF0000"/>
                </a:solidFill>
                <a:latin typeface="標楷體" pitchFamily="65" charset="-120"/>
                <a:ea typeface="標楷體" pitchFamily="65" charset="-120"/>
              </a:rPr>
              <a:t>占補助金額比率最高者</a:t>
            </a:r>
            <a:r>
              <a:rPr lang="zh-TW" altLang="en-US" sz="2800" b="1" dirty="0">
                <a:latin typeface="標楷體" pitchFamily="65" charset="-120"/>
                <a:ea typeface="標楷體" pitchFamily="65" charset="-120"/>
              </a:rPr>
              <a:t>認定之。</a:t>
            </a:r>
            <a:endParaRPr lang="en-US" altLang="zh-TW" sz="2800" b="1" dirty="0">
              <a:latin typeface="標楷體" pitchFamily="65" charset="-120"/>
              <a:ea typeface="標楷體" pitchFamily="65" charset="-120"/>
            </a:endParaRPr>
          </a:p>
        </p:txBody>
      </p:sp>
    </p:spTree>
    <p:extLst>
      <p:ext uri="{BB962C8B-B14F-4D97-AF65-F5344CB8AC3E}">
        <p14:creationId xmlns:p14="http://schemas.microsoft.com/office/powerpoint/2010/main" val="387378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089107-C12D-448A-BCE4-B60C49AD6E15}"/>
              </a:ext>
            </a:extLst>
          </p:cNvPr>
          <p:cNvSpPr>
            <a:spLocks noGrp="1"/>
          </p:cNvSpPr>
          <p:nvPr>
            <p:ph type="title"/>
          </p:nvPr>
        </p:nvSpPr>
        <p:spPr/>
        <p:txBody>
          <a:bodyPr/>
          <a:lstStyle/>
          <a:p>
            <a:pPr algn="ctr"/>
            <a:r>
              <a:rPr lang="en-US" altLang="zh-TW" b="1" dirty="0">
                <a:solidFill>
                  <a:schemeClr val="tx2">
                    <a:lumMod val="50000"/>
                  </a:schemeClr>
                </a:solidFill>
                <a:latin typeface="標楷體" panose="03000509000000000000" pitchFamily="65" charset="-120"/>
                <a:ea typeface="標楷體" panose="03000509000000000000" pitchFamily="65" charset="-120"/>
              </a:rPr>
              <a:t>§5</a:t>
            </a:r>
            <a:r>
              <a:rPr lang="zh-TW" altLang="en-US" b="1" dirty="0">
                <a:solidFill>
                  <a:schemeClr val="tx2">
                    <a:lumMod val="50000"/>
                  </a:schemeClr>
                </a:solidFill>
                <a:latin typeface="標楷體" panose="03000509000000000000" pitchFamily="65" charset="-120"/>
                <a:ea typeface="標楷體" panose="03000509000000000000" pitchFamily="65" charset="-120"/>
              </a:rPr>
              <a:t>代辦採購</a:t>
            </a:r>
          </a:p>
        </p:txBody>
      </p:sp>
      <p:sp>
        <p:nvSpPr>
          <p:cNvPr id="4" name="Rectangle 3">
            <a:extLst>
              <a:ext uri="{FF2B5EF4-FFF2-40B4-BE49-F238E27FC236}">
                <a16:creationId xmlns:a16="http://schemas.microsoft.com/office/drawing/2014/main" id="{D2C853DC-F37D-4F97-901E-745E28054DF2}"/>
              </a:ext>
            </a:extLst>
          </p:cNvPr>
          <p:cNvSpPr txBox="1">
            <a:spLocks noChangeArrowheads="1"/>
          </p:cNvSpPr>
          <p:nvPr/>
        </p:nvSpPr>
        <p:spPr bwMode="auto">
          <a:xfrm>
            <a:off x="252413" y="2204864"/>
            <a:ext cx="8662987"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a:lstStyle>
          <a:p>
            <a:pPr marL="0" indent="0">
              <a:buFontTx/>
              <a:buNone/>
            </a:pPr>
            <a:r>
              <a:rPr lang="zh-TW" altLang="en-US" sz="3000" kern="0">
                <a:solidFill>
                  <a:srgbClr val="0000CC"/>
                </a:solidFill>
                <a:latin typeface="標楷體" pitchFamily="65" charset="-120"/>
                <a:ea typeface="標楷體" pitchFamily="65" charset="-120"/>
              </a:rPr>
              <a:t>細則</a:t>
            </a:r>
            <a:r>
              <a:rPr lang="en-US" altLang="zh-TW" sz="3000" kern="0">
                <a:solidFill>
                  <a:srgbClr val="0000CC"/>
                </a:solidFill>
                <a:latin typeface="標楷體" pitchFamily="65" charset="-120"/>
                <a:ea typeface="標楷體" pitchFamily="65" charset="-120"/>
              </a:rPr>
              <a:t>4</a:t>
            </a:r>
            <a:r>
              <a:rPr lang="zh-TW" altLang="en-US" sz="3000" kern="0">
                <a:latin typeface="標楷體" pitchFamily="65" charset="-120"/>
                <a:ea typeface="標楷體" pitchFamily="65" charset="-120"/>
              </a:rPr>
              <a:t>：</a:t>
            </a:r>
            <a:endParaRPr lang="en-US" altLang="zh-TW" sz="3000" kern="0">
              <a:latin typeface="標楷體" pitchFamily="65" charset="-120"/>
              <a:ea typeface="標楷體" pitchFamily="65" charset="-120"/>
            </a:endParaRPr>
          </a:p>
          <a:p>
            <a:pPr>
              <a:buFont typeface="Wingdings" panose="05000000000000000000" pitchFamily="2" charset="2"/>
              <a:buChar char="u"/>
            </a:pPr>
            <a:r>
              <a:rPr lang="zh-TW" altLang="en-US" sz="3000" kern="0">
                <a:latin typeface="標楷體" pitchFamily="65" charset="-120"/>
                <a:ea typeface="標楷體" pitchFamily="65" charset="-120"/>
              </a:rPr>
              <a:t>機關依本法第</a:t>
            </a:r>
            <a:r>
              <a:rPr lang="en-US" altLang="zh-TW" sz="3000" kern="0">
                <a:latin typeface="標楷體" pitchFamily="65" charset="-120"/>
                <a:ea typeface="標楷體" pitchFamily="65" charset="-120"/>
              </a:rPr>
              <a:t>5</a:t>
            </a:r>
            <a:r>
              <a:rPr lang="zh-TW" altLang="en-US" sz="3000" kern="0">
                <a:latin typeface="標楷體" pitchFamily="65" charset="-120"/>
                <a:ea typeface="標楷體" pitchFamily="65" charset="-120"/>
              </a:rPr>
              <a:t>條第</a:t>
            </a:r>
            <a:r>
              <a:rPr lang="en-US" altLang="zh-TW" sz="3000" kern="0">
                <a:latin typeface="標楷體" pitchFamily="65" charset="-120"/>
                <a:ea typeface="標楷體" pitchFamily="65" charset="-120"/>
              </a:rPr>
              <a:t>1</a:t>
            </a:r>
            <a:r>
              <a:rPr lang="zh-TW" altLang="en-US" sz="3000" kern="0">
                <a:latin typeface="標楷體" pitchFamily="65" charset="-120"/>
                <a:ea typeface="標楷體" pitchFamily="65" charset="-120"/>
              </a:rPr>
              <a:t>項規定</a:t>
            </a:r>
            <a:r>
              <a:rPr lang="zh-TW" altLang="en-US" sz="3000" u="sng" kern="0">
                <a:solidFill>
                  <a:srgbClr val="FF0000"/>
                </a:solidFill>
                <a:latin typeface="標楷體" pitchFamily="65" charset="-120"/>
                <a:ea typeface="標楷體" pitchFamily="65" charset="-120"/>
              </a:rPr>
              <a:t>委託法人或團體代辦採購</a:t>
            </a:r>
            <a:r>
              <a:rPr lang="zh-TW" altLang="en-US" sz="3000" u="sng" kern="0">
                <a:latin typeface="標楷體" pitchFamily="65" charset="-120"/>
                <a:ea typeface="標楷體" pitchFamily="65" charset="-120"/>
              </a:rPr>
              <a:t>，</a:t>
            </a:r>
            <a:r>
              <a:rPr lang="zh-TW" altLang="en-US" sz="3000" u="sng" kern="0">
                <a:solidFill>
                  <a:srgbClr val="FF0000"/>
                </a:solidFill>
                <a:latin typeface="標楷體" pitchFamily="65" charset="-120"/>
                <a:ea typeface="標楷體" pitchFamily="65" charset="-120"/>
              </a:rPr>
              <a:t>其委託屬勞務採購</a:t>
            </a:r>
            <a:r>
              <a:rPr lang="zh-TW" altLang="en-US" sz="3000" kern="0">
                <a:latin typeface="標楷體" pitchFamily="65" charset="-120"/>
                <a:ea typeface="標楷體" pitchFamily="65" charset="-120"/>
              </a:rPr>
              <a:t>。受委託代辦採購之法人或團體，並須具備熟諳政府採購法令之人員。</a:t>
            </a:r>
            <a:endParaRPr lang="en-US" altLang="zh-TW" sz="3000" kern="0">
              <a:latin typeface="標楷體" pitchFamily="65" charset="-120"/>
              <a:ea typeface="標楷體" pitchFamily="65" charset="-120"/>
            </a:endParaRPr>
          </a:p>
          <a:p>
            <a:pPr>
              <a:buFont typeface="Wingdings" panose="05000000000000000000" pitchFamily="2" charset="2"/>
              <a:buChar char="u"/>
            </a:pPr>
            <a:r>
              <a:rPr lang="zh-TW" altLang="en-US" sz="3000" kern="0">
                <a:solidFill>
                  <a:srgbClr val="FF0000"/>
                </a:solidFill>
                <a:latin typeface="標楷體" pitchFamily="65" charset="-120"/>
                <a:ea typeface="標楷體" pitchFamily="65" charset="-120"/>
              </a:rPr>
              <a:t>代辦採購之法人、團體</a:t>
            </a:r>
            <a:r>
              <a:rPr lang="zh-TW" altLang="en-US" sz="3000" kern="0">
                <a:latin typeface="標楷體" pitchFamily="65" charset="-120"/>
                <a:ea typeface="標楷體" pitchFamily="65" charset="-120"/>
              </a:rPr>
              <a:t>與其受雇人及關係企業，</a:t>
            </a:r>
            <a:r>
              <a:rPr lang="zh-TW" altLang="en-US" sz="3000" kern="0">
                <a:solidFill>
                  <a:srgbClr val="FF0000"/>
                </a:solidFill>
                <a:latin typeface="標楷體" pitchFamily="65" charset="-120"/>
                <a:ea typeface="標楷體" pitchFamily="65" charset="-120"/>
              </a:rPr>
              <a:t>不得為</a:t>
            </a:r>
            <a:r>
              <a:rPr lang="zh-TW" altLang="en-US" sz="3000" kern="0">
                <a:latin typeface="標楷體" pitchFamily="65" charset="-120"/>
                <a:ea typeface="標楷體" pitchFamily="65" charset="-120"/>
              </a:rPr>
              <a:t>該採購之</a:t>
            </a:r>
            <a:r>
              <a:rPr lang="zh-TW" altLang="en-US" sz="3000" kern="0">
                <a:solidFill>
                  <a:srgbClr val="FF0000"/>
                </a:solidFill>
                <a:latin typeface="標楷體" pitchFamily="65" charset="-120"/>
                <a:ea typeface="標楷體" pitchFamily="65" charset="-120"/>
              </a:rPr>
              <a:t>投標廠商或分包廠商</a:t>
            </a:r>
            <a:r>
              <a:rPr lang="zh-TW" altLang="en-US" sz="3000" kern="0">
                <a:latin typeface="標楷體" pitchFamily="65" charset="-120"/>
                <a:ea typeface="標楷體" pitchFamily="65" charset="-120"/>
              </a:rPr>
              <a:t>。</a:t>
            </a:r>
            <a:endParaRPr lang="en-US" altLang="zh-TW" sz="3000" kern="0">
              <a:latin typeface="標楷體" pitchFamily="65" charset="-120"/>
              <a:ea typeface="標楷體" pitchFamily="65" charset="-120"/>
            </a:endParaRPr>
          </a:p>
          <a:p>
            <a:pPr marL="0" indent="0">
              <a:buFontTx/>
              <a:buNone/>
            </a:pPr>
            <a:r>
              <a:rPr lang="zh-TW" altLang="en-US" sz="3000" kern="0">
                <a:latin typeface="標楷體" pitchFamily="65" charset="-120"/>
                <a:ea typeface="標楷體" pitchFamily="65" charset="-120"/>
              </a:rPr>
              <a:t>其他規定</a:t>
            </a:r>
            <a:endParaRPr lang="en-US" altLang="zh-TW" sz="3000" kern="0">
              <a:latin typeface="標楷體" pitchFamily="65" charset="-120"/>
              <a:ea typeface="標楷體" pitchFamily="65" charset="-120"/>
            </a:endParaRPr>
          </a:p>
          <a:p>
            <a:r>
              <a:rPr lang="zh-TW" altLang="en-US" sz="3000" kern="0">
                <a:solidFill>
                  <a:srgbClr val="FF0000"/>
                </a:solidFill>
                <a:latin typeface="標楷體" pitchFamily="65" charset="-120"/>
                <a:ea typeface="標楷體" pitchFamily="65" charset="-120"/>
              </a:rPr>
              <a:t>機關</a:t>
            </a:r>
            <a:r>
              <a:rPr lang="zh-TW" altLang="en-US" sz="3000" u="sng" kern="0">
                <a:solidFill>
                  <a:srgbClr val="FF0000"/>
                </a:solidFill>
                <a:latin typeface="標楷體" pitchFamily="65" charset="-120"/>
                <a:ea typeface="標楷體" pitchFamily="65" charset="-120"/>
              </a:rPr>
              <a:t>委託對象之選定</a:t>
            </a:r>
            <a:r>
              <a:rPr lang="zh-TW" altLang="en-US" sz="3000" kern="0">
                <a:solidFill>
                  <a:srgbClr val="FF0000"/>
                </a:solidFill>
                <a:latin typeface="標楷體" pitchFamily="65" charset="-120"/>
                <a:ea typeface="標楷體" pitchFamily="65" charset="-120"/>
              </a:rPr>
              <a:t>，</a:t>
            </a:r>
            <a:r>
              <a:rPr lang="zh-TW" altLang="en-US" sz="3000" u="sng" kern="0">
                <a:solidFill>
                  <a:srgbClr val="FF0000"/>
                </a:solidFill>
                <a:latin typeface="標楷體" pitchFamily="65" charset="-120"/>
                <a:ea typeface="標楷體" pitchFamily="65" charset="-120"/>
              </a:rPr>
              <a:t>適用採購法</a:t>
            </a:r>
            <a:r>
              <a:rPr lang="zh-TW" altLang="en-US" sz="3000" kern="0">
                <a:solidFill>
                  <a:srgbClr val="FF0000"/>
                </a:solidFill>
                <a:latin typeface="標楷體" pitchFamily="65" charset="-120"/>
                <a:ea typeface="標楷體" pitchFamily="65" charset="-120"/>
              </a:rPr>
              <a:t>規定</a:t>
            </a:r>
            <a:r>
              <a:rPr lang="zh-TW" altLang="en-US" sz="3000" kern="0">
                <a:latin typeface="標楷體" pitchFamily="65" charset="-120"/>
                <a:ea typeface="標楷體" pitchFamily="65" charset="-120"/>
              </a:rPr>
              <a:t>。</a:t>
            </a:r>
            <a:endParaRPr lang="en-US" altLang="zh-TW" sz="3000" kern="0">
              <a:latin typeface="標楷體" pitchFamily="65" charset="-120"/>
              <a:ea typeface="標楷體" pitchFamily="65" charset="-120"/>
            </a:endParaRPr>
          </a:p>
          <a:p>
            <a:r>
              <a:rPr lang="zh-TW" altLang="en-US" sz="3000" kern="0">
                <a:solidFill>
                  <a:srgbClr val="FF0000"/>
                </a:solidFill>
                <a:latin typeface="標楷體" pitchFamily="65" charset="-120"/>
                <a:ea typeface="標楷體" pitchFamily="65" charset="-120"/>
              </a:rPr>
              <a:t>委託員生消費合作社</a:t>
            </a:r>
            <a:r>
              <a:rPr lang="zh-TW" altLang="en-US" sz="3000" kern="0">
                <a:latin typeface="標楷體" pitchFamily="65" charset="-120"/>
                <a:ea typeface="標楷體" pitchFamily="65" charset="-120"/>
              </a:rPr>
              <a:t>、家長會、職工福利委員會</a:t>
            </a:r>
            <a:r>
              <a:rPr lang="zh-TW" altLang="en-US" sz="3000" u="sng" kern="0">
                <a:solidFill>
                  <a:srgbClr val="FF0000"/>
                </a:solidFill>
                <a:latin typeface="標楷體" pitchFamily="65" charset="-120"/>
                <a:ea typeface="標楷體" pitchFamily="65" charset="-120"/>
              </a:rPr>
              <a:t>代辦採購之委託</a:t>
            </a:r>
            <a:r>
              <a:rPr lang="zh-TW" altLang="en-US" sz="3000" kern="0">
                <a:latin typeface="標楷體" pitchFamily="65" charset="-120"/>
                <a:ea typeface="標楷體" pitchFamily="65" charset="-120"/>
              </a:rPr>
              <a:t>屬</a:t>
            </a:r>
            <a:r>
              <a:rPr lang="zh-TW" altLang="en-US" sz="3000" u="sng" kern="0">
                <a:solidFill>
                  <a:srgbClr val="FF0000"/>
                </a:solidFill>
                <a:latin typeface="標楷體" pitchFamily="65" charset="-120"/>
                <a:ea typeface="標楷體" pitchFamily="65" charset="-120"/>
              </a:rPr>
              <a:t>勞務採購</a:t>
            </a:r>
            <a:r>
              <a:rPr lang="zh-TW" altLang="en-US" sz="3000" kern="0">
                <a:latin typeface="標楷體" pitchFamily="65" charset="-120"/>
                <a:ea typeface="標楷體" pitchFamily="65" charset="-120"/>
              </a:rPr>
              <a:t>，</a:t>
            </a:r>
            <a:r>
              <a:rPr lang="zh-TW" altLang="en-US" sz="3000" u="sng" kern="0">
                <a:solidFill>
                  <a:srgbClr val="FF0000"/>
                </a:solidFill>
                <a:latin typeface="標楷體" pitchFamily="65" charset="-120"/>
                <a:ea typeface="標楷體" pitchFamily="65" charset="-120"/>
              </a:rPr>
              <a:t>適用採購法</a:t>
            </a:r>
            <a:r>
              <a:rPr lang="zh-TW" altLang="en-US" sz="3000" kern="0">
                <a:solidFill>
                  <a:srgbClr val="FF0000"/>
                </a:solidFill>
                <a:latin typeface="標楷體" pitchFamily="65" charset="-120"/>
                <a:ea typeface="標楷體" pitchFamily="65" charset="-120"/>
              </a:rPr>
              <a:t>規定</a:t>
            </a:r>
            <a:r>
              <a:rPr lang="zh-TW" altLang="en-US" sz="3000" kern="0">
                <a:latin typeface="標楷體" pitchFamily="65" charset="-120"/>
                <a:ea typeface="標楷體" pitchFamily="65" charset="-120"/>
              </a:rPr>
              <a:t>。</a:t>
            </a:r>
            <a:endParaRPr lang="zh-TW" altLang="en-US" sz="3000" kern="0" dirty="0">
              <a:latin typeface="標楷體" pitchFamily="65" charset="-120"/>
              <a:ea typeface="標楷體" pitchFamily="65" charset="-120"/>
            </a:endParaRPr>
          </a:p>
        </p:txBody>
      </p:sp>
      <p:sp>
        <p:nvSpPr>
          <p:cNvPr id="7" name="矩形 6">
            <a:extLst>
              <a:ext uri="{FF2B5EF4-FFF2-40B4-BE49-F238E27FC236}">
                <a16:creationId xmlns:a16="http://schemas.microsoft.com/office/drawing/2014/main" id="{9529AEDF-9A68-497B-BDC0-08CBA2F9EED6}"/>
              </a:ext>
            </a:extLst>
          </p:cNvPr>
          <p:cNvSpPr/>
          <p:nvPr/>
        </p:nvSpPr>
        <p:spPr>
          <a:xfrm>
            <a:off x="439529" y="914400"/>
            <a:ext cx="8491895" cy="1384995"/>
          </a:xfrm>
          <a:prstGeom prst="rect">
            <a:avLst/>
          </a:prstGeom>
        </p:spPr>
        <p:txBody>
          <a:bodyPr wrap="square">
            <a:spAutoFit/>
          </a:bodyPr>
          <a:lstStyle/>
          <a:p>
            <a:pPr marL="457200" indent="-457200">
              <a:buFont typeface="Wingdings" panose="05000000000000000000" pitchFamily="2" charset="2"/>
              <a:buChar char="u"/>
            </a:pPr>
            <a:r>
              <a:rPr lang="zh-TW" altLang="en-US" sz="2800" b="1" dirty="0">
                <a:solidFill>
                  <a:srgbClr val="000099"/>
                </a:solidFill>
                <a:latin typeface="標楷體" pitchFamily="65" charset="-120"/>
              </a:rPr>
              <a:t>機關</a:t>
            </a:r>
            <a:r>
              <a:rPr lang="zh-TW" altLang="en-US" sz="2800" b="1" dirty="0">
                <a:solidFill>
                  <a:srgbClr val="FF0000"/>
                </a:solidFill>
                <a:latin typeface="標楷體" pitchFamily="65" charset="-120"/>
              </a:rPr>
              <a:t>採購得委託</a:t>
            </a:r>
            <a:r>
              <a:rPr lang="zh-TW" altLang="en-US" sz="2800" b="1" dirty="0">
                <a:solidFill>
                  <a:srgbClr val="000099"/>
                </a:solidFill>
                <a:latin typeface="標楷體" pitchFamily="65" charset="-120"/>
              </a:rPr>
              <a:t>法人或團體</a:t>
            </a:r>
            <a:r>
              <a:rPr lang="zh-TW" altLang="en-US" sz="2800" b="1" dirty="0">
                <a:solidFill>
                  <a:srgbClr val="FF0000"/>
                </a:solidFill>
                <a:latin typeface="標楷體" pitchFamily="65" charset="-120"/>
              </a:rPr>
              <a:t>代辦</a:t>
            </a:r>
            <a:r>
              <a:rPr lang="zh-TW" altLang="en-US" sz="2800" b="1" dirty="0">
                <a:solidFill>
                  <a:srgbClr val="000099"/>
                </a:solidFill>
                <a:latin typeface="標楷體" pitchFamily="65" charset="-120"/>
              </a:rPr>
              <a:t>。</a:t>
            </a:r>
            <a:endParaRPr lang="en-US" altLang="zh-TW" sz="2800" b="1" dirty="0">
              <a:solidFill>
                <a:srgbClr val="000099"/>
              </a:solidFill>
              <a:latin typeface="標楷體" pitchFamily="65" charset="-120"/>
            </a:endParaRPr>
          </a:p>
          <a:p>
            <a:pPr marL="457200" indent="-457200">
              <a:buFont typeface="Wingdings" panose="05000000000000000000" pitchFamily="2" charset="2"/>
              <a:buChar char="u"/>
            </a:pPr>
            <a:r>
              <a:rPr lang="zh-TW" altLang="en-US" sz="2800" b="1" dirty="0">
                <a:solidFill>
                  <a:srgbClr val="000099"/>
                </a:solidFill>
                <a:latin typeface="標楷體" pitchFamily="65" charset="-120"/>
              </a:rPr>
              <a:t>前項採購適用本法之規定，該法人或團體並</a:t>
            </a:r>
            <a:r>
              <a:rPr lang="zh-TW" altLang="en-US" sz="2800" b="1" dirty="0">
                <a:solidFill>
                  <a:srgbClr val="FF0000"/>
                </a:solidFill>
                <a:latin typeface="標楷體" pitchFamily="65" charset="-120"/>
              </a:rPr>
              <a:t>受委託機關之監督</a:t>
            </a:r>
            <a:r>
              <a:rPr lang="zh-TW" altLang="en-US" sz="2800" b="1" dirty="0">
                <a:solidFill>
                  <a:srgbClr val="000099"/>
                </a:solidFill>
                <a:latin typeface="標楷體" pitchFamily="65" charset="-120"/>
              </a:rPr>
              <a:t>。</a:t>
            </a:r>
            <a:endParaRPr lang="zh-TW" altLang="en-US" sz="2800" dirty="0"/>
          </a:p>
        </p:txBody>
      </p:sp>
    </p:spTree>
    <p:extLst>
      <p:ext uri="{BB962C8B-B14F-4D97-AF65-F5344CB8AC3E}">
        <p14:creationId xmlns:p14="http://schemas.microsoft.com/office/powerpoint/2010/main" val="1620449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28F350-66A5-4C3C-B5C0-F5E7BD3700D1}"/>
              </a:ext>
            </a:extLst>
          </p:cNvPr>
          <p:cNvSpPr>
            <a:spLocks noGrp="1" noChangeArrowheads="1"/>
          </p:cNvSpPr>
          <p:nvPr>
            <p:ph idx="1"/>
          </p:nvPr>
        </p:nvSpPr>
        <p:spPr>
          <a:xfrm>
            <a:off x="914400" y="990600"/>
            <a:ext cx="8001000" cy="5410200"/>
          </a:xfrm>
        </p:spPr>
        <p:txBody>
          <a:bodyPr>
            <a:normAutofit/>
          </a:bodyPr>
          <a:lstStyle/>
          <a:p>
            <a:pPr eaLnBrk="1" hangingPunct="1"/>
            <a:r>
              <a:rPr lang="zh-TW" altLang="en-US" sz="2800" b="1" dirty="0">
                <a:latin typeface="標楷體" pitchFamily="65" charset="-120"/>
                <a:ea typeface="標楷體" pitchFamily="65" charset="-120"/>
              </a:rPr>
              <a:t>所稱「</a:t>
            </a:r>
            <a:r>
              <a:rPr lang="zh-TW" altLang="en-US" sz="2800" b="1" dirty="0">
                <a:solidFill>
                  <a:srgbClr val="FF0000"/>
                </a:solidFill>
                <a:latin typeface="標楷體" pitchFamily="65" charset="-120"/>
                <a:ea typeface="標楷體" pitchFamily="65" charset="-120"/>
              </a:rPr>
              <a:t>代辦</a:t>
            </a:r>
            <a:r>
              <a:rPr lang="zh-TW" altLang="en-US" sz="2800" b="1" dirty="0">
                <a:latin typeface="標楷體" pitchFamily="65" charset="-120"/>
                <a:ea typeface="標楷體" pitchFamily="65" charset="-120"/>
              </a:rPr>
              <a:t>」，係指</a:t>
            </a:r>
            <a:r>
              <a:rPr lang="zh-TW" altLang="en-US" sz="2800" b="1" dirty="0">
                <a:solidFill>
                  <a:srgbClr val="FF0000"/>
                </a:solidFill>
                <a:latin typeface="標楷體" pitchFamily="65" charset="-120"/>
                <a:ea typeface="標楷體" pitchFamily="65" charset="-120"/>
              </a:rPr>
              <a:t>代辦採購程序</a:t>
            </a:r>
            <a:r>
              <a:rPr lang="zh-TW" altLang="en-US" sz="2800" b="1" dirty="0">
                <a:latin typeface="標楷體" pitchFamily="65" charset="-120"/>
                <a:ea typeface="標楷體" pitchFamily="65" charset="-120"/>
              </a:rPr>
              <a:t>，</a:t>
            </a:r>
            <a:r>
              <a:rPr lang="zh-TW" altLang="en-US" sz="2800" b="1" dirty="0">
                <a:solidFill>
                  <a:srgbClr val="FF0000"/>
                </a:solidFill>
                <a:latin typeface="標楷體" pitchFamily="65" charset="-120"/>
                <a:ea typeface="標楷體" pitchFamily="65" charset="-120"/>
              </a:rPr>
              <a:t>不包括實質履約標的之提供</a:t>
            </a:r>
            <a:r>
              <a:rPr lang="zh-TW" altLang="en-US" sz="2800" b="1" dirty="0">
                <a:latin typeface="標楷體" pitchFamily="65" charset="-120"/>
                <a:ea typeface="標楷體" pitchFamily="65" charset="-120"/>
              </a:rPr>
              <a:t>。</a:t>
            </a:r>
            <a:endParaRPr lang="en-US" altLang="zh-TW" sz="2800" b="1" dirty="0">
              <a:latin typeface="標楷體" pitchFamily="65" charset="-120"/>
              <a:ea typeface="標楷體" pitchFamily="65" charset="-120"/>
            </a:endParaRPr>
          </a:p>
          <a:p>
            <a:pPr eaLnBrk="1" hangingPunct="1"/>
            <a:r>
              <a:rPr lang="zh-TW" altLang="en-US" sz="2800" b="1" dirty="0">
                <a:latin typeface="標楷體" pitchFamily="65" charset="-120"/>
                <a:ea typeface="標楷體" pitchFamily="65" charset="-120"/>
              </a:rPr>
              <a:t>關於採購應迴避事項，本法第</a:t>
            </a:r>
            <a:r>
              <a:rPr lang="en-US" altLang="zh-TW" sz="2800" b="1" dirty="0">
                <a:latin typeface="標楷體" pitchFamily="65" charset="-120"/>
                <a:ea typeface="標楷體" pitchFamily="65" charset="-120"/>
              </a:rPr>
              <a:t>15</a:t>
            </a:r>
            <a:r>
              <a:rPr lang="zh-TW" altLang="en-US" sz="2800" b="1" dirty="0">
                <a:latin typeface="標楷體" pitchFamily="65" charset="-120"/>
                <a:ea typeface="標楷體" pitchFamily="65" charset="-120"/>
              </a:rPr>
              <a:t>條第</a:t>
            </a:r>
            <a:r>
              <a:rPr lang="en-US" altLang="zh-TW" sz="2800" b="1" dirty="0">
                <a:latin typeface="標楷體" pitchFamily="65" charset="-120"/>
                <a:ea typeface="標楷體" pitchFamily="65" charset="-120"/>
              </a:rPr>
              <a:t>4</a:t>
            </a:r>
            <a:r>
              <a:rPr lang="zh-TW" altLang="en-US" sz="2800" b="1" dirty="0">
                <a:latin typeface="標楷體" pitchFamily="65" charset="-120"/>
                <a:ea typeface="標楷體" pitchFamily="65" charset="-120"/>
              </a:rPr>
              <a:t>項所稱「</a:t>
            </a:r>
            <a:r>
              <a:rPr lang="zh-TW" altLang="en-US" sz="2800" b="1" u="sng" dirty="0">
                <a:solidFill>
                  <a:srgbClr val="FF0000"/>
                </a:solidFill>
                <a:latin typeface="標楷體" pitchFamily="65" charset="-120"/>
                <a:ea typeface="標楷體" pitchFamily="65" charset="-120"/>
              </a:rPr>
              <a:t>機關首長</a:t>
            </a:r>
            <a:r>
              <a:rPr lang="zh-TW" altLang="en-US" sz="2800" b="1" dirty="0">
                <a:latin typeface="標楷體" pitchFamily="65" charset="-120"/>
                <a:ea typeface="標楷體" pitchFamily="65" charset="-120"/>
              </a:rPr>
              <a:t>」，依本條規定委託法人或團體代辦採購者，為</a:t>
            </a:r>
            <a:r>
              <a:rPr lang="zh-TW" altLang="en-US" sz="2800" b="1" dirty="0">
                <a:solidFill>
                  <a:srgbClr val="FF0000"/>
                </a:solidFill>
                <a:latin typeface="標楷體" pitchFamily="65" charset="-120"/>
                <a:ea typeface="標楷體" pitchFamily="65" charset="-120"/>
              </a:rPr>
              <a:t>委託機關之</a:t>
            </a:r>
            <a:r>
              <a:rPr lang="zh-TW" altLang="en-US" sz="2800" b="1" u="sng" dirty="0">
                <a:solidFill>
                  <a:srgbClr val="FF0000"/>
                </a:solidFill>
                <a:latin typeface="標楷體" pitchFamily="65" charset="-120"/>
                <a:ea typeface="標楷體" pitchFamily="65" charset="-120"/>
              </a:rPr>
              <a:t>機關首長</a:t>
            </a:r>
            <a:r>
              <a:rPr lang="zh-TW" altLang="en-US" sz="2800" b="1" dirty="0">
                <a:solidFill>
                  <a:srgbClr val="FF0000"/>
                </a:solidFill>
                <a:latin typeface="標楷體" pitchFamily="65" charset="-120"/>
                <a:ea typeface="標楷體" pitchFamily="65" charset="-120"/>
              </a:rPr>
              <a:t>及受託</a:t>
            </a:r>
            <a:r>
              <a:rPr lang="zh-TW" altLang="en-US" sz="2800" b="1" u="sng" dirty="0">
                <a:solidFill>
                  <a:srgbClr val="FF0000"/>
                </a:solidFill>
                <a:latin typeface="標楷體" pitchFamily="65" charset="-120"/>
                <a:ea typeface="標楷體" pitchFamily="65" charset="-120"/>
              </a:rPr>
              <a:t>法人或團體之負責人</a:t>
            </a:r>
            <a:r>
              <a:rPr lang="zh-TW" altLang="en-US" sz="2800" b="1" dirty="0">
                <a:latin typeface="標楷體" pitchFamily="65" charset="-120"/>
                <a:ea typeface="標楷體" pitchFamily="65" charset="-120"/>
              </a:rPr>
              <a:t>。</a:t>
            </a:r>
            <a:endParaRPr lang="en-US" altLang="zh-TW" sz="2800" b="1" dirty="0">
              <a:latin typeface="標楷體" pitchFamily="65" charset="-120"/>
              <a:ea typeface="標楷體" pitchFamily="65" charset="-120"/>
            </a:endParaRPr>
          </a:p>
          <a:p>
            <a:pPr eaLnBrk="1" hangingPunct="1"/>
            <a:r>
              <a:rPr lang="zh-TW" altLang="en-US" sz="2800" b="1" dirty="0">
                <a:solidFill>
                  <a:srgbClr val="FF0000"/>
                </a:solidFill>
                <a:latin typeface="標楷體" pitchFamily="65" charset="-120"/>
                <a:ea typeface="標楷體" pitchFamily="65" charset="-120"/>
              </a:rPr>
              <a:t>委託法人或團體</a:t>
            </a:r>
            <a:r>
              <a:rPr lang="zh-TW" altLang="en-US" sz="2800" b="1" u="sng" dirty="0">
                <a:solidFill>
                  <a:srgbClr val="FF0000"/>
                </a:solidFill>
                <a:latin typeface="標楷體" pitchFamily="65" charset="-120"/>
                <a:ea typeface="標楷體" pitchFamily="65" charset="-120"/>
              </a:rPr>
              <a:t>代辦之採購</a:t>
            </a:r>
            <a:r>
              <a:rPr lang="zh-TW" altLang="en-US" sz="2800" b="1" dirty="0">
                <a:latin typeface="標楷體" pitchFamily="65" charset="-120"/>
                <a:ea typeface="標楷體" pitchFamily="65" charset="-120"/>
              </a:rPr>
              <a:t>，</a:t>
            </a:r>
            <a:r>
              <a:rPr lang="zh-TW" altLang="en-US" sz="2800" b="1" u="sng" dirty="0">
                <a:solidFill>
                  <a:srgbClr val="FF0000"/>
                </a:solidFill>
                <a:latin typeface="標楷體" pitchFamily="65" charset="-120"/>
                <a:ea typeface="標楷體" pitchFamily="65" charset="-120"/>
              </a:rPr>
              <a:t>無論金額大小</a:t>
            </a:r>
            <a:r>
              <a:rPr lang="zh-TW" altLang="en-US" sz="2800" b="1" dirty="0">
                <a:latin typeface="標楷體" pitchFamily="65" charset="-120"/>
                <a:ea typeface="標楷體" pitchFamily="65" charset="-120"/>
              </a:rPr>
              <a:t>，仍應</a:t>
            </a:r>
            <a:r>
              <a:rPr lang="zh-TW" altLang="en-US" sz="2800" b="1" u="sng" dirty="0">
                <a:solidFill>
                  <a:srgbClr val="FF0000"/>
                </a:solidFill>
                <a:latin typeface="標楷體" pitchFamily="65" charset="-120"/>
                <a:ea typeface="標楷體" pitchFamily="65" charset="-120"/>
              </a:rPr>
              <a:t>依採購法規定</a:t>
            </a:r>
            <a:r>
              <a:rPr lang="zh-TW" altLang="en-US" sz="2800" b="1" dirty="0">
                <a:latin typeface="標楷體" pitchFamily="65" charset="-120"/>
                <a:ea typeface="標楷體" pitchFamily="65" charset="-120"/>
              </a:rPr>
              <a:t>辦理，並</a:t>
            </a:r>
            <a:r>
              <a:rPr lang="zh-TW" altLang="en-US" sz="2800" b="1" dirty="0">
                <a:solidFill>
                  <a:srgbClr val="FF0000"/>
                </a:solidFill>
                <a:latin typeface="標楷體" pitchFamily="65" charset="-120"/>
                <a:ea typeface="標楷體" pitchFamily="65" charset="-120"/>
              </a:rPr>
              <a:t>受委託機關之監督</a:t>
            </a:r>
            <a:r>
              <a:rPr lang="zh-TW" altLang="en-US" sz="2800" b="1" dirty="0">
                <a:latin typeface="標楷體" pitchFamily="65" charset="-120"/>
                <a:ea typeface="標楷體" pitchFamily="65" charset="-120"/>
              </a:rPr>
              <a:t>。</a:t>
            </a:r>
          </a:p>
        </p:txBody>
      </p:sp>
      <p:sp>
        <p:nvSpPr>
          <p:cNvPr id="5" name="AutoShape 4">
            <a:extLst>
              <a:ext uri="{FF2B5EF4-FFF2-40B4-BE49-F238E27FC236}">
                <a16:creationId xmlns:a16="http://schemas.microsoft.com/office/drawing/2014/main" id="{16B78019-AA79-4A2B-9079-028B8790474A}"/>
              </a:ext>
            </a:extLst>
          </p:cNvPr>
          <p:cNvSpPr>
            <a:spLocks noChangeArrowheads="1"/>
          </p:cNvSpPr>
          <p:nvPr/>
        </p:nvSpPr>
        <p:spPr bwMode="auto">
          <a:xfrm>
            <a:off x="6166965" y="5486400"/>
            <a:ext cx="2735263" cy="381000"/>
          </a:xfrm>
          <a:prstGeom prst="wedgeRectCallout">
            <a:avLst>
              <a:gd name="adj1" fmla="val -59785"/>
              <a:gd name="adj2" fmla="val -285804"/>
            </a:avLst>
          </a:prstGeom>
          <a:noFill/>
          <a:ln w="9525">
            <a:solidFill>
              <a:schemeClr val="tx2"/>
            </a:solidFill>
            <a:miter lim="800000"/>
            <a:headEnd/>
            <a:tailEnd/>
          </a:ln>
        </p:spPr>
        <p:txBody>
          <a:bodyPr lIns="18000" tIns="10800" rIns="18000" bIns="10800"/>
          <a:lstStyle/>
          <a:p>
            <a:pPr algn="ctr"/>
            <a:r>
              <a:rPr lang="zh-TW" altLang="en-US" b="1" dirty="0">
                <a:solidFill>
                  <a:srgbClr val="015F20"/>
                </a:solidFill>
              </a:rPr>
              <a:t>含監辦、上級機關核准</a:t>
            </a:r>
          </a:p>
        </p:txBody>
      </p:sp>
    </p:spTree>
    <p:extLst>
      <p:ext uri="{BB962C8B-B14F-4D97-AF65-F5344CB8AC3E}">
        <p14:creationId xmlns:p14="http://schemas.microsoft.com/office/powerpoint/2010/main" val="4221244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BD1B67-3136-4631-AA26-6A40232FC667}"/>
              </a:ext>
            </a:extLst>
          </p:cNvPr>
          <p:cNvSpPr>
            <a:spLocks noGrp="1"/>
          </p:cNvSpPr>
          <p:nvPr>
            <p:ph type="title"/>
          </p:nvPr>
        </p:nvSpPr>
        <p:spPr/>
        <p:txBody>
          <a:bodyPr/>
          <a:lstStyle/>
          <a:p>
            <a:endParaRPr lang="zh-TW" altLang="en-US"/>
          </a:p>
        </p:txBody>
      </p:sp>
      <p:graphicFrame>
        <p:nvGraphicFramePr>
          <p:cNvPr id="4" name="Group 36">
            <a:extLst>
              <a:ext uri="{FF2B5EF4-FFF2-40B4-BE49-F238E27FC236}">
                <a16:creationId xmlns:a16="http://schemas.microsoft.com/office/drawing/2014/main" id="{D15D4607-F576-46F4-97C8-5BFAC8E2734C}"/>
              </a:ext>
            </a:extLst>
          </p:cNvPr>
          <p:cNvGraphicFramePr>
            <a:graphicFrameLocks noGrp="1"/>
          </p:cNvGraphicFramePr>
          <p:nvPr>
            <p:ph idx="1"/>
            <p:extLst>
              <p:ext uri="{D42A27DB-BD31-4B8C-83A1-F6EECF244321}">
                <p14:modId xmlns:p14="http://schemas.microsoft.com/office/powerpoint/2010/main" val="2490004618"/>
              </p:ext>
            </p:extLst>
          </p:nvPr>
        </p:nvGraphicFramePr>
        <p:xfrm>
          <a:off x="195511" y="296650"/>
          <a:ext cx="8786813" cy="6480721"/>
        </p:xfrm>
        <a:graphic>
          <a:graphicData uri="http://schemas.openxmlformats.org/drawingml/2006/table">
            <a:tbl>
              <a:tblPr/>
              <a:tblGrid>
                <a:gridCol w="1101725">
                  <a:extLst>
                    <a:ext uri="{9D8B030D-6E8A-4147-A177-3AD203B41FA5}">
                      <a16:colId xmlns:a16="http://schemas.microsoft.com/office/drawing/2014/main" val="20000"/>
                    </a:ext>
                  </a:extLst>
                </a:gridCol>
                <a:gridCol w="2607320">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2629496">
                  <a:extLst>
                    <a:ext uri="{9D8B030D-6E8A-4147-A177-3AD203B41FA5}">
                      <a16:colId xmlns:a16="http://schemas.microsoft.com/office/drawing/2014/main" val="20003"/>
                    </a:ext>
                  </a:extLst>
                </a:gridCol>
              </a:tblGrid>
              <a:tr h="880392">
                <a:tc>
                  <a:txBody>
                    <a:bodyPr/>
                    <a:lstStyle/>
                    <a:p>
                      <a:pPr marL="0" marR="0" lvl="0" indent="0"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endParaRPr kumimoji="1" lang="zh-TW" altLang="zh-TW" sz="2300" b="1" i="0" u="none" strike="noStrike" cap="none" normalizeH="0" baseline="0" dirty="0">
                        <a:ln>
                          <a:noFill/>
                        </a:ln>
                        <a:solidFill>
                          <a:srgbClr val="FFFF00"/>
                        </a:solidFill>
                        <a:effectLst>
                          <a:outerShdw blurRad="38100" dist="38100" dir="2700000" algn="tl">
                            <a:srgbClr val="C0C0C0"/>
                          </a:outerShdw>
                        </a:effectLst>
                        <a:latin typeface="標楷體" pitchFamily="65" charset="-120"/>
                        <a:ea typeface="標楷體" pitchFamily="65" charset="-120"/>
                      </a:endParaRPr>
                    </a:p>
                  </a:txBody>
                  <a:tcPr horzOverflow="overflow">
                    <a:lnL w="28575"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28575"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rPr>
                        <a:t>補助法人或團體</a:t>
                      </a:r>
                      <a:endParaRPr kumimoji="1" lang="en-US" altLang="zh-TW"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Times New Roman" pitchFamily="18" charset="0"/>
                          <a:ea typeface="標楷體" pitchFamily="65" charset="-120"/>
                        </a:rPr>
                        <a:t>（第</a:t>
                      </a:r>
                      <a:r>
                        <a:rPr kumimoji="1" lang="en-US" altLang="zh-TW" sz="2300" b="1" i="0" u="none" strike="noStrike" cap="none" normalizeH="0" baseline="0" dirty="0">
                          <a:ln>
                            <a:noFill/>
                          </a:ln>
                          <a:solidFill>
                            <a:srgbClr val="000099"/>
                          </a:solidFill>
                          <a:effectLst>
                            <a:outerShdw blurRad="38100" dist="38100" dir="2700000" algn="tl">
                              <a:srgbClr val="000000">
                                <a:alpha val="43137"/>
                              </a:srgbClr>
                            </a:outerShdw>
                          </a:effectLst>
                          <a:latin typeface="Times New Roman" pitchFamily="18" charset="0"/>
                          <a:ea typeface="標楷體" pitchFamily="65" charset="-120"/>
                        </a:rPr>
                        <a:t>4</a:t>
                      </a: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Times New Roman" pitchFamily="18" charset="0"/>
                          <a:ea typeface="標楷體" pitchFamily="65" charset="-120"/>
                        </a:rPr>
                        <a:t>條）</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28575"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rPr>
                        <a:t>委託法人或團體代辦</a:t>
                      </a: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Times New Roman" pitchFamily="18" charset="0"/>
                          <a:ea typeface="標楷體" pitchFamily="65" charset="-120"/>
                        </a:rPr>
                        <a:t>（</a:t>
                      </a: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rPr>
                        <a:t>第</a:t>
                      </a:r>
                      <a:r>
                        <a:rPr kumimoji="1" lang="en-US" altLang="zh-TW"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rPr>
                        <a:t>5</a:t>
                      </a: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標楷體" pitchFamily="65" charset="-120"/>
                          <a:ea typeface="標楷體" pitchFamily="65" charset="-120"/>
                        </a:rPr>
                        <a:t>條</a:t>
                      </a:r>
                      <a:r>
                        <a:rPr kumimoji="1" lang="zh-TW" altLang="en-US" sz="2300" b="1" i="0" u="none" strike="noStrike" cap="none" normalizeH="0" baseline="0" dirty="0">
                          <a:ln>
                            <a:noFill/>
                          </a:ln>
                          <a:solidFill>
                            <a:srgbClr val="000099"/>
                          </a:solidFill>
                          <a:effectLst>
                            <a:outerShdw blurRad="38100" dist="38100" dir="2700000" algn="tl">
                              <a:srgbClr val="000000">
                                <a:alpha val="43137"/>
                              </a:srgbClr>
                            </a:outerShdw>
                          </a:effectLst>
                          <a:latin typeface="Times New Roman" pitchFamily="18" charset="0"/>
                          <a:ea typeface="標楷體" pitchFamily="65" charset="-120"/>
                        </a:rPr>
                        <a:t>）</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28575"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00099"/>
                          </a:solidFill>
                          <a:effectLst/>
                          <a:latin typeface="標楷體" pitchFamily="65" charset="-120"/>
                          <a:ea typeface="標楷體" pitchFamily="65" charset="-120"/>
                        </a:rPr>
                        <a:t>洽專業機關代辦</a:t>
                      </a:r>
                      <a:endParaRPr kumimoji="1" lang="en-US" altLang="zh-TW" sz="2300" b="1" i="0" u="none" strike="noStrike" cap="none" normalizeH="0" baseline="0" dirty="0">
                        <a:ln>
                          <a:noFill/>
                        </a:ln>
                        <a:solidFill>
                          <a:srgbClr val="000099"/>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00099"/>
                          </a:solidFill>
                          <a:effectLst/>
                          <a:latin typeface="Times New Roman" pitchFamily="18" charset="0"/>
                          <a:ea typeface="標楷體" pitchFamily="65" charset="-120"/>
                        </a:rPr>
                        <a:t>（</a:t>
                      </a:r>
                      <a:r>
                        <a:rPr kumimoji="1" lang="zh-TW" altLang="en-US" sz="2300" b="1" i="0" u="none" strike="noStrike" cap="none" normalizeH="0" baseline="0" dirty="0">
                          <a:ln>
                            <a:noFill/>
                          </a:ln>
                          <a:solidFill>
                            <a:srgbClr val="000099"/>
                          </a:solidFill>
                          <a:effectLst/>
                          <a:latin typeface="標楷體" pitchFamily="65" charset="-120"/>
                          <a:ea typeface="標楷體" pitchFamily="65" charset="-120"/>
                        </a:rPr>
                        <a:t>第</a:t>
                      </a:r>
                      <a:r>
                        <a:rPr kumimoji="1" lang="en-US" altLang="zh-TW" sz="2300" b="1" i="0" u="none" strike="noStrike" cap="none" normalizeH="0" baseline="0" dirty="0">
                          <a:ln>
                            <a:noFill/>
                          </a:ln>
                          <a:solidFill>
                            <a:srgbClr val="000099"/>
                          </a:solidFill>
                          <a:effectLst/>
                          <a:latin typeface="標楷體" pitchFamily="65" charset="-120"/>
                          <a:ea typeface="標楷體" pitchFamily="65" charset="-120"/>
                        </a:rPr>
                        <a:t>40</a:t>
                      </a:r>
                      <a:r>
                        <a:rPr kumimoji="1" lang="zh-TW" altLang="en-US" sz="2300" b="1" i="0" u="none" strike="noStrike" cap="none" normalizeH="0" baseline="0" dirty="0">
                          <a:ln>
                            <a:noFill/>
                          </a:ln>
                          <a:solidFill>
                            <a:srgbClr val="000099"/>
                          </a:solidFill>
                          <a:effectLst/>
                          <a:latin typeface="標楷體" pitchFamily="65" charset="-120"/>
                          <a:ea typeface="標楷體" pitchFamily="65" charset="-120"/>
                        </a:rPr>
                        <a:t>條</a:t>
                      </a:r>
                      <a:r>
                        <a:rPr kumimoji="1" lang="zh-TW" altLang="en-US" sz="2300" b="1" i="0" u="none" strike="noStrike" cap="none" normalizeH="0" baseline="0" dirty="0">
                          <a:ln>
                            <a:noFill/>
                          </a:ln>
                          <a:solidFill>
                            <a:srgbClr val="000099"/>
                          </a:solidFill>
                          <a:effectLst/>
                          <a:latin typeface="Times New Roman" pitchFamily="18" charset="0"/>
                          <a:ea typeface="標楷體" pitchFamily="65" charset="-120"/>
                        </a:rPr>
                        <a:t>）</a:t>
                      </a:r>
                    </a:p>
                  </a:txBody>
                  <a:tcPr horzOverflow="overflow">
                    <a:lnL w="12700" cap="flat" cmpd="sng" algn="ctr">
                      <a:solidFill>
                        <a:srgbClr val="FF9933"/>
                      </a:solidFill>
                      <a:prstDash val="solid"/>
                      <a:miter lim="800000"/>
                      <a:headEnd type="none" w="med" len="med"/>
                      <a:tailEnd type="none" w="med" len="med"/>
                    </a:lnL>
                    <a:lnR w="28575" cap="flat" cmpd="sng" algn="ctr">
                      <a:solidFill>
                        <a:srgbClr val="FF9933"/>
                      </a:solidFill>
                      <a:prstDash val="solid"/>
                      <a:miter lim="800000"/>
                      <a:headEnd type="none" w="med" len="med"/>
                      <a:tailEnd type="none" w="med" len="med"/>
                    </a:lnR>
                    <a:lnT w="28575"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759180">
                <a:tc>
                  <a:txBody>
                    <a:bodyPr/>
                    <a:lstStyle/>
                    <a:p>
                      <a:pPr marL="0" marR="0" lvl="0" indent="0" algn="ctr" defTabSz="914400" rtl="0" eaLnBrk="1" fontAlgn="base" latinLnBrk="0" hangingPunct="1">
                        <a:lnSpc>
                          <a:spcPct val="100000"/>
                        </a:lnSpc>
                        <a:spcBef>
                          <a:spcPts val="78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15F20"/>
                          </a:solidFill>
                          <a:effectLst/>
                          <a:latin typeface="標楷體" pitchFamily="65" charset="-120"/>
                          <a:ea typeface="標楷體" pitchFamily="65" charset="-120"/>
                        </a:rPr>
                        <a:t>政府採購法適用情形</a:t>
                      </a:r>
                    </a:p>
                  </a:txBody>
                  <a:tcPr horzOverflow="overflow">
                    <a:lnL w="28575"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1.</a:t>
                      </a: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選擇補助對象</a:t>
                      </a:r>
                      <a:r>
                        <a:rPr kumimoji="1" lang="zh-TW" altLang="en-US" sz="2000" b="1" i="0" u="sng"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不適用</a:t>
                      </a: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採購法。</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受補助者執行補助事項時適用採購法。</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1.</a:t>
                      </a: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選擇委託對象</a:t>
                      </a:r>
                      <a:r>
                        <a:rPr kumimoji="1" lang="zh-TW" altLang="en-US" sz="2000" b="1" i="0" u="sng"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適用</a:t>
                      </a: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採購法</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受委託者執行委託事項時之採購適用採購法。</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000" b="1" i="0" u="none" strike="noStrike" cap="none" normalizeH="0" baseline="0" dirty="0">
                          <a:ln>
                            <a:noFill/>
                          </a:ln>
                          <a:solidFill>
                            <a:srgbClr val="FF0000"/>
                          </a:solidFill>
                          <a:effectLst/>
                          <a:latin typeface="標楷體" pitchFamily="65" charset="-120"/>
                          <a:ea typeface="標楷體" pitchFamily="65" charset="-120"/>
                        </a:rPr>
                        <a:t>代辦機關選擇</a:t>
                      </a:r>
                      <a:r>
                        <a:rPr kumimoji="1" lang="zh-TW" altLang="en-US" sz="2000" b="1" i="0" u="sng" strike="noStrike" cap="none" normalizeH="0" baseline="0" dirty="0">
                          <a:ln>
                            <a:noFill/>
                          </a:ln>
                          <a:solidFill>
                            <a:srgbClr val="FF0000"/>
                          </a:solidFill>
                          <a:effectLst/>
                          <a:latin typeface="標楷體" pitchFamily="65" charset="-120"/>
                          <a:ea typeface="標楷體" pitchFamily="65" charset="-120"/>
                        </a:rPr>
                        <a:t>不適用</a:t>
                      </a:r>
                      <a:r>
                        <a:rPr kumimoji="1" lang="zh-TW" altLang="en-US" sz="2000" b="1" i="0" u="none" strike="noStrike" cap="none" normalizeH="0" baseline="0" dirty="0">
                          <a:ln>
                            <a:noFill/>
                          </a:ln>
                          <a:solidFill>
                            <a:srgbClr val="FF0000"/>
                          </a:solidFill>
                          <a:effectLst/>
                          <a:latin typeface="標楷體" pitchFamily="65" charset="-120"/>
                          <a:ea typeface="標楷體" pitchFamily="65" charset="-120"/>
                        </a:rPr>
                        <a:t>採購法。</a:t>
                      </a:r>
                      <a:endParaRPr kumimoji="1" lang="zh-TW" altLang="en-US" sz="2000" b="1" i="0" u="none" strike="noStrike" cap="none" normalizeH="0" baseline="0" dirty="0">
                        <a:ln>
                          <a:noFill/>
                        </a:ln>
                        <a:solidFill>
                          <a:srgbClr val="FF0000"/>
                        </a:solidFill>
                        <a:effectLst/>
                        <a:latin typeface="Times New Roman" pitchFamily="18" charset="0"/>
                        <a:ea typeface="標楷體" pitchFamily="65" charset="-120"/>
                      </a:endParaRP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latin typeface="Times New Roman" pitchFamily="18" charset="0"/>
                          <a:ea typeface="標楷體" pitchFamily="65" charset="-120"/>
                        </a:rPr>
                        <a:t>2.</a:t>
                      </a: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代辦機關</a:t>
                      </a:r>
                      <a:r>
                        <a:rPr kumimoji="1" lang="zh-TW" altLang="en-US" sz="2000" b="1" i="0" u="none" strike="noStrike" cap="none" normalizeH="0" baseline="0" dirty="0">
                          <a:ln>
                            <a:noFill/>
                          </a:ln>
                          <a:solidFill>
                            <a:schemeClr val="tx1"/>
                          </a:solidFill>
                          <a:effectLst/>
                          <a:latin typeface="Times New Roman" pitchFamily="18" charset="0"/>
                          <a:ea typeface="標楷體" pitchFamily="65" charset="-120"/>
                        </a:rPr>
                        <a:t>執行代辦事項時適用採購法。</a:t>
                      </a:r>
                    </a:p>
                  </a:txBody>
                  <a:tcPr horzOverflow="overflow">
                    <a:lnL w="12700" cap="flat" cmpd="sng" algn="ctr">
                      <a:solidFill>
                        <a:srgbClr val="FF9933"/>
                      </a:solidFill>
                      <a:prstDash val="solid"/>
                      <a:miter lim="800000"/>
                      <a:headEnd type="none" w="med" len="med"/>
                      <a:tailEnd type="none" w="med" len="med"/>
                    </a:lnL>
                    <a:lnR w="28575"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51381">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15F20"/>
                          </a:solidFill>
                          <a:effectLst/>
                          <a:latin typeface="標楷體" pitchFamily="65" charset="-120"/>
                          <a:ea typeface="標楷體" pitchFamily="65" charset="-120"/>
                        </a:rPr>
                        <a:t>對象條件限制</a:t>
                      </a:r>
                    </a:p>
                  </a:txBody>
                  <a:tcPr horzOverflow="overflow">
                    <a:lnL w="28575"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依機關補助之規定</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受委託者需具備熟諳採購法令人員</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代辦機關具採購專業能力</a:t>
                      </a:r>
                    </a:p>
                  </a:txBody>
                  <a:tcPr horzOverflow="overflow">
                    <a:lnL w="12700" cap="flat" cmpd="sng" algn="ctr">
                      <a:solidFill>
                        <a:srgbClr val="FF9933"/>
                      </a:solidFill>
                      <a:prstDash val="solid"/>
                      <a:miter lim="800000"/>
                      <a:headEnd type="none" w="med" len="med"/>
                      <a:tailEnd type="none" w="med" len="med"/>
                    </a:lnL>
                    <a:lnR w="28575"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9933"/>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075327">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endParaRPr kumimoji="1" lang="en-US" altLang="zh-TW" sz="2300" b="1" i="0" u="none" strike="noStrike" cap="none" normalizeH="0" baseline="0" dirty="0">
                        <a:ln>
                          <a:noFill/>
                        </a:ln>
                        <a:solidFill>
                          <a:srgbClr val="015F20"/>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15F20"/>
                          </a:solidFill>
                          <a:effectLst/>
                          <a:latin typeface="標楷體" pitchFamily="65" charset="-120"/>
                          <a:ea typeface="標楷體" pitchFamily="65" charset="-120"/>
                        </a:rPr>
                        <a:t>監督</a:t>
                      </a:r>
                      <a:endParaRPr kumimoji="1" lang="en-US" altLang="zh-TW" sz="2300" b="1" i="0" u="none" strike="noStrike" cap="none" normalizeH="0" baseline="0" dirty="0">
                        <a:ln>
                          <a:noFill/>
                        </a:ln>
                        <a:solidFill>
                          <a:srgbClr val="015F20"/>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300" b="1" i="0" u="none" strike="noStrike" cap="none" normalizeH="0" baseline="0" dirty="0">
                          <a:ln>
                            <a:noFill/>
                          </a:ln>
                          <a:solidFill>
                            <a:srgbClr val="015F20"/>
                          </a:solidFill>
                          <a:effectLst/>
                          <a:latin typeface="標楷體" pitchFamily="65" charset="-120"/>
                          <a:ea typeface="標楷體" pitchFamily="65" charset="-120"/>
                        </a:rPr>
                        <a:t>機關</a:t>
                      </a:r>
                    </a:p>
                  </a:txBody>
                  <a:tcPr horzOverflow="overflow">
                    <a:lnL w="28575"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1.</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補助機關監督。</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細則第</a:t>
                      </a: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條。</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1.</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委託機關監督。</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準用細則第</a:t>
                      </a:r>
                      <a:r>
                        <a:rPr kumimoji="1" lang="en-US" altLang="zh-TW"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42</a:t>
                      </a:r>
                      <a:r>
                        <a:rPr kumimoji="1" lang="zh-TW" altLang="en-US" sz="2000" b="1" i="0" u="none" strike="noStrike" cap="none" normalizeH="0" baseline="0" dirty="0">
                          <a:ln>
                            <a:noFill/>
                          </a:ln>
                          <a:solidFill>
                            <a:schemeClr val="tx1"/>
                          </a:solidFill>
                          <a:effectLst>
                            <a:outerShdw blurRad="38100" dist="38100" dir="2700000" algn="tl">
                              <a:srgbClr val="000000">
                                <a:alpha val="43137"/>
                              </a:srgbClr>
                            </a:outerShdw>
                          </a:effectLst>
                          <a:latin typeface="標楷體" pitchFamily="65" charset="-120"/>
                          <a:ea typeface="標楷體" pitchFamily="65" charset="-120"/>
                        </a:rPr>
                        <a:t>條。</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洽辦機關之監辦單位或上級機關</a:t>
                      </a: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得洽請代辦機關監辦或代辦機關之上級機關代行</a:t>
                      </a: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2.</a:t>
                      </a: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細則第</a:t>
                      </a:r>
                      <a:r>
                        <a:rPr kumimoji="1" lang="en-US" altLang="zh-TW" sz="2000" b="1" i="0" u="none" strike="noStrike" cap="none" normalizeH="0" baseline="0" dirty="0">
                          <a:ln>
                            <a:noFill/>
                          </a:ln>
                          <a:solidFill>
                            <a:schemeClr val="tx1"/>
                          </a:solidFill>
                          <a:effectLst/>
                          <a:latin typeface="標楷體" pitchFamily="65" charset="-120"/>
                          <a:ea typeface="標楷體" pitchFamily="65" charset="-120"/>
                        </a:rPr>
                        <a:t>42</a:t>
                      </a:r>
                      <a:r>
                        <a:rPr kumimoji="1" lang="zh-TW" altLang="en-US" sz="2000" b="1" i="0" u="none" strike="noStrike" cap="none" normalizeH="0" baseline="0" dirty="0">
                          <a:ln>
                            <a:noFill/>
                          </a:ln>
                          <a:solidFill>
                            <a:schemeClr val="tx1"/>
                          </a:solidFill>
                          <a:effectLst/>
                          <a:latin typeface="標楷體" pitchFamily="65" charset="-120"/>
                          <a:ea typeface="標楷體" pitchFamily="65" charset="-120"/>
                        </a:rPr>
                        <a:t>條。</a:t>
                      </a:r>
                      <a:endParaRPr kumimoji="1" lang="en-US" altLang="zh-TW" sz="2000" b="1" i="0" u="none" strike="noStrike" cap="none" normalizeH="0" baseline="0" dirty="0">
                        <a:ln>
                          <a:noFill/>
                        </a:ln>
                        <a:solidFill>
                          <a:schemeClr val="tx1"/>
                        </a:solidFill>
                        <a:effectLst/>
                        <a:latin typeface="標楷體" pitchFamily="65" charset="-120"/>
                        <a:ea typeface="標楷體" pitchFamily="65" charset="-120"/>
                      </a:endParaRPr>
                    </a:p>
                  </a:txBody>
                  <a:tcPr horzOverflow="overflow">
                    <a:lnL w="12700" cap="flat" cmpd="sng" algn="ctr">
                      <a:solidFill>
                        <a:srgbClr val="FF9933"/>
                      </a:solidFill>
                      <a:prstDash val="solid"/>
                      <a:miter lim="800000"/>
                      <a:headEnd type="none" w="med" len="med"/>
                      <a:tailEnd type="none" w="med" len="med"/>
                    </a:lnL>
                    <a:lnR w="28575" cap="flat" cmpd="sng" algn="ctr">
                      <a:solidFill>
                        <a:srgbClr val="FF9933"/>
                      </a:solidFill>
                      <a:prstDash val="solid"/>
                      <a:miter lim="800000"/>
                      <a:headEnd type="none" w="med" len="med"/>
                      <a:tailEnd type="none" w="med" len="med"/>
                    </a:lnR>
                    <a:lnT w="12700" cap="flat" cmpd="sng" algn="ctr">
                      <a:solidFill>
                        <a:srgbClr val="FF9933"/>
                      </a:solidFill>
                      <a:prstDash val="solid"/>
                      <a:miter lim="800000"/>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914441">
                <a:tc>
                  <a:txBody>
                    <a:bodyPr/>
                    <a:lstStyle/>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400" b="1" i="0" u="none" strike="noStrike" cap="none" normalizeH="0" baseline="0" dirty="0">
                          <a:ln>
                            <a:noFill/>
                          </a:ln>
                          <a:solidFill>
                            <a:srgbClr val="015F20"/>
                          </a:solidFill>
                          <a:effectLst/>
                          <a:latin typeface="標楷體" pitchFamily="65" charset="-120"/>
                          <a:ea typeface="標楷體" pitchFamily="65" charset="-120"/>
                        </a:rPr>
                        <a:t>門檻</a:t>
                      </a:r>
                      <a:endParaRPr kumimoji="1" lang="en-US" altLang="zh-TW" sz="2400" b="1" i="0" u="none" strike="noStrike" cap="none" normalizeH="0" baseline="0" dirty="0">
                        <a:ln>
                          <a:noFill/>
                        </a:ln>
                        <a:solidFill>
                          <a:srgbClr val="015F20"/>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400" b="1" i="0" u="none" strike="noStrike" cap="none" normalizeH="0" baseline="0" dirty="0">
                          <a:ln>
                            <a:noFill/>
                          </a:ln>
                          <a:solidFill>
                            <a:srgbClr val="015F20"/>
                          </a:solidFill>
                          <a:effectLst/>
                          <a:latin typeface="標楷體" pitchFamily="65" charset="-120"/>
                          <a:ea typeface="標楷體" pitchFamily="65" charset="-120"/>
                        </a:rPr>
                        <a:t>金額</a:t>
                      </a:r>
                    </a:p>
                  </a:txBody>
                  <a:tcPr horzOverflow="overflow">
                    <a:lnL w="28575"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占採購金額半數以上</a:t>
                      </a:r>
                    </a:p>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補助金額達公告金額</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rgbClr val="FF0000"/>
                          </a:solidFill>
                          <a:effectLst>
                            <a:outerShdw blurRad="38100" dist="38100" dir="2700000" algn="tl">
                              <a:srgbClr val="000000">
                                <a:alpha val="43137"/>
                              </a:srgbClr>
                            </a:outerShdw>
                          </a:effectLst>
                          <a:latin typeface="標楷體" pitchFamily="65" charset="-120"/>
                          <a:ea typeface="標楷體" pitchFamily="65" charset="-120"/>
                        </a:rPr>
                        <a:t>無論金額大小</a:t>
                      </a:r>
                    </a:p>
                  </a:txBody>
                  <a:tcPr horzOverflow="overflow">
                    <a:lnL w="12700" cap="flat" cmpd="sng" algn="ctr">
                      <a:solidFill>
                        <a:srgbClr val="FF9933"/>
                      </a:solidFill>
                      <a:prstDash val="solid"/>
                      <a:miter lim="800000"/>
                      <a:headEnd type="none" w="med" len="med"/>
                      <a:tailEnd type="none" w="med" len="med"/>
                    </a:lnL>
                    <a:lnR w="12700" cap="flat" cmpd="sng" algn="ctr">
                      <a:solidFill>
                        <a:srgbClr val="FF9933"/>
                      </a:solidFill>
                      <a:prstDash val="solid"/>
                      <a:miter lim="800000"/>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9933"/>
                      </a:solidFill>
                      <a:prstDash val="solid"/>
                      <a:miter lim="800000"/>
                      <a:headEnd type="none" w="med" len="med"/>
                      <a:tailEnd type="none" w="med" len="med"/>
                    </a:lnB>
                    <a:lnTlToBr>
                      <a:noFill/>
                    </a:lnTlToBr>
                    <a:lnBlToTr>
                      <a:noFill/>
                    </a:lnBlToTr>
                    <a:solidFill>
                      <a:schemeClr val="bg1"/>
                    </a:solidFill>
                  </a:tcPr>
                </a:tc>
                <a:tc>
                  <a:txBody>
                    <a:bodyPr/>
                    <a:lstStyle/>
                    <a:p>
                      <a:pPr marL="263525" marR="0" lvl="0" indent="-263525" algn="l" defTabSz="914400" rtl="0" eaLnBrk="1" fontAlgn="base" latinLnBrk="0" hangingPunct="1">
                        <a:lnSpc>
                          <a:spcPct val="100000"/>
                        </a:lnSpc>
                        <a:spcBef>
                          <a:spcPct val="10000"/>
                        </a:spcBef>
                        <a:spcAft>
                          <a:spcPct val="0"/>
                        </a:spcAft>
                        <a:buClr>
                          <a:srgbClr val="00FF00"/>
                        </a:buClr>
                        <a:buSzPct val="75000"/>
                        <a:buFont typeface="Wingdings" pitchFamily="2" charset="2"/>
                        <a:buNone/>
                        <a:tabLst/>
                      </a:pPr>
                      <a:r>
                        <a:rPr kumimoji="1" lang="zh-TW" altLang="en-US" sz="2000" b="1" i="0" u="none" strike="noStrike" cap="none" normalizeH="0" baseline="0" dirty="0">
                          <a:ln>
                            <a:noFill/>
                          </a:ln>
                          <a:solidFill>
                            <a:srgbClr val="FF0000"/>
                          </a:solidFill>
                          <a:effectLst/>
                          <a:latin typeface="標楷體" pitchFamily="65" charset="-120"/>
                          <a:ea typeface="標楷體" pitchFamily="65" charset="-120"/>
                        </a:rPr>
                        <a:t>無論金額大小</a:t>
                      </a:r>
                    </a:p>
                  </a:txBody>
                  <a:tcPr horzOverflow="overflow">
                    <a:lnL w="12700" cap="flat" cmpd="sng" algn="ctr">
                      <a:solidFill>
                        <a:srgbClr val="FF9933"/>
                      </a:solidFill>
                      <a:prstDash val="solid"/>
                      <a:miter lim="800000"/>
                      <a:headEnd type="none" w="med" len="med"/>
                      <a:tailEnd type="none" w="med" len="med"/>
                    </a:lnL>
                    <a:lnR w="28575" cap="flat" cmpd="sng" algn="ctr">
                      <a:solidFill>
                        <a:srgbClr val="FF9933"/>
                      </a:solidFill>
                      <a:prstDash val="solid"/>
                      <a:miter lim="800000"/>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9933"/>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5" name="矩形 4">
            <a:extLst>
              <a:ext uri="{FF2B5EF4-FFF2-40B4-BE49-F238E27FC236}">
                <a16:creationId xmlns:a16="http://schemas.microsoft.com/office/drawing/2014/main" id="{F3477B3E-8BAA-4122-8F83-DACF459079A6}"/>
              </a:ext>
            </a:extLst>
          </p:cNvPr>
          <p:cNvSpPr/>
          <p:nvPr/>
        </p:nvSpPr>
        <p:spPr>
          <a:xfrm>
            <a:off x="1259632" y="332655"/>
            <a:ext cx="5040560" cy="640871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14655644"/>
      </p:ext>
    </p:extLst>
  </p:cSld>
  <p:clrMapOvr>
    <a:masterClrMapping/>
  </p:clrMapOvr>
</p:sld>
</file>

<file path=ppt/theme/theme1.xml><?xml version="1.0" encoding="utf-8"?>
<a:theme xmlns:a="http://schemas.openxmlformats.org/drawingml/2006/main" name="Office 佈景主題">
  <a:themeElements>
    <a:clrScheme name="Office Theme 8">
      <a:dk1>
        <a:srgbClr val="000000"/>
      </a:dk1>
      <a:lt1>
        <a:srgbClr val="CC9900"/>
      </a:lt1>
      <a:dk2>
        <a:srgbClr val="FBBC09"/>
      </a:dk2>
      <a:lt2>
        <a:srgbClr val="666633"/>
      </a:lt2>
      <a:accent1>
        <a:srgbClr val="339933"/>
      </a:accent1>
      <a:accent2>
        <a:srgbClr val="800000"/>
      </a:accent2>
      <a:accent3>
        <a:srgbClr val="E2CAAA"/>
      </a:accent3>
      <a:accent4>
        <a:srgbClr val="000000"/>
      </a:accent4>
      <a:accent5>
        <a:srgbClr val="ADCAAD"/>
      </a:accent5>
      <a:accent6>
        <a:srgbClr val="730000"/>
      </a:accent6>
      <a:hlink>
        <a:srgbClr val="0033CC"/>
      </a:hlink>
      <a:folHlink>
        <a:srgbClr val="FFCC66"/>
      </a:folHlink>
    </a:clrScheme>
    <a:fontScheme name="Office Them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CC9900"/>
        </a:lt1>
        <a:dk2>
          <a:srgbClr val="FBBC09"/>
        </a:dk2>
        <a:lt2>
          <a:srgbClr val="666633"/>
        </a:lt2>
        <a:accent1>
          <a:srgbClr val="339933"/>
        </a:accent1>
        <a:accent2>
          <a:srgbClr val="800000"/>
        </a:accent2>
        <a:accent3>
          <a:srgbClr val="E2CAAA"/>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9D4095AFEE790E42B52CF3AD35B999BF040086E71550AC00CE488731BAE03648ABFB" ma:contentTypeVersion="69" ma:contentTypeDescription="Create a new document." ma:contentTypeScope="" ma:versionID="19c8e0d4ec850202fc84bb6df7d27d5a">
  <xsd:schema xmlns:xsd="http://www.w3.org/2001/XMLSchema" xmlns:xs="http://www.w3.org/2001/XMLSchema" xmlns:p="http://schemas.microsoft.com/office/2006/metadata/properties" xmlns:ns2="c66daf58-3c46-4c48-8560-c485e881f7f9" xmlns:ns3="8e8ea6d1-e150-4704-b47c-0a92d6aed386" targetNamespace="http://schemas.microsoft.com/office/2006/metadata/properties" ma:root="true" ma:fieldsID="61474f05e94678c8e4bfc6326c72eb04" ns2:_="" ns3:_="">
    <xsd:import namespace="c66daf58-3c46-4c48-8560-c485e881f7f9"/>
    <xsd:import namespace="8e8ea6d1-e150-4704-b47c-0a92d6aed386"/>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6daf58-3c46-4c48-8560-c485e881f7f9"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7395a81f-9577-418e-910a-32f7a61cddb7}"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5EEE958E-8061-4FA6-908C-FF1913BBCE99}" ma:internalName="CSXSubmissionMarket" ma:readOnly="false" ma:showField="MarketName" ma:web="c66daf58-3c46-4c48-8560-c485e881f7f9">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c3aa597f-d352-4d18-b6bb-dd7b199309e2}"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424DF09-D473-47CB-8F99-CE4C88C30A56}" ma:internalName="InProjectListLookup" ma:readOnly="true" ma:showField="InProjectList"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c392861a-3365-44e0-a108-b907e1530f9f}"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424DF09-D473-47CB-8F99-CE4C88C30A56}" ma:internalName="LastCompleteVersionLookup" ma:readOnly="true" ma:showField="LastCompleteVersion"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424DF09-D473-47CB-8F99-CE4C88C30A56}" ma:internalName="LastPreviewErrorLookup" ma:readOnly="true" ma:showField="LastPreviewError"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424DF09-D473-47CB-8F99-CE4C88C30A56}" ma:internalName="LastPreviewResultLookup" ma:readOnly="true" ma:showField="LastPreviewResult"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424DF09-D473-47CB-8F99-CE4C88C30A56}" ma:internalName="LastPreviewAttemptDateLookup" ma:readOnly="true" ma:showField="LastPreviewAttemptDate"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424DF09-D473-47CB-8F99-CE4C88C30A56}" ma:internalName="LastPreviewedByLookup" ma:readOnly="true" ma:showField="LastPreviewedBy"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424DF09-D473-47CB-8F99-CE4C88C30A56}" ma:internalName="LastPreviewTimeLookup" ma:readOnly="true" ma:showField="LastPreviewTime"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424DF09-D473-47CB-8F99-CE4C88C30A56}" ma:internalName="LastPreviewVersionLookup" ma:readOnly="true" ma:showField="LastPreviewVersion"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424DF09-D473-47CB-8F99-CE4C88C30A56}" ma:internalName="LastPublishErrorLookup" ma:readOnly="true" ma:showField="LastPublishError"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424DF09-D473-47CB-8F99-CE4C88C30A56}" ma:internalName="LastPublishResultLookup" ma:readOnly="true" ma:showField="LastPublishResult"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424DF09-D473-47CB-8F99-CE4C88C30A56}" ma:internalName="LastPublishAttemptDateLookup" ma:readOnly="true" ma:showField="LastPublishAttemptDate"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424DF09-D473-47CB-8F99-CE4C88C30A56}" ma:internalName="LastPublishedByLookup" ma:readOnly="true" ma:showField="LastPublishedBy"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424DF09-D473-47CB-8F99-CE4C88C30A56}" ma:internalName="LastPublishTimeLookup" ma:readOnly="true" ma:showField="LastPublishTime"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424DF09-D473-47CB-8F99-CE4C88C30A56}" ma:internalName="LastPublishVersionLookup" ma:readOnly="true" ma:showField="LastPublishVersion"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02123C9-D1B3-425D-A38A-7FDEACDA3FC6}" ma:internalName="LocLastLocAttemptVersionLookup" ma:readOnly="false" ma:showField="LastLocAttemptVersion" ma:web="c66daf58-3c46-4c48-8560-c485e881f7f9">
      <xsd:simpleType>
        <xsd:restriction base="dms:Lookup"/>
      </xsd:simpleType>
    </xsd:element>
    <xsd:element name="LocLastLocAttemptVersionTypeLookup" ma:index="72" nillable="true" ma:displayName="Loc Last Loc Attempt Version Type" ma:default="" ma:list="{B02123C9-D1B3-425D-A38A-7FDEACDA3FC6}" ma:internalName="LocLastLocAttemptVersionTypeLookup" ma:readOnly="true" ma:showField="LastLocAttemptVersionType" ma:web="c66daf58-3c46-4c48-8560-c485e881f7f9">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02123C9-D1B3-425D-A38A-7FDEACDA3FC6}" ma:internalName="LocNewPublishedVersionLookup" ma:readOnly="true" ma:showField="NewPublishedVersion" ma:web="c66daf58-3c46-4c48-8560-c485e881f7f9">
      <xsd:simpleType>
        <xsd:restriction base="dms:Lookup"/>
      </xsd:simpleType>
    </xsd:element>
    <xsd:element name="LocOverallHandbackStatusLookup" ma:index="76" nillable="true" ma:displayName="Loc Overall Handback Status" ma:default="" ma:list="{B02123C9-D1B3-425D-A38A-7FDEACDA3FC6}" ma:internalName="LocOverallHandbackStatusLookup" ma:readOnly="true" ma:showField="OverallHandbackStatus" ma:web="c66daf58-3c46-4c48-8560-c485e881f7f9">
      <xsd:simpleType>
        <xsd:restriction base="dms:Lookup"/>
      </xsd:simpleType>
    </xsd:element>
    <xsd:element name="LocOverallLocStatusLookup" ma:index="77" nillable="true" ma:displayName="Loc Overall Localize Status" ma:default="" ma:list="{B02123C9-D1B3-425D-A38A-7FDEACDA3FC6}" ma:internalName="LocOverallLocStatusLookup" ma:readOnly="true" ma:showField="OverallLocStatus" ma:web="c66daf58-3c46-4c48-8560-c485e881f7f9">
      <xsd:simpleType>
        <xsd:restriction base="dms:Lookup"/>
      </xsd:simpleType>
    </xsd:element>
    <xsd:element name="LocOverallPreviewStatusLookup" ma:index="78" nillable="true" ma:displayName="Loc Overall Preview Status" ma:default="" ma:list="{B02123C9-D1B3-425D-A38A-7FDEACDA3FC6}" ma:internalName="LocOverallPreviewStatusLookup" ma:readOnly="true" ma:showField="OverallPreviewStatus" ma:web="c66daf58-3c46-4c48-8560-c485e881f7f9">
      <xsd:simpleType>
        <xsd:restriction base="dms:Lookup"/>
      </xsd:simpleType>
    </xsd:element>
    <xsd:element name="LocOverallPublishStatusLookup" ma:index="79" nillable="true" ma:displayName="Loc Overall Publish Status" ma:default="" ma:list="{B02123C9-D1B3-425D-A38A-7FDEACDA3FC6}" ma:internalName="LocOverallPublishStatusLookup" ma:readOnly="true" ma:showField="OverallPublishStatus" ma:web="c66daf58-3c46-4c48-8560-c485e881f7f9">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02123C9-D1B3-425D-A38A-7FDEACDA3FC6}" ma:internalName="LocProcessedForHandoffsLookup" ma:readOnly="true" ma:showField="ProcessedForHandoffs" ma:web="c66daf58-3c46-4c48-8560-c485e881f7f9">
      <xsd:simpleType>
        <xsd:restriction base="dms:Lookup"/>
      </xsd:simpleType>
    </xsd:element>
    <xsd:element name="LocProcessedForMarketsLookup" ma:index="82" nillable="true" ma:displayName="Loc Processed For Markets" ma:default="" ma:list="{B02123C9-D1B3-425D-A38A-7FDEACDA3FC6}" ma:internalName="LocProcessedForMarketsLookup" ma:readOnly="true" ma:showField="ProcessedForMarkets" ma:web="c66daf58-3c46-4c48-8560-c485e881f7f9">
      <xsd:simpleType>
        <xsd:restriction base="dms:Lookup"/>
      </xsd:simpleType>
    </xsd:element>
    <xsd:element name="LocPublishedDependentAssetsLookup" ma:index="83" nillable="true" ma:displayName="Loc Published Dependent Assets" ma:default="" ma:list="{B02123C9-D1B3-425D-A38A-7FDEACDA3FC6}" ma:internalName="LocPublishedDependentAssetsLookup" ma:readOnly="true" ma:showField="PublishedDependentAssets" ma:web="c66daf58-3c46-4c48-8560-c485e881f7f9">
      <xsd:simpleType>
        <xsd:restriction base="dms:Lookup"/>
      </xsd:simpleType>
    </xsd:element>
    <xsd:element name="LocPublishedLinkedAssetsLookup" ma:index="84" nillable="true" ma:displayName="Loc Published Linked Assets" ma:default="" ma:list="{B02123C9-D1B3-425D-A38A-7FDEACDA3FC6}" ma:internalName="LocPublishedLinkedAssetsLookup" ma:readOnly="true" ma:showField="PublishedLinkedAssets" ma:web="c66daf58-3c46-4c48-8560-c485e881f7f9">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8612d4a4-f894-4474-9fef-d579f90c35e1}"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5EEE958E-8061-4FA6-908C-FF1913BBCE99}" ma:internalName="Markets" ma:readOnly="false" ma:showField="MarketName"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424DF09-D473-47CB-8F99-CE4C88C30A56}" ma:internalName="NumOfRatingsLookup" ma:readOnly="true" ma:showField="NumOfRatings"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424DF09-D473-47CB-8F99-CE4C88C30A56}" ma:internalName="PublishStatusLookup" ma:readOnly="false" ma:showField="PublishStatus"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8e26204e-beeb-4929-ac8b-f970debed3f2}"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a0cdb01e-f835-423d-bf84-41ea51f83b24}" ma:internalName="TaxCatchAll" ma:showField="CatchAllData"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a0cdb01e-f835-423d-bf84-41ea51f83b24}" ma:internalName="TaxCatchAllLabel" ma:readOnly="true" ma:showField="CatchAllDataLabel" ma:web="c66daf58-3c46-4c48-8560-c485e881f7f9">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e8ea6d1-e150-4704-b47c-0a92d6aed386"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rketSpecific xmlns="c66daf58-3c46-4c48-8560-c485e881f7f9">false</MarketSpecific>
    <ApprovalStatus xmlns="c66daf58-3c46-4c48-8560-c485e881f7f9">InProgress</ApprovalStatus>
    <LocComments xmlns="c66daf58-3c46-4c48-8560-c485e881f7f9" xsi:nil="true"/>
    <DirectSourceMarket xmlns="c66daf58-3c46-4c48-8560-c485e881f7f9">english</DirectSourceMarket>
    <ThumbnailAssetId xmlns="c66daf58-3c46-4c48-8560-c485e881f7f9" xsi:nil="true"/>
    <PrimaryImageGen xmlns="c66daf58-3c46-4c48-8560-c485e881f7f9">true</PrimaryImageGen>
    <LegacyData xmlns="c66daf58-3c46-4c48-8560-c485e881f7f9" xsi:nil="true"/>
    <TPFriendlyName xmlns="c66daf58-3c46-4c48-8560-c485e881f7f9" xsi:nil="true"/>
    <NumericId xmlns="c66daf58-3c46-4c48-8560-c485e881f7f9" xsi:nil="true"/>
    <LocRecommendedHandoff xmlns="c66daf58-3c46-4c48-8560-c485e881f7f9" xsi:nil="true"/>
    <BlockPublish xmlns="c66daf58-3c46-4c48-8560-c485e881f7f9">false</BlockPublish>
    <BusinessGroup xmlns="c66daf58-3c46-4c48-8560-c485e881f7f9" xsi:nil="true"/>
    <OpenTemplate xmlns="c66daf58-3c46-4c48-8560-c485e881f7f9">true</OpenTemplate>
    <SourceTitle xmlns="c66daf58-3c46-4c48-8560-c485e881f7f9">Radical sports design template</SourceTitle>
    <APEditor xmlns="c66daf58-3c46-4c48-8560-c485e881f7f9">
      <UserInfo>
        <DisplayName/>
        <AccountId xsi:nil="true"/>
        <AccountType/>
      </UserInfo>
    </APEditor>
    <UALocComments xmlns="c66daf58-3c46-4c48-8560-c485e881f7f9">2007 Template UpLeveling Do Not HandOff</UALocComments>
    <IntlLangReviewDate xmlns="c66daf58-3c46-4c48-8560-c485e881f7f9" xsi:nil="true"/>
    <PublishStatusLookup xmlns="c66daf58-3c46-4c48-8560-c485e881f7f9">
      <Value>474719</Value>
      <Value>474720</Value>
    </PublishStatusLookup>
    <ParentAssetId xmlns="c66daf58-3c46-4c48-8560-c485e881f7f9" xsi:nil="true"/>
    <FeatureTagsTaxHTField0 xmlns="c66daf58-3c46-4c48-8560-c485e881f7f9">
      <Terms xmlns="http://schemas.microsoft.com/office/infopath/2007/PartnerControls"/>
    </FeatureTagsTaxHTField0>
    <MachineTranslated xmlns="c66daf58-3c46-4c48-8560-c485e881f7f9">false</MachineTranslated>
    <Providers xmlns="c66daf58-3c46-4c48-8560-c485e881f7f9" xsi:nil="true"/>
    <OriginalSourceMarket xmlns="c66daf58-3c46-4c48-8560-c485e881f7f9">english</OriginalSourceMarket>
    <APDescription xmlns="c66daf58-3c46-4c48-8560-c485e881f7f9" xsi:nil="true"/>
    <ContentItem xmlns="c66daf58-3c46-4c48-8560-c485e881f7f9" xsi:nil="true"/>
    <ClipArtFilename xmlns="c66daf58-3c46-4c48-8560-c485e881f7f9" xsi:nil="true"/>
    <TPInstallLocation xmlns="c66daf58-3c46-4c48-8560-c485e881f7f9" xsi:nil="true"/>
    <TimesCloned xmlns="c66daf58-3c46-4c48-8560-c485e881f7f9" xsi:nil="true"/>
    <PublishTargets xmlns="c66daf58-3c46-4c48-8560-c485e881f7f9">OfficeOnline,OfficeOnlineVNext</PublishTargets>
    <AcquiredFrom xmlns="c66daf58-3c46-4c48-8560-c485e881f7f9">Internal MS</AcquiredFrom>
    <AssetStart xmlns="c66daf58-3c46-4c48-8560-c485e881f7f9">2012-01-17T22:23:00+00:00</AssetStart>
    <FriendlyTitle xmlns="c66daf58-3c46-4c48-8560-c485e881f7f9" xsi:nil="true"/>
    <Provider xmlns="c66daf58-3c46-4c48-8560-c485e881f7f9" xsi:nil="true"/>
    <LastHandOff xmlns="c66daf58-3c46-4c48-8560-c485e881f7f9" xsi:nil="true"/>
    <TPClientViewer xmlns="c66daf58-3c46-4c48-8560-c485e881f7f9" xsi:nil="true"/>
    <TemplateStatus xmlns="c66daf58-3c46-4c48-8560-c485e881f7f9">Complete</TemplateStatus>
    <ShowIn xmlns="c66daf58-3c46-4c48-8560-c485e881f7f9">Show everywhere</ShowIn>
    <CSXHash xmlns="c66daf58-3c46-4c48-8560-c485e881f7f9" xsi:nil="true"/>
    <Downloads xmlns="c66daf58-3c46-4c48-8560-c485e881f7f9">0</Downloads>
    <VoteCount xmlns="c66daf58-3c46-4c48-8560-c485e881f7f9" xsi:nil="true"/>
    <OOCacheId xmlns="c66daf58-3c46-4c48-8560-c485e881f7f9" xsi:nil="true"/>
    <IsDeleted xmlns="c66daf58-3c46-4c48-8560-c485e881f7f9">false</IsDeleted>
    <InternalTagsTaxHTField0 xmlns="c66daf58-3c46-4c48-8560-c485e881f7f9">
      <Terms xmlns="http://schemas.microsoft.com/office/infopath/2007/PartnerControls"/>
    </InternalTagsTaxHTField0>
    <UANotes xmlns="c66daf58-3c46-4c48-8560-c485e881f7f9">2003 to 2007 conversion</UANotes>
    <AssetExpire xmlns="c66daf58-3c46-4c48-8560-c485e881f7f9">2035-01-01T08:00:00+00:00</AssetExpire>
    <CSXSubmissionMarket xmlns="c66daf58-3c46-4c48-8560-c485e881f7f9" xsi:nil="true"/>
    <DSATActionTaken xmlns="c66daf58-3c46-4c48-8560-c485e881f7f9" xsi:nil="true"/>
    <SubmitterId xmlns="c66daf58-3c46-4c48-8560-c485e881f7f9" xsi:nil="true"/>
    <EditorialTags xmlns="c66daf58-3c46-4c48-8560-c485e881f7f9" xsi:nil="true"/>
    <TPExecutable xmlns="c66daf58-3c46-4c48-8560-c485e881f7f9" xsi:nil="true"/>
    <CSXSubmissionDate xmlns="c66daf58-3c46-4c48-8560-c485e881f7f9" xsi:nil="true"/>
    <CSXUpdate xmlns="c66daf58-3c46-4c48-8560-c485e881f7f9">false</CSXUpdate>
    <AssetType xmlns="c66daf58-3c46-4c48-8560-c485e881f7f9">TP</AssetType>
    <ApprovalLog xmlns="c66daf58-3c46-4c48-8560-c485e881f7f9" xsi:nil="true"/>
    <BugNumber xmlns="c66daf58-3c46-4c48-8560-c485e881f7f9" xsi:nil="true"/>
    <OriginAsset xmlns="c66daf58-3c46-4c48-8560-c485e881f7f9" xsi:nil="true"/>
    <TPComponent xmlns="c66daf58-3c46-4c48-8560-c485e881f7f9" xsi:nil="true"/>
    <Milestone xmlns="c66daf58-3c46-4c48-8560-c485e881f7f9" xsi:nil="true"/>
    <RecommendationsModifier xmlns="c66daf58-3c46-4c48-8560-c485e881f7f9" xsi:nil="true"/>
    <Component xmlns="8e8ea6d1-e150-4704-b47c-0a92d6aed386" xsi:nil="true"/>
    <Description0 xmlns="8e8ea6d1-e150-4704-b47c-0a92d6aed386" xsi:nil="true"/>
    <AssetId xmlns="c66daf58-3c46-4c48-8560-c485e881f7f9">TP102817352</AssetId>
    <PolicheckWords xmlns="c66daf58-3c46-4c48-8560-c485e881f7f9" xsi:nil="true"/>
    <TPLaunchHelpLink xmlns="c66daf58-3c46-4c48-8560-c485e881f7f9" xsi:nil="true"/>
    <IntlLocPriority xmlns="c66daf58-3c46-4c48-8560-c485e881f7f9" xsi:nil="true"/>
    <TPApplication xmlns="c66daf58-3c46-4c48-8560-c485e881f7f9" xsi:nil="true"/>
    <IntlLangReviewer xmlns="c66daf58-3c46-4c48-8560-c485e881f7f9" xsi:nil="true"/>
    <HandoffToMSDN xmlns="c66daf58-3c46-4c48-8560-c485e881f7f9" xsi:nil="true"/>
    <PlannedPubDate xmlns="c66daf58-3c46-4c48-8560-c485e881f7f9" xsi:nil="true"/>
    <CrawlForDependencies xmlns="c66daf58-3c46-4c48-8560-c485e881f7f9">false</CrawlForDependencies>
    <LocLastLocAttemptVersionLookup xmlns="c66daf58-3c46-4c48-8560-c485e881f7f9">791060</LocLastLocAttemptVersionLookup>
    <TrustLevel xmlns="c66daf58-3c46-4c48-8560-c485e881f7f9">1 Microsoft Managed Content</TrustLevel>
    <CampaignTagsTaxHTField0 xmlns="c66daf58-3c46-4c48-8560-c485e881f7f9">
      <Terms xmlns="http://schemas.microsoft.com/office/infopath/2007/PartnerControls"/>
    </CampaignTagsTaxHTField0>
    <TPNamespace xmlns="c66daf58-3c46-4c48-8560-c485e881f7f9" xsi:nil="true"/>
    <TaxCatchAll xmlns="c66daf58-3c46-4c48-8560-c485e881f7f9"/>
    <IsSearchable xmlns="c66daf58-3c46-4c48-8560-c485e881f7f9">true</IsSearchable>
    <TemplateTemplateType xmlns="c66daf58-3c46-4c48-8560-c485e881f7f9">PowerPoint 12 Default</TemplateTemplateType>
    <Markets xmlns="c66daf58-3c46-4c48-8560-c485e881f7f9"/>
    <IntlLangReview xmlns="c66daf58-3c46-4c48-8560-c485e881f7f9">false</IntlLangReview>
    <UAProjectedTotalWords xmlns="c66daf58-3c46-4c48-8560-c485e881f7f9" xsi:nil="true"/>
    <OutputCachingOn xmlns="c66daf58-3c46-4c48-8560-c485e881f7f9">false</OutputCachingOn>
    <AverageRating xmlns="c66daf58-3c46-4c48-8560-c485e881f7f9" xsi:nil="true"/>
    <LocMarketGroupTiers2 xmlns="c66daf58-3c46-4c48-8560-c485e881f7f9">,t:Tier 1,t:Tier 2,t:Tier 3,</LocMarketGroupTiers2>
    <APAuthor xmlns="c66daf58-3c46-4c48-8560-c485e881f7f9">
      <UserInfo>
        <DisplayName/>
        <AccountId>1928</AccountId>
        <AccountType/>
      </UserInfo>
    </APAuthor>
    <TPCommandLine xmlns="c66daf58-3c46-4c48-8560-c485e881f7f9" xsi:nil="true"/>
    <LocManualTestRequired xmlns="c66daf58-3c46-4c48-8560-c485e881f7f9">false</LocManualTestRequired>
    <TPAppVersion xmlns="c66daf58-3c46-4c48-8560-c485e881f7f9" xsi:nil="true"/>
    <EditorialStatus xmlns="c66daf58-3c46-4c48-8560-c485e881f7f9" xsi:nil="true"/>
    <LastModifiedDateTime xmlns="c66daf58-3c46-4c48-8560-c485e881f7f9" xsi:nil="true"/>
    <TPLaunchHelpLinkType xmlns="c66daf58-3c46-4c48-8560-c485e881f7f9">Template</TPLaunchHelpLinkType>
    <OriginalRelease xmlns="c66daf58-3c46-4c48-8560-c485e881f7f9">14</OriginalRelease>
    <ScenarioTagsTaxHTField0 xmlns="c66daf58-3c46-4c48-8560-c485e881f7f9">
      <Terms xmlns="http://schemas.microsoft.com/office/infopath/2007/PartnerControls"/>
    </ScenarioTagsTaxHTField0>
    <LocalizationTagsTaxHTField0 xmlns="c66daf58-3c46-4c48-8560-c485e881f7f9">
      <Terms xmlns="http://schemas.microsoft.com/office/infopath/2007/PartnerControls"/>
    </LocalizationTagsTaxHTField0>
    <Manager xmlns="c66daf58-3c46-4c48-8560-c485e881f7f9" xsi:nil="true"/>
    <UALocRecommendation xmlns="c66daf58-3c46-4c48-8560-c485e881f7f9">Localize</UALocRecommendation>
    <ArtSampleDocs xmlns="c66daf58-3c46-4c48-8560-c485e881f7f9" xsi:nil="true"/>
    <UACurrentWords xmlns="c66daf58-3c46-4c48-8560-c485e881f7f9" xsi:nil="true"/>
  </documentManagement>
</p:properties>
</file>

<file path=customXml/itemProps1.xml><?xml version="1.0" encoding="utf-8"?>
<ds:datastoreItem xmlns:ds="http://schemas.openxmlformats.org/officeDocument/2006/customXml" ds:itemID="{B13A0FF8-375A-4935-9B92-8FE790836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6daf58-3c46-4c48-8560-c485e881f7f9"/>
    <ds:schemaRef ds:uri="8e8ea6d1-e150-4704-b47c-0a92d6aed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44588F-3C01-4424-92AF-2436061EC1A3}">
  <ds:schemaRefs>
    <ds:schemaRef ds:uri="http://schemas.microsoft.com/sharepoint/v3/contenttype/forms"/>
  </ds:schemaRefs>
</ds:datastoreItem>
</file>

<file path=customXml/itemProps3.xml><?xml version="1.0" encoding="utf-8"?>
<ds:datastoreItem xmlns:ds="http://schemas.openxmlformats.org/officeDocument/2006/customXml" ds:itemID="{8A1F015E-37BA-489D-9BBB-C14195AB2869}">
  <ds:schemaRefs>
    <ds:schemaRef ds:uri="c66daf58-3c46-4c48-8560-c485e881f7f9"/>
    <ds:schemaRef ds:uri="http://purl.org/dc/elements/1.1/"/>
    <ds:schemaRef ds:uri="http://www.w3.org/XML/1998/namespace"/>
    <ds:schemaRef ds:uri="http://purl.org/dc/term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8e8ea6d1-e150-4704-b47c-0a92d6aed38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極限運動設計範本</Template>
  <TotalTime>1410</TotalTime>
  <Words>2816</Words>
  <Application>Microsoft Office PowerPoint</Application>
  <PresentationFormat>如螢幕大小 (4:3)</PresentationFormat>
  <Paragraphs>192</Paragraphs>
  <Slides>17</Slides>
  <Notes>5</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17</vt:i4>
      </vt:variant>
    </vt:vector>
  </HeadingPairs>
  <TitlesOfParts>
    <vt:vector size="29" baseType="lpstr">
      <vt:lpstr>中國龍中隸書</vt:lpstr>
      <vt:lpstr>中國龍粗隸書</vt:lpstr>
      <vt:lpstr>文鼎中隸</vt:lpstr>
      <vt:lpstr>王漢宗粗勘亭流繁</vt:lpstr>
      <vt:lpstr>新細明體</vt:lpstr>
      <vt:lpstr>標楷體</vt:lpstr>
      <vt:lpstr>Arial</vt:lpstr>
      <vt:lpstr>Calibri</vt:lpstr>
      <vt:lpstr>Impact</vt:lpstr>
      <vt:lpstr>Times New Roman</vt:lpstr>
      <vt:lpstr>Wingdings</vt:lpstr>
      <vt:lpstr>Office 佈景主題</vt:lpstr>
      <vt:lpstr>政府採購補助與代辦</vt:lpstr>
      <vt:lpstr>機關人員對採購法的基本認知</vt:lpstr>
      <vt:lpstr>PowerPoint 簡報</vt:lpstr>
      <vt:lpstr>§4補助法人團體</vt:lpstr>
      <vt:lpstr>補充</vt:lpstr>
      <vt:lpstr>PowerPoint 簡報</vt:lpstr>
      <vt:lpstr>§5代辦採購</vt:lpstr>
      <vt:lpstr>PowerPoint 簡報</vt:lpstr>
      <vt:lpstr>PowerPoint 簡報</vt:lpstr>
      <vt:lpstr>PowerPoint 簡報</vt:lpstr>
      <vt:lpstr>PowerPoint 簡報</vt:lpstr>
      <vt:lpstr>PowerPoint 簡報</vt:lpstr>
      <vt:lpstr>§18招標方式</vt:lpstr>
      <vt:lpstr>政府採購招決標方式</vt:lpstr>
      <vt:lpstr>問題</vt:lpstr>
      <vt:lpstr>PowerPoint 簡報</vt:lpstr>
      <vt:lpstr>PowerPoint 簡報</vt:lpstr>
    </vt:vector>
  </TitlesOfParts>
  <Manager/>
  <Company>Animation Factory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政府採購法初探</dc:title>
  <dc:subject/>
  <dc:creator>百川 李</dc:creator>
  <cp:keywords/>
  <dc:description/>
  <cp:lastModifiedBy>陳欣妤</cp:lastModifiedBy>
  <cp:revision>63</cp:revision>
  <cp:lastPrinted>1601-01-01T00:00:00Z</cp:lastPrinted>
  <dcterms:created xsi:type="dcterms:W3CDTF">2020-07-23T02:45:27Z</dcterms:created>
  <dcterms:modified xsi:type="dcterms:W3CDTF">2022-09-08T05:36:19Z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TC010902861028</vt:lpwstr>
  </property>
  <property fmtid="{D5CDD505-2E9C-101B-9397-08002B2CF9AE}" pid="3" name="InternalTags">
    <vt:lpwstr/>
  </property>
  <property fmtid="{D5CDD505-2E9C-101B-9397-08002B2CF9AE}" pid="4" name="ContentTypeId">
    <vt:lpwstr>0x0101009D4095AFEE790E42B52CF3AD35B999BF040086E71550AC00CE488731BAE03648ABFB</vt:lpwstr>
  </property>
  <property fmtid="{D5CDD505-2E9C-101B-9397-08002B2CF9AE}" pid="5" name="FeatureTags">
    <vt:lpwstr/>
  </property>
  <property fmtid="{D5CDD505-2E9C-101B-9397-08002B2CF9AE}" pid="6" name="LocalizationTags">
    <vt:lpwstr/>
  </property>
  <property fmtid="{D5CDD505-2E9C-101B-9397-08002B2CF9AE}" pid="7" name="CampaignTags">
    <vt:lpwstr/>
  </property>
  <property fmtid="{D5CDD505-2E9C-101B-9397-08002B2CF9AE}" pid="8" name="ScenarioTags">
    <vt:lpwstr/>
  </property>
  <property fmtid="{D5CDD505-2E9C-101B-9397-08002B2CF9AE}" pid="9" name="Order">
    <vt:r8>9961800</vt:r8>
  </property>
  <property fmtid="{D5CDD505-2E9C-101B-9397-08002B2CF9AE}" pid="10" name="HiddenCategoryTags">
    <vt:lpwstr/>
  </property>
  <property fmtid="{D5CDD505-2E9C-101B-9397-08002B2CF9AE}" pid="11" name="ImageGenStatus">
    <vt:i4>0</vt:i4>
  </property>
  <property fmtid="{D5CDD505-2E9C-101B-9397-08002B2CF9AE}" pid="12" name="CategoryTags">
    <vt:lpwstr/>
  </property>
  <property fmtid="{D5CDD505-2E9C-101B-9397-08002B2CF9AE}" pid="13" name="Applications">
    <vt:lpwstr/>
  </property>
  <property fmtid="{D5CDD505-2E9C-101B-9397-08002B2CF9AE}" pid="14" name="LocMarketGroupTiers">
    <vt:lpwstr>,t:Tier 1,t:Tier 2,t:Tier 3,</vt:lpwstr>
  </property>
</Properties>
</file>