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0" r:id="rId2"/>
    <p:sldId id="261" r:id="rId3"/>
    <p:sldId id="269" r:id="rId4"/>
    <p:sldId id="270" r:id="rId5"/>
    <p:sldId id="271" r:id="rId6"/>
  </p:sldIdLst>
  <p:sldSz cx="12801600" cy="9601200" type="A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A82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413" autoAdjust="0"/>
  </p:normalViewPr>
  <p:slideViewPr>
    <p:cSldViewPr snapToGrid="0">
      <p:cViewPr varScale="1">
        <p:scale>
          <a:sx n="71" d="100"/>
          <a:sy n="71" d="100"/>
        </p:scale>
        <p:origin x="1974" y="8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587" cy="49849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916" y="2"/>
            <a:ext cx="2946674" cy="49849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B23F5BF-AA74-45CF-9614-279168472705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9729"/>
            <a:ext cx="2945587" cy="49849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916" y="9429729"/>
            <a:ext cx="2946674" cy="49849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873F79B-8787-4BF7-8D4B-79E562D292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064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71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37" y="0"/>
            <a:ext cx="2945659" cy="49871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CD6F865-C100-46C5-A323-63B20DDB3CD2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9519"/>
            <a:ext cx="2945659" cy="498709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37" y="9429519"/>
            <a:ext cx="2945659" cy="498709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A13E6B3-1E6D-47F6-B942-D35235B89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281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0" dirty="0" smtClean="0">
                <a:latin typeface="細明體-ExtB" panose="02020500000000000000" pitchFamily="18" charset="-120"/>
                <a:ea typeface="細明體-ExtB" panose="02020500000000000000" pitchFamily="18" charset="-120"/>
              </a:rPr>
              <a:t>許組長說明時使用</a:t>
            </a:r>
            <a:endParaRPr lang="zh-TW" altLang="en-US" b="0" dirty="0">
              <a:latin typeface="細明體-ExtB" panose="02020500000000000000" pitchFamily="18" charset="-120"/>
              <a:ea typeface="細明體-ExtB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3E6B3-1E6D-47F6-B942-D35235B8954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01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dirty="0" smtClean="0">
                <a:latin typeface="細明體-ExtB" panose="02020500000000000000" pitchFamily="18" charset="-120"/>
                <a:ea typeface="細明體-ExtB" panose="02020500000000000000" pitchFamily="18" charset="-120"/>
              </a:rPr>
              <a:t>許組長說明時使用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3E6B3-1E6D-47F6-B942-D35235B8954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88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dirty="0" smtClean="0">
                <a:latin typeface="細明體-ExtB" panose="02020500000000000000" pitchFamily="18" charset="-120"/>
                <a:ea typeface="細明體-ExtB" panose="02020500000000000000" pitchFamily="18" charset="-120"/>
              </a:rPr>
              <a:t>許組長說明時使用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3E6B3-1E6D-47F6-B942-D35235B8954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9409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3E6B3-1E6D-47F6-B942-D35235B8954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941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3E6B3-1E6D-47F6-B942-D35235B8954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408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412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206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30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04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09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83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926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048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79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26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251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BF3D-C7FA-42A7-8B9E-323A018325DA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30573-AB5D-4A9C-B6A1-FF1BC4DA00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28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f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fif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fif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fif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5292A851-D52E-4985-A02E-1157448CCD8F}"/>
              </a:ext>
            </a:extLst>
          </p:cNvPr>
          <p:cNvSpPr/>
          <p:nvPr/>
        </p:nvSpPr>
        <p:spPr>
          <a:xfrm>
            <a:off x="636104" y="1182759"/>
            <a:ext cx="11555896" cy="1586948"/>
          </a:xfrm>
          <a:prstGeom prst="rect">
            <a:avLst/>
          </a:prstGeom>
          <a:noFill/>
          <a:ln w="57150">
            <a:solidFill>
              <a:srgbClr val="C2A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6101B36-E6B9-4DC3-8D92-BFD4414275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895" b="46928"/>
          <a:stretch/>
        </p:blipFill>
        <p:spPr>
          <a:xfrm>
            <a:off x="9975416" y="309712"/>
            <a:ext cx="2259113" cy="679233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6EFC54C8-7F32-4D84-B46F-F6DE0B75A7C5}"/>
              </a:ext>
            </a:extLst>
          </p:cNvPr>
          <p:cNvSpPr/>
          <p:nvPr/>
        </p:nvSpPr>
        <p:spPr>
          <a:xfrm>
            <a:off x="939800" y="795132"/>
            <a:ext cx="2768600" cy="8878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309D9699-110E-49B0-8FBA-05F1AB75B44F}"/>
              </a:ext>
            </a:extLst>
          </p:cNvPr>
          <p:cNvSpPr txBox="1"/>
          <p:nvPr/>
        </p:nvSpPr>
        <p:spPr>
          <a:xfrm>
            <a:off x="516838" y="4052987"/>
            <a:ext cx="2729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800" b="1" cap="all" dirty="0">
                <a:solidFill>
                  <a:schemeClr val="accent6">
                    <a:lumMod val="7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參賽資格</a:t>
            </a: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43436358-159C-4906-8975-A21D3B8121EB}"/>
              </a:ext>
            </a:extLst>
          </p:cNvPr>
          <p:cNvGrpSpPr/>
          <p:nvPr/>
        </p:nvGrpSpPr>
        <p:grpSpPr>
          <a:xfrm>
            <a:off x="3428724" y="3170264"/>
            <a:ext cx="9100103" cy="2400657"/>
            <a:chOff x="3555724" y="4082017"/>
            <a:chExt cx="9100103" cy="2400657"/>
          </a:xfrm>
        </p:grpSpPr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5E40AEBA-B614-4FE8-A175-622F5CA8778F}"/>
                </a:ext>
              </a:extLst>
            </p:cNvPr>
            <p:cNvSpPr txBox="1"/>
            <p:nvPr/>
          </p:nvSpPr>
          <p:spPr>
            <a:xfrm>
              <a:off x="4183388" y="4082017"/>
              <a:ext cx="8472439" cy="24006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800"/>
                </a:spcAft>
              </a:pPr>
              <a:r>
                <a:rPr lang="zh-TW" altLang="en-US" sz="4000" dirty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直轄市、縣（市）政府</a:t>
              </a:r>
              <a:endParaRPr lang="en-US" altLang="zh-TW" sz="4000" dirty="0">
                <a:latin typeface="Noto Sans CJK TC Bold" panose="020B0800000000000000" pitchFamily="34" charset="-120"/>
                <a:ea typeface="Noto Sans CJK TC Bold" panose="020B0800000000000000" pitchFamily="34" charset="-120"/>
              </a:endParaRPr>
            </a:p>
            <a:p>
              <a:pPr algn="just">
                <a:spcAft>
                  <a:spcPts val="1800"/>
                </a:spcAft>
              </a:pPr>
              <a:r>
                <a:rPr lang="zh-TW" altLang="en-US" sz="4000" dirty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特定體育團體</a:t>
              </a:r>
              <a:endParaRPr lang="en-US" altLang="zh-TW" sz="4000" dirty="0">
                <a:latin typeface="Noto Sans CJK TC Bold" panose="020B0800000000000000" pitchFamily="34" charset="-120"/>
                <a:ea typeface="Noto Sans CJK TC Bold" panose="020B0800000000000000" pitchFamily="34" charset="-120"/>
              </a:endParaRPr>
            </a:p>
            <a:p>
              <a:pPr algn="just">
                <a:spcAft>
                  <a:spcPts val="1800"/>
                </a:spcAft>
              </a:pPr>
              <a:r>
                <a:rPr lang="zh-TW" altLang="en-US" sz="4000" dirty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中華奧林匹克委員會承認之體育團體</a:t>
              </a:r>
            </a:p>
          </p:txBody>
        </p:sp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B0B79763-2E9F-4BD6-804F-0BF020847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555724" y="4165857"/>
              <a:ext cx="502133" cy="507958"/>
            </a:xfrm>
            <a:prstGeom prst="rect">
              <a:avLst/>
            </a:prstGeom>
          </p:spPr>
        </p:pic>
        <p:pic>
          <p:nvPicPr>
            <p:cNvPr id="41" name="圖片 40">
              <a:extLst>
                <a:ext uri="{FF2B5EF4-FFF2-40B4-BE49-F238E27FC236}">
                  <a16:creationId xmlns:a16="http://schemas.microsoft.com/office/drawing/2014/main" id="{9E7FB58A-BA70-412F-A689-5365C834A4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555724" y="5011015"/>
              <a:ext cx="502133" cy="507958"/>
            </a:xfrm>
            <a:prstGeom prst="rect">
              <a:avLst/>
            </a:prstGeom>
          </p:spPr>
        </p:pic>
        <p:pic>
          <p:nvPicPr>
            <p:cNvPr id="42" name="圖片 41">
              <a:extLst>
                <a:ext uri="{FF2B5EF4-FFF2-40B4-BE49-F238E27FC236}">
                  <a16:creationId xmlns:a16="http://schemas.microsoft.com/office/drawing/2014/main" id="{1E67233B-165E-4559-AC42-445BEB73EB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555724" y="5856174"/>
              <a:ext cx="502133" cy="507958"/>
            </a:xfrm>
            <a:prstGeom prst="rect">
              <a:avLst/>
            </a:prstGeom>
          </p:spPr>
        </p:pic>
      </p:grp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8101477A-FC85-43FD-8B84-A9D9D82C1553}"/>
              </a:ext>
            </a:extLst>
          </p:cNvPr>
          <p:cNvSpPr txBox="1"/>
          <p:nvPr/>
        </p:nvSpPr>
        <p:spPr>
          <a:xfrm>
            <a:off x="516838" y="6754629"/>
            <a:ext cx="2729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800" b="1" cap="all" dirty="0">
                <a:solidFill>
                  <a:schemeClr val="accent6">
                    <a:lumMod val="7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賽事條件</a:t>
            </a: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C8001BE8-997E-4C0B-9DF5-17BCAEC8DAD0}"/>
              </a:ext>
            </a:extLst>
          </p:cNvPr>
          <p:cNvGrpSpPr/>
          <p:nvPr/>
        </p:nvGrpSpPr>
        <p:grpSpPr>
          <a:xfrm>
            <a:off x="3428724" y="6246244"/>
            <a:ext cx="8835060" cy="2169825"/>
            <a:chOff x="3555724" y="7472942"/>
            <a:chExt cx="8835060" cy="2169825"/>
          </a:xfrm>
        </p:grpSpPr>
        <p:sp>
          <p:nvSpPr>
            <p:cNvPr id="51" name="文字方塊 50">
              <a:extLst>
                <a:ext uri="{FF2B5EF4-FFF2-40B4-BE49-F238E27FC236}">
                  <a16:creationId xmlns:a16="http://schemas.microsoft.com/office/drawing/2014/main" id="{D97372E9-FDF0-47DF-9455-35D514AD609E}"/>
                </a:ext>
              </a:extLst>
            </p:cNvPr>
            <p:cNvSpPr txBox="1"/>
            <p:nvPr/>
          </p:nvSpPr>
          <p:spPr>
            <a:xfrm>
              <a:off x="4183388" y="7472942"/>
              <a:ext cx="8207396" cy="21698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hangingPunct="0">
                <a:lnSpc>
                  <a:spcPts val="5400"/>
                </a:lnSpc>
              </a:pPr>
              <a:r>
                <a:rPr lang="en-US" altLang="zh-TW" sz="4000" dirty="0">
                  <a:latin typeface="Eras Bold ITC" panose="020B0907030504020204" pitchFamily="34" charset="0"/>
                  <a:ea typeface="Noto Sans CJK TC Bold" panose="020B0800000000000000" pitchFamily="34" charset="-120"/>
                </a:rPr>
                <a:t>107-109</a:t>
              </a:r>
              <a:r>
                <a:rPr lang="zh-TW" altLang="en-US" sz="4000" dirty="0">
                  <a:latin typeface="Eras Bold ITC" panose="020B0907030504020204" pitchFamily="34" charset="0"/>
                  <a:ea typeface="Noto Sans CJK TC Bold" panose="020B0800000000000000" pitchFamily="34" charset="-120"/>
                </a:rPr>
                <a:t>年</a:t>
              </a:r>
              <a:r>
                <a:rPr lang="zh-TW" altLang="en-US" sz="4000" dirty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曾獲體育署補助之國際賽，且參賽單位自評符合臺灣品牌國際賽事</a:t>
              </a:r>
              <a:r>
                <a:rPr lang="en-US" altLang="zh-TW" sz="4000" dirty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4</a:t>
              </a:r>
              <a:r>
                <a:rPr lang="zh-TW" altLang="en-US" sz="4000" dirty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項指標</a:t>
              </a:r>
              <a:r>
                <a:rPr lang="zh-TW" altLang="en-US" sz="4000" dirty="0" smtClean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者</a:t>
              </a: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（</a:t>
              </a:r>
              <a:r>
                <a:rPr lang="zh-TW" altLang="en-US" sz="2800" dirty="0" smtClean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指標如下</a:t>
              </a: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）</a:t>
              </a:r>
              <a:r>
                <a:rPr lang="zh-TW" altLang="en-US" sz="32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：</a:t>
              </a:r>
              <a:endPara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52" name="圖片 51">
              <a:extLst>
                <a:ext uri="{FF2B5EF4-FFF2-40B4-BE49-F238E27FC236}">
                  <a16:creationId xmlns:a16="http://schemas.microsoft.com/office/drawing/2014/main" id="{CFEFFF56-66FD-435D-AF1C-191CC1C1E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555724" y="7582930"/>
              <a:ext cx="502133" cy="507958"/>
            </a:xfrm>
            <a:prstGeom prst="rect">
              <a:avLst/>
            </a:prstGeom>
          </p:spPr>
        </p:pic>
      </p:grp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E3CB365B-7B37-45C2-B72F-DAD27DD10148}"/>
              </a:ext>
            </a:extLst>
          </p:cNvPr>
          <p:cNvCxnSpPr>
            <a:cxnSpLocks/>
          </p:cNvCxnSpPr>
          <p:nvPr/>
        </p:nvCxnSpPr>
        <p:spPr>
          <a:xfrm>
            <a:off x="410817" y="5935841"/>
            <a:ext cx="11979965" cy="0"/>
          </a:xfrm>
          <a:prstGeom prst="line">
            <a:avLst/>
          </a:prstGeom>
          <a:ln w="28575">
            <a:solidFill>
              <a:srgbClr val="C2A82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34545FBB-EF89-40D0-B8EC-22A6B7E9DE8C}"/>
              </a:ext>
            </a:extLst>
          </p:cNvPr>
          <p:cNvSpPr/>
          <p:nvPr/>
        </p:nvSpPr>
        <p:spPr>
          <a:xfrm>
            <a:off x="0" y="2361"/>
            <a:ext cx="128016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BB3D73F5-097B-4A11-A8F2-DFF5ACF29545}"/>
              </a:ext>
            </a:extLst>
          </p:cNvPr>
          <p:cNvSpPr/>
          <p:nvPr/>
        </p:nvSpPr>
        <p:spPr>
          <a:xfrm rot="5400000">
            <a:off x="-3499881" y="3494112"/>
            <a:ext cx="72000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2402C63D-C226-4C3D-8B43-9D33058E8A90}"/>
              </a:ext>
            </a:extLst>
          </p:cNvPr>
          <p:cNvSpPr/>
          <p:nvPr/>
        </p:nvSpPr>
        <p:spPr>
          <a:xfrm>
            <a:off x="15169" y="9384702"/>
            <a:ext cx="12801600" cy="2164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6C8BA0EC-38AE-4879-97DB-3CB3A11F34CF}"/>
              </a:ext>
            </a:extLst>
          </p:cNvPr>
          <p:cNvSpPr/>
          <p:nvPr/>
        </p:nvSpPr>
        <p:spPr>
          <a:xfrm rot="5400000">
            <a:off x="-3337881" y="6060444"/>
            <a:ext cx="6876000" cy="2164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7DB31AF0-AA9C-43EC-96AF-BD8A9505EBC8}"/>
              </a:ext>
            </a:extLst>
          </p:cNvPr>
          <p:cNvSpPr/>
          <p:nvPr/>
        </p:nvSpPr>
        <p:spPr>
          <a:xfrm rot="5400000">
            <a:off x="10899710" y="7670680"/>
            <a:ext cx="3645038" cy="216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EC03684A-2255-44C2-AF9F-2710C1928B99}"/>
              </a:ext>
            </a:extLst>
          </p:cNvPr>
          <p:cNvSpPr/>
          <p:nvPr/>
        </p:nvSpPr>
        <p:spPr>
          <a:xfrm rot="5400000">
            <a:off x="9120398" y="3496191"/>
            <a:ext cx="7200000" cy="21233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17D4EA90-8FC8-4D6A-A108-96F97FEE0F00}"/>
              </a:ext>
            </a:extLst>
          </p:cNvPr>
          <p:cNvSpPr txBox="1"/>
          <p:nvPr/>
        </p:nvSpPr>
        <p:spPr>
          <a:xfrm>
            <a:off x="859739" y="742124"/>
            <a:ext cx="12430538" cy="196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defTabSz="914400">
              <a:spcBef>
                <a:spcPct val="0"/>
              </a:spcBef>
            </a:pPr>
            <a:r>
              <a:rPr lang="en-US" altLang="zh-TW" sz="5400" i="1" kern="1200" spc="2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  <a:cs typeface="+mj-cs"/>
              </a:rPr>
              <a:t>2021</a:t>
            </a:r>
            <a:r>
              <a:rPr lang="zh-TW" altLang="en-US" sz="5400" i="1" kern="1200" spc="2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  <a:cs typeface="+mj-cs"/>
              </a:rPr>
              <a:t>年</a:t>
            </a:r>
            <a:endParaRPr lang="en-US" altLang="zh-TW" sz="5400" i="1" kern="1200" spc="200" dirty="0">
              <a:solidFill>
                <a:srgbClr val="002060"/>
              </a:solidFill>
              <a:latin typeface="Eras Bold ITC" panose="020B0907030504020204" pitchFamily="34" charset="0"/>
              <a:ea typeface="Noto Sans CJK TC Black" panose="020B0A00000000000000" pitchFamily="34" charset="-120"/>
              <a:cs typeface="+mj-cs"/>
            </a:endParaRPr>
          </a:p>
          <a:p>
            <a:pPr defTabSz="914400">
              <a:spcBef>
                <a:spcPct val="0"/>
              </a:spcBef>
            </a:pPr>
            <a:r>
              <a:rPr lang="zh-TW" altLang="en-US" sz="5800" i="1" kern="1200" spc="200" dirty="0">
                <a:solidFill>
                  <a:srgbClr val="002060"/>
                </a:solidFill>
                <a:latin typeface="Noto Sans CJK TC Black" panose="020B0A00000000000000" pitchFamily="34" charset="-120"/>
                <a:ea typeface="Noto Sans CJK TC Black" panose="020B0A00000000000000" pitchFamily="34" charset="-120"/>
                <a:cs typeface="+mj-cs"/>
              </a:rPr>
              <a:t>臺灣品牌國際賽</a:t>
            </a:r>
            <a:r>
              <a:rPr lang="zh-TW" altLang="en-US" sz="7000" i="1" kern="1200" spc="200" dirty="0">
                <a:solidFill>
                  <a:srgbClr val="C2A828"/>
                </a:solidFill>
                <a:latin typeface="Noto Sans CJK TC Black" panose="020B0A00000000000000" pitchFamily="34" charset="-120"/>
                <a:ea typeface="Noto Sans CJK TC Black" panose="020B0A00000000000000" pitchFamily="34" charset="-120"/>
                <a:cs typeface="+mj-cs"/>
              </a:rPr>
              <a:t>網路人氣票選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3956367" y="8416069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行銷力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6174436" y="8416069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C00000"/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經濟力</a:t>
            </a:r>
            <a:endParaRPr lang="zh-TW" altLang="en-US" sz="4000" dirty="0">
              <a:solidFill>
                <a:srgbClr val="C00000"/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8392505" y="8416069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C00000"/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收視力</a:t>
            </a:r>
            <a:endParaRPr lang="zh-TW" altLang="en-US" sz="4000" dirty="0">
              <a:solidFill>
                <a:srgbClr val="C00000"/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10610575" y="8416069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C00000"/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參與力</a:t>
            </a:r>
            <a:endParaRPr lang="zh-TW" altLang="en-US" sz="4000" dirty="0">
              <a:solidFill>
                <a:srgbClr val="C00000"/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643" y="8554828"/>
            <a:ext cx="436792" cy="43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712" y="8554828"/>
            <a:ext cx="436792" cy="43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781" y="8554828"/>
            <a:ext cx="436792" cy="43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850" y="8554828"/>
            <a:ext cx="436792" cy="43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32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17" y="8450518"/>
            <a:ext cx="2691294" cy="105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id="{34545FBB-EF89-40D0-B8EC-22A6B7E9DE8C}"/>
              </a:ext>
            </a:extLst>
          </p:cNvPr>
          <p:cNvSpPr/>
          <p:nvPr/>
        </p:nvSpPr>
        <p:spPr>
          <a:xfrm>
            <a:off x="0" y="9503724"/>
            <a:ext cx="9000000" cy="12848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3D7C8650-C85D-491B-850D-8E71CCECFE6E}"/>
              </a:ext>
            </a:extLst>
          </p:cNvPr>
          <p:cNvSpPr/>
          <p:nvPr/>
        </p:nvSpPr>
        <p:spPr>
          <a:xfrm>
            <a:off x="9250017" y="9503724"/>
            <a:ext cx="3551583" cy="128485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5916E53-7ED9-4342-BD94-D607B84E295A}"/>
              </a:ext>
            </a:extLst>
          </p:cNvPr>
          <p:cNvSpPr txBox="1"/>
          <p:nvPr/>
        </p:nvSpPr>
        <p:spPr>
          <a:xfrm>
            <a:off x="1123924" y="1386950"/>
            <a:ext cx="2729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b="1" cap="all" dirty="0">
                <a:solidFill>
                  <a:schemeClr val="accent6">
                    <a:lumMod val="7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報名時間</a:t>
            </a: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BD9E87B6-4656-4F39-9A49-E3FDD186E95D}"/>
              </a:ext>
            </a:extLst>
          </p:cNvPr>
          <p:cNvSpPr txBox="1"/>
          <p:nvPr/>
        </p:nvSpPr>
        <p:spPr>
          <a:xfrm>
            <a:off x="1123924" y="4375367"/>
            <a:ext cx="2729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b="1" cap="all" dirty="0">
                <a:solidFill>
                  <a:schemeClr val="accent6">
                    <a:lumMod val="7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報名方式</a:t>
            </a: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2A5AA399-5DD2-41C4-8E80-6D22ABE48630}"/>
              </a:ext>
            </a:extLst>
          </p:cNvPr>
          <p:cNvSpPr txBox="1"/>
          <p:nvPr/>
        </p:nvSpPr>
        <p:spPr>
          <a:xfrm>
            <a:off x="1123924" y="7363784"/>
            <a:ext cx="2729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b="1" cap="all" dirty="0">
                <a:solidFill>
                  <a:schemeClr val="accent6">
                    <a:lumMod val="7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繳交文件</a:t>
            </a: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F87BFB98-815A-41CA-956D-3C01E7573010}"/>
              </a:ext>
            </a:extLst>
          </p:cNvPr>
          <p:cNvSpPr txBox="1"/>
          <p:nvPr/>
        </p:nvSpPr>
        <p:spPr>
          <a:xfrm>
            <a:off x="4320441" y="1135445"/>
            <a:ext cx="626726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TW" sz="6600" spc="200" dirty="0">
                <a:solidFill>
                  <a:srgbClr val="C0000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6/1</a:t>
            </a:r>
            <a:r>
              <a:rPr lang="zh-TW" altLang="en-US" sz="2800" spc="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8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二</a:t>
            </a:r>
            <a:r>
              <a:rPr lang="zh-TW" altLang="en-US" sz="2800" spc="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28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至</a:t>
            </a:r>
            <a:r>
              <a:rPr lang="en-US" altLang="zh-TW" sz="6600" spc="200" dirty="0">
                <a:solidFill>
                  <a:srgbClr val="C0000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7/16</a:t>
            </a:r>
            <a:r>
              <a:rPr lang="zh-TW" altLang="en-US" sz="2800" spc="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8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五</a:t>
            </a:r>
            <a:r>
              <a:rPr lang="zh-TW" altLang="en-US" sz="2800" spc="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sz="3200" spc="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F1A7DDC7-D215-4EB5-8F30-7E3B9D47B91E}"/>
              </a:ext>
            </a:extLst>
          </p:cNvPr>
          <p:cNvSpPr txBox="1"/>
          <p:nvPr/>
        </p:nvSpPr>
        <p:spPr>
          <a:xfrm>
            <a:off x="4320441" y="4049542"/>
            <a:ext cx="7822220" cy="14834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5800"/>
              </a:lnSpc>
            </a:pPr>
            <a:r>
              <a:rPr lang="zh-TW" altLang="en-US" sz="6600" spc="200" dirty="0">
                <a:solidFill>
                  <a:srgbClr val="C0000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網路報名 </a:t>
            </a:r>
            <a:endParaRPr lang="en-US" altLang="zh-TW" sz="6600" spc="200" dirty="0">
              <a:solidFill>
                <a:srgbClr val="C00000"/>
              </a:solidFill>
              <a:latin typeface="Eras Bold ITC" panose="020B0907030504020204" pitchFamily="34" charset="0"/>
              <a:ea typeface="Noto Sans CJK TC Black" panose="020B0A00000000000000" pitchFamily="34" charset="-120"/>
            </a:endParaRPr>
          </a:p>
          <a:p>
            <a:pPr>
              <a:lnSpc>
                <a:spcPts val="5800"/>
              </a:lnSpc>
            </a:pPr>
            <a:r>
              <a:rPr lang="en-US" altLang="zh-TW" sz="28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https://reurl.cc/NXkvlx</a:t>
            </a:r>
            <a:endParaRPr lang="zh-TW" altLang="en-US" sz="2000" spc="200" dirty="0">
              <a:latin typeface="Eras Bold ITC" panose="020B0907030504020204" pitchFamily="34" charset="0"/>
              <a:ea typeface="Noto Sans CJK TC Black" panose="020B0A00000000000000" pitchFamily="34" charset="-120"/>
            </a:endParaRP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8BF26E08-66B9-434E-A1A7-68D0560528FB}"/>
              </a:ext>
            </a:extLst>
          </p:cNvPr>
          <p:cNvSpPr txBox="1"/>
          <p:nvPr/>
        </p:nvSpPr>
        <p:spPr>
          <a:xfrm>
            <a:off x="4320441" y="6617575"/>
            <a:ext cx="7701995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TW" sz="44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1</a:t>
            </a:r>
            <a:r>
              <a:rPr lang="zh-TW" altLang="en-US" sz="44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至</a:t>
            </a:r>
            <a:r>
              <a:rPr lang="en-US" altLang="zh-TW" sz="44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5</a:t>
            </a:r>
            <a:r>
              <a:rPr lang="zh-TW" altLang="en-US" sz="44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張</a:t>
            </a:r>
            <a:r>
              <a:rPr lang="zh-TW" altLang="en-US" sz="6600" spc="200" dirty="0">
                <a:solidFill>
                  <a:srgbClr val="C0000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賽事</a:t>
            </a:r>
            <a:r>
              <a:rPr lang="zh-TW" altLang="en-US" sz="6600" spc="200" dirty="0" smtClean="0">
                <a:solidFill>
                  <a:srgbClr val="C0000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照片</a:t>
            </a:r>
            <a:endParaRPr lang="en-US" altLang="zh-TW" sz="2000" spc="200" dirty="0">
              <a:latin typeface="Eras Bold ITC" panose="020B0907030504020204" pitchFamily="34" charset="0"/>
              <a:ea typeface="Noto Sans CJK TC Black" panose="020B0A00000000000000" pitchFamily="34" charset="-120"/>
            </a:endParaRPr>
          </a:p>
          <a:p>
            <a:pPr>
              <a:spcAft>
                <a:spcPts val="1200"/>
              </a:spcAft>
            </a:pPr>
            <a:r>
              <a:rPr lang="en-US" altLang="zh-TW" sz="4400" spc="200" dirty="0" smtClean="0">
                <a:latin typeface="Eras Bold ITC" panose="020B0907030504020204" pitchFamily="34" charset="0"/>
                <a:ea typeface="Noto Sans CJK TC Black" panose="020B0A00000000000000" pitchFamily="34" charset="-120"/>
              </a:rPr>
              <a:t>3</a:t>
            </a:r>
            <a:r>
              <a:rPr lang="zh-TW" altLang="en-US" sz="4400" spc="200" dirty="0">
                <a:latin typeface="Eras Bold ITC" panose="020B0907030504020204" pitchFamily="34" charset="0"/>
                <a:ea typeface="Noto Sans CJK TC Black" panose="020B0A00000000000000" pitchFamily="34" charset="-120"/>
              </a:rPr>
              <a:t>分鐘</a:t>
            </a:r>
            <a:r>
              <a:rPr lang="zh-TW" altLang="en-US" sz="6600" spc="200" dirty="0">
                <a:solidFill>
                  <a:srgbClr val="C0000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短</a:t>
            </a:r>
            <a:r>
              <a:rPr lang="zh-TW" altLang="en-US" sz="6600" spc="200" dirty="0" smtClean="0">
                <a:solidFill>
                  <a:srgbClr val="C0000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片</a:t>
            </a:r>
            <a:endParaRPr lang="zh-TW" altLang="en-US" sz="1600" spc="200" dirty="0">
              <a:latin typeface="Eras Bold ITC" panose="020B0907030504020204" pitchFamily="34" charset="0"/>
              <a:ea typeface="Noto Sans CJK TC Black" panose="020B0A00000000000000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46BCFFF-CE38-463B-9A8B-D670CAFA9D85}"/>
              </a:ext>
            </a:extLst>
          </p:cNvPr>
          <p:cNvSpPr/>
          <p:nvPr/>
        </p:nvSpPr>
        <p:spPr>
          <a:xfrm>
            <a:off x="0" y="2361"/>
            <a:ext cx="128016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87E6939-9F7A-4641-A7F2-106EF08C9559}"/>
              </a:ext>
            </a:extLst>
          </p:cNvPr>
          <p:cNvSpPr/>
          <p:nvPr/>
        </p:nvSpPr>
        <p:spPr>
          <a:xfrm rot="5400000">
            <a:off x="-3499881" y="3494112"/>
            <a:ext cx="72000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555A53C-D5ED-4601-8D45-7D7D50AAEDC8}"/>
              </a:ext>
            </a:extLst>
          </p:cNvPr>
          <p:cNvSpPr/>
          <p:nvPr/>
        </p:nvSpPr>
        <p:spPr>
          <a:xfrm>
            <a:off x="15169" y="9384701"/>
            <a:ext cx="12707059" cy="247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428F71D3-AAAE-4F96-9162-31AB52ECFBD0}"/>
              </a:ext>
            </a:extLst>
          </p:cNvPr>
          <p:cNvSpPr/>
          <p:nvPr/>
        </p:nvSpPr>
        <p:spPr>
          <a:xfrm rot="5400000">
            <a:off x="-3337881" y="6060444"/>
            <a:ext cx="6876000" cy="2164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65854EC-8815-44B3-880A-667B02EA033E}"/>
              </a:ext>
            </a:extLst>
          </p:cNvPr>
          <p:cNvSpPr/>
          <p:nvPr/>
        </p:nvSpPr>
        <p:spPr>
          <a:xfrm rot="5400000">
            <a:off x="10884204" y="7686185"/>
            <a:ext cx="3676047" cy="216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2EC03245-52D0-428A-AD41-25F1EA7A7CF5}"/>
              </a:ext>
            </a:extLst>
          </p:cNvPr>
          <p:cNvSpPr/>
          <p:nvPr/>
        </p:nvSpPr>
        <p:spPr>
          <a:xfrm rot="5400000">
            <a:off x="9120398" y="3496191"/>
            <a:ext cx="7200000" cy="212339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>
            <a:extLst>
              <a:ext uri="{FF2B5EF4-FFF2-40B4-BE49-F238E27FC236}">
                <a16:creationId xmlns:a16="http://schemas.microsoft.com/office/drawing/2014/main" id="{E6DF6649-D370-465B-8BFC-A56E6227CE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895" b="46928"/>
          <a:stretch/>
        </p:blipFill>
        <p:spPr>
          <a:xfrm>
            <a:off x="9975416" y="309712"/>
            <a:ext cx="2259113" cy="679233"/>
          </a:xfrm>
          <a:prstGeom prst="rect">
            <a:avLst/>
          </a:prstGeom>
        </p:spPr>
      </p:pic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0701E48C-B697-42D2-AC45-5B110AB146E0}"/>
              </a:ext>
            </a:extLst>
          </p:cNvPr>
          <p:cNvCxnSpPr>
            <a:cxnSpLocks/>
          </p:cNvCxnSpPr>
          <p:nvPr/>
        </p:nvCxnSpPr>
        <p:spPr>
          <a:xfrm>
            <a:off x="410817" y="3296657"/>
            <a:ext cx="11979965" cy="0"/>
          </a:xfrm>
          <a:prstGeom prst="line">
            <a:avLst/>
          </a:prstGeom>
          <a:ln w="28575">
            <a:solidFill>
              <a:srgbClr val="C2A82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6C6F6FEF-B87F-4674-91C9-5BA1401E7EC2}"/>
              </a:ext>
            </a:extLst>
          </p:cNvPr>
          <p:cNvCxnSpPr>
            <a:cxnSpLocks/>
          </p:cNvCxnSpPr>
          <p:nvPr/>
        </p:nvCxnSpPr>
        <p:spPr>
          <a:xfrm>
            <a:off x="410818" y="6285074"/>
            <a:ext cx="11979965" cy="0"/>
          </a:xfrm>
          <a:prstGeom prst="line">
            <a:avLst/>
          </a:prstGeom>
          <a:ln w="28575">
            <a:solidFill>
              <a:srgbClr val="C2A82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9789587" y="3792121"/>
            <a:ext cx="2299637" cy="1712704"/>
            <a:chOff x="9902131" y="3820257"/>
            <a:chExt cx="2299637" cy="1712704"/>
          </a:xfrm>
        </p:grpSpPr>
        <p:pic>
          <p:nvPicPr>
            <p:cNvPr id="52" name="圖片 51">
              <a:extLst>
                <a:ext uri="{FF2B5EF4-FFF2-40B4-BE49-F238E27FC236}">
                  <a16:creationId xmlns:a16="http://schemas.microsoft.com/office/drawing/2014/main" id="{0BEC8C49-9D19-4299-B369-C42B08F1865A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15" t="8411" r="6542" b="11215"/>
            <a:stretch/>
          </p:blipFill>
          <p:spPr bwMode="auto">
            <a:xfrm>
              <a:off x="10445416" y="3820257"/>
              <a:ext cx="1213065" cy="11487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文字方塊 55">
              <a:extLst>
                <a:ext uri="{FF2B5EF4-FFF2-40B4-BE49-F238E27FC236}">
                  <a16:creationId xmlns:a16="http://schemas.microsoft.com/office/drawing/2014/main" id="{317607E4-7F65-465F-A704-C9FEB28E2A85}"/>
                </a:ext>
              </a:extLst>
            </p:cNvPr>
            <p:cNvSpPr txBox="1"/>
            <p:nvPr/>
          </p:nvSpPr>
          <p:spPr>
            <a:xfrm>
              <a:off x="9902131" y="5071296"/>
              <a:ext cx="22996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400" dirty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報名</a:t>
              </a:r>
              <a:r>
                <a:rPr lang="en-US" altLang="zh-TW" sz="2400" dirty="0">
                  <a:latin typeface="Noto Sans CJK TC Bold" panose="020B0800000000000000" pitchFamily="34" charset="-120"/>
                  <a:ea typeface="Noto Sans CJK TC Bold" panose="020B0800000000000000" pitchFamily="34" charset="-120"/>
                </a:rPr>
                <a:t>QR Code</a:t>
              </a:r>
              <a:endParaRPr lang="zh-TW" altLang="en-US" sz="2400" dirty="0">
                <a:latin typeface="Noto Sans CJK TC Bold" panose="020B0800000000000000" pitchFamily="34" charset="-120"/>
                <a:ea typeface="Noto Sans CJK TC Bold" panose="020B0800000000000000" pitchFamily="34" charset="-120"/>
              </a:endParaRPr>
            </a:p>
          </p:txBody>
        </p:sp>
      </p:grpSp>
      <p:pic>
        <p:nvPicPr>
          <p:cNvPr id="26" name="圖片 25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933" y="8450518"/>
            <a:ext cx="2691294" cy="105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02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>
            <a:extLst>
              <a:ext uri="{FF2B5EF4-FFF2-40B4-BE49-F238E27FC236}">
                <a16:creationId xmlns:a16="http://schemas.microsoft.com/office/drawing/2014/main" id="{4DE381BC-ED64-44D3-9C65-43A75C697FB1}"/>
              </a:ext>
            </a:extLst>
          </p:cNvPr>
          <p:cNvSpPr/>
          <p:nvPr/>
        </p:nvSpPr>
        <p:spPr>
          <a:xfrm>
            <a:off x="0" y="2361"/>
            <a:ext cx="128016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8523EE43-7628-409E-B752-65A4273AB9BF}"/>
              </a:ext>
            </a:extLst>
          </p:cNvPr>
          <p:cNvSpPr/>
          <p:nvPr/>
        </p:nvSpPr>
        <p:spPr>
          <a:xfrm rot="5400000">
            <a:off x="-3499881" y="3494112"/>
            <a:ext cx="72000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D491304C-28C8-4F84-B4C6-98AFDC00CBA4}"/>
              </a:ext>
            </a:extLst>
          </p:cNvPr>
          <p:cNvSpPr/>
          <p:nvPr/>
        </p:nvSpPr>
        <p:spPr>
          <a:xfrm rot="5400000">
            <a:off x="-3337881" y="6060444"/>
            <a:ext cx="6876000" cy="2164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313D928E-3CE4-4699-92F6-8439A8EF7B2F}"/>
              </a:ext>
            </a:extLst>
          </p:cNvPr>
          <p:cNvSpPr/>
          <p:nvPr/>
        </p:nvSpPr>
        <p:spPr>
          <a:xfrm>
            <a:off x="489050" y="2351098"/>
            <a:ext cx="3232050" cy="648000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  <a:ea typeface="Noto Sans CJK TC Bold" panose="020B0800000000000000" pitchFamily="34" charset="-120"/>
              </a:rPr>
              <a:t>網路人氣票選</a:t>
            </a:r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4A6381EF-8852-46A1-B9EC-0C0B481FC138}"/>
              </a:ext>
            </a:extLst>
          </p:cNvPr>
          <p:cNvSpPr txBox="1"/>
          <p:nvPr/>
        </p:nvSpPr>
        <p:spPr>
          <a:xfrm>
            <a:off x="730483" y="3345792"/>
            <a:ext cx="3430800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人氣賽事</a:t>
            </a:r>
            <a:endParaRPr lang="en-US" altLang="zh-TW" sz="4000" dirty="0">
              <a:solidFill>
                <a:srgbClr val="002060"/>
              </a:solidFill>
              <a:latin typeface="Eras Bold ITC" panose="020B0907030504020204" pitchFamily="34" charset="0"/>
              <a:ea typeface="Noto Sans CJK TC Black" panose="020B0A00000000000000" pitchFamily="34" charset="-120"/>
            </a:endParaRPr>
          </a:p>
          <a:p>
            <a:pPr algn="ctr"/>
            <a:r>
              <a:rPr lang="zh-TW" altLang="en-US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前</a:t>
            </a:r>
            <a:r>
              <a:rPr lang="en-US" altLang="zh-TW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10</a:t>
            </a:r>
            <a:r>
              <a:rPr lang="zh-TW" altLang="en-US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名</a:t>
            </a:r>
          </a:p>
        </p:txBody>
      </p:sp>
      <p:pic>
        <p:nvPicPr>
          <p:cNvPr id="68" name="圖片 67">
            <a:extLst>
              <a:ext uri="{FF2B5EF4-FFF2-40B4-BE49-F238E27FC236}">
                <a16:creationId xmlns:a16="http://schemas.microsoft.com/office/drawing/2014/main" id="{6E733521-3CC2-4397-9742-937CC654EEF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0757" y="3543837"/>
            <a:ext cx="734389" cy="823083"/>
          </a:xfrm>
          <a:prstGeom prst="rect">
            <a:avLst/>
          </a:prstGeom>
        </p:spPr>
      </p:pic>
      <p:grpSp>
        <p:nvGrpSpPr>
          <p:cNvPr id="69" name="群組 68">
            <a:extLst>
              <a:ext uri="{FF2B5EF4-FFF2-40B4-BE49-F238E27FC236}">
                <a16:creationId xmlns:a16="http://schemas.microsoft.com/office/drawing/2014/main" id="{AF78F779-BCF6-4E63-BD38-3E259CCBE678}"/>
              </a:ext>
            </a:extLst>
          </p:cNvPr>
          <p:cNvGrpSpPr/>
          <p:nvPr/>
        </p:nvGrpSpPr>
        <p:grpSpPr>
          <a:xfrm>
            <a:off x="3631341" y="3240594"/>
            <a:ext cx="8759442" cy="1836978"/>
            <a:chOff x="3868438" y="7377957"/>
            <a:chExt cx="8696519" cy="1836978"/>
          </a:xfrm>
        </p:grpSpPr>
        <p:sp>
          <p:nvSpPr>
            <p:cNvPr id="70" name="文字方塊 69">
              <a:extLst>
                <a:ext uri="{FF2B5EF4-FFF2-40B4-BE49-F238E27FC236}">
                  <a16:creationId xmlns:a16="http://schemas.microsoft.com/office/drawing/2014/main" id="{899A2369-F9AB-4E50-A776-DB179B1A98BC}"/>
                </a:ext>
              </a:extLst>
            </p:cNvPr>
            <p:cNvSpPr txBox="1"/>
            <p:nvPr/>
          </p:nvSpPr>
          <p:spPr>
            <a:xfrm>
              <a:off x="4293703" y="7377957"/>
              <a:ext cx="8271254" cy="18369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hangingPunct="0">
                <a:spcAft>
                  <a:spcPts val="600"/>
                </a:spcAft>
              </a:pP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獎狀</a:t>
              </a: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、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獎座</a:t>
              </a:r>
            </a:p>
            <a:p>
              <a:pPr algn="just" hangingPunct="0">
                <a:lnSpc>
                  <a:spcPts val="4600"/>
                </a:lnSpc>
                <a:spcAft>
                  <a:spcPts val="1200"/>
                </a:spcAft>
              </a:pP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參加</a:t>
              </a:r>
              <a:r>
                <a:rPr lang="en-US" altLang="zh-TW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2021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夯運動 </a:t>
              </a:r>
              <a:r>
                <a:rPr lang="en-US" altLang="zh-TW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in Taiwan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交流分享會</a:t>
              </a: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，獲得年底分享會</a:t>
              </a:r>
              <a:r>
                <a:rPr lang="en-US" altLang="zh-TW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Demo</a:t>
              </a: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競賽資格</a:t>
              </a:r>
            </a:p>
          </p:txBody>
        </p:sp>
        <p:pic>
          <p:nvPicPr>
            <p:cNvPr id="71" name="圖片 70">
              <a:extLst>
                <a:ext uri="{FF2B5EF4-FFF2-40B4-BE49-F238E27FC236}">
                  <a16:creationId xmlns:a16="http://schemas.microsoft.com/office/drawing/2014/main" id="{6D163B9B-58BC-45DF-9DE1-2F7652195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68438" y="7539349"/>
              <a:ext cx="345753" cy="329846"/>
            </a:xfrm>
            <a:prstGeom prst="rect">
              <a:avLst/>
            </a:prstGeom>
          </p:spPr>
        </p:pic>
        <p:pic>
          <p:nvPicPr>
            <p:cNvPr id="72" name="圖片 71">
              <a:extLst>
                <a:ext uri="{FF2B5EF4-FFF2-40B4-BE49-F238E27FC236}">
                  <a16:creationId xmlns:a16="http://schemas.microsoft.com/office/drawing/2014/main" id="{C7B4E167-9BD2-47F9-B239-64028CF88B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68438" y="8188154"/>
              <a:ext cx="345753" cy="329846"/>
            </a:xfrm>
            <a:prstGeom prst="rect">
              <a:avLst/>
            </a:prstGeom>
          </p:spPr>
        </p:pic>
      </p:grpSp>
      <p:sp>
        <p:nvSpPr>
          <p:cNvPr id="75" name="文字方塊 74">
            <a:extLst>
              <a:ext uri="{FF2B5EF4-FFF2-40B4-BE49-F238E27FC236}">
                <a16:creationId xmlns:a16="http://schemas.microsoft.com/office/drawing/2014/main" id="{3C361E88-5D4F-4517-9875-837C5B5105F2}"/>
              </a:ext>
            </a:extLst>
          </p:cNvPr>
          <p:cNvSpPr txBox="1"/>
          <p:nvPr/>
        </p:nvSpPr>
        <p:spPr>
          <a:xfrm>
            <a:off x="730483" y="8226216"/>
            <a:ext cx="343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第</a:t>
            </a:r>
            <a:r>
              <a:rPr lang="en-US" altLang="zh-TW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4-10</a:t>
            </a:r>
            <a:r>
              <a:rPr lang="zh-TW" altLang="en-US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名</a:t>
            </a:r>
          </a:p>
        </p:txBody>
      </p:sp>
      <p:pic>
        <p:nvPicPr>
          <p:cNvPr id="77" name="圖片 76">
            <a:extLst>
              <a:ext uri="{FF2B5EF4-FFF2-40B4-BE49-F238E27FC236}">
                <a16:creationId xmlns:a16="http://schemas.microsoft.com/office/drawing/2014/main" id="{54B66075-33DE-4DC8-A0EB-83D0374D88A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9050" y="6902196"/>
            <a:ext cx="762789" cy="632229"/>
          </a:xfrm>
          <a:prstGeom prst="rect">
            <a:avLst/>
          </a:prstGeom>
        </p:spPr>
      </p:pic>
      <p:sp>
        <p:nvSpPr>
          <p:cNvPr id="78" name="文字方塊 77">
            <a:extLst>
              <a:ext uri="{FF2B5EF4-FFF2-40B4-BE49-F238E27FC236}">
                <a16:creationId xmlns:a16="http://schemas.microsoft.com/office/drawing/2014/main" id="{95F8B2FB-238B-47C2-B1FE-1C4B17B5FD50}"/>
              </a:ext>
            </a:extLst>
          </p:cNvPr>
          <p:cNvSpPr txBox="1"/>
          <p:nvPr/>
        </p:nvSpPr>
        <p:spPr>
          <a:xfrm>
            <a:off x="730483" y="6875112"/>
            <a:ext cx="343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第</a:t>
            </a:r>
            <a:r>
              <a:rPr lang="en-US" altLang="zh-TW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1-3</a:t>
            </a:r>
            <a:r>
              <a:rPr lang="zh-TW" altLang="en-US" sz="4000" dirty="0">
                <a:solidFill>
                  <a:srgbClr val="002060"/>
                </a:solidFill>
                <a:latin typeface="Eras Bold ITC" panose="020B0907030504020204" pitchFamily="34" charset="0"/>
                <a:ea typeface="Noto Sans CJK TC Black" panose="020B0A00000000000000" pitchFamily="34" charset="-120"/>
              </a:rPr>
              <a:t>名</a:t>
            </a:r>
          </a:p>
        </p:txBody>
      </p:sp>
      <p:grpSp>
        <p:nvGrpSpPr>
          <p:cNvPr id="79" name="群組 78">
            <a:extLst>
              <a:ext uri="{FF2B5EF4-FFF2-40B4-BE49-F238E27FC236}">
                <a16:creationId xmlns:a16="http://schemas.microsoft.com/office/drawing/2014/main" id="{24B7C18E-E4E4-49FA-A302-DDF6AC6E8EB0}"/>
              </a:ext>
            </a:extLst>
          </p:cNvPr>
          <p:cNvGrpSpPr/>
          <p:nvPr/>
        </p:nvGrpSpPr>
        <p:grpSpPr>
          <a:xfrm>
            <a:off x="3631341" y="6621196"/>
            <a:ext cx="8811952" cy="1215717"/>
            <a:chOff x="3868570" y="4324737"/>
            <a:chExt cx="8811952" cy="1215717"/>
          </a:xfrm>
        </p:grpSpPr>
        <p:sp>
          <p:nvSpPr>
            <p:cNvPr id="80" name="文字方塊 79">
              <a:extLst>
                <a:ext uri="{FF2B5EF4-FFF2-40B4-BE49-F238E27FC236}">
                  <a16:creationId xmlns:a16="http://schemas.microsoft.com/office/drawing/2014/main" id="{73571C81-0028-4BD2-BB20-2F446A822F94}"/>
                </a:ext>
              </a:extLst>
            </p:cNvPr>
            <p:cNvSpPr txBox="1"/>
            <p:nvPr/>
          </p:nvSpPr>
          <p:spPr>
            <a:xfrm>
              <a:off x="4293702" y="4324737"/>
              <a:ext cx="8386820" cy="12157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hangingPunct="0">
                <a:spcAft>
                  <a:spcPts val="600"/>
                </a:spcAft>
              </a:pPr>
              <a:r>
                <a:rPr lang="en-US" altLang="zh-TW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5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萬元</a:t>
              </a: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等值提貨券、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獎座</a:t>
              </a:r>
              <a:r>
                <a:rPr lang="en-US" altLang="zh-TW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1</a:t>
              </a: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座</a:t>
              </a:r>
              <a:endParaRPr lang="en-US" altLang="zh-TW" sz="3400" spc="160" dirty="0">
                <a:latin typeface="Eras Bold ITC" panose="020B0907030504020204" pitchFamily="34" charset="0"/>
                <a:ea typeface="Noto Sans CJK TC Black" panose="020B0A00000000000000" pitchFamily="34" charset="-120"/>
              </a:endParaRPr>
            </a:p>
            <a:p>
              <a:pPr algn="just" hangingPunct="0">
                <a:spcAft>
                  <a:spcPts val="600"/>
                </a:spcAft>
              </a:pPr>
              <a:r>
                <a:rPr lang="en-US" altLang="zh-TW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Sport Accord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年會</a:t>
              </a: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或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國內大型會展</a:t>
              </a:r>
              <a:endParaRPr lang="zh-TW" altLang="en-US" sz="3400" spc="160" dirty="0">
                <a:latin typeface="Eras Bold ITC" panose="020B0907030504020204" pitchFamily="34" charset="0"/>
                <a:ea typeface="Noto Sans CJK TC Black" panose="020B0A00000000000000" pitchFamily="34" charset="-120"/>
              </a:endParaRPr>
            </a:p>
          </p:txBody>
        </p:sp>
        <p:pic>
          <p:nvPicPr>
            <p:cNvPr id="81" name="圖片 80">
              <a:extLst>
                <a:ext uri="{FF2B5EF4-FFF2-40B4-BE49-F238E27FC236}">
                  <a16:creationId xmlns:a16="http://schemas.microsoft.com/office/drawing/2014/main" id="{0DA6B9B2-F22B-478B-9632-20C65CD3F9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68570" y="4492155"/>
              <a:ext cx="345753" cy="329846"/>
            </a:xfrm>
            <a:prstGeom prst="rect">
              <a:avLst/>
            </a:prstGeom>
          </p:spPr>
        </p:pic>
        <p:pic>
          <p:nvPicPr>
            <p:cNvPr id="82" name="圖片 81">
              <a:extLst>
                <a:ext uri="{FF2B5EF4-FFF2-40B4-BE49-F238E27FC236}">
                  <a16:creationId xmlns:a16="http://schemas.microsoft.com/office/drawing/2014/main" id="{B812BDD5-B58E-4D57-9507-D0D7037A8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68570" y="5065308"/>
              <a:ext cx="345753" cy="329846"/>
            </a:xfrm>
            <a:prstGeom prst="rect">
              <a:avLst/>
            </a:prstGeom>
          </p:spPr>
        </p:pic>
      </p:grpSp>
      <p:grpSp>
        <p:nvGrpSpPr>
          <p:cNvPr id="83" name="群組 82">
            <a:extLst>
              <a:ext uri="{FF2B5EF4-FFF2-40B4-BE49-F238E27FC236}">
                <a16:creationId xmlns:a16="http://schemas.microsoft.com/office/drawing/2014/main" id="{D4FAAFCD-3AFF-45B2-B0B6-DD5435369BAD}"/>
              </a:ext>
            </a:extLst>
          </p:cNvPr>
          <p:cNvGrpSpPr/>
          <p:nvPr/>
        </p:nvGrpSpPr>
        <p:grpSpPr>
          <a:xfrm>
            <a:off x="3631341" y="8251677"/>
            <a:ext cx="8812084" cy="615553"/>
            <a:chOff x="3868438" y="9057076"/>
            <a:chExt cx="8812084" cy="615553"/>
          </a:xfrm>
        </p:grpSpPr>
        <p:sp>
          <p:nvSpPr>
            <p:cNvPr id="84" name="文字方塊 83">
              <a:extLst>
                <a:ext uri="{FF2B5EF4-FFF2-40B4-BE49-F238E27FC236}">
                  <a16:creationId xmlns:a16="http://schemas.microsoft.com/office/drawing/2014/main" id="{70E6407C-3524-44D5-AC37-2EA5D67DAEC0}"/>
                </a:ext>
              </a:extLst>
            </p:cNvPr>
            <p:cNvSpPr txBox="1"/>
            <p:nvPr/>
          </p:nvSpPr>
          <p:spPr>
            <a:xfrm>
              <a:off x="4293702" y="9057076"/>
              <a:ext cx="8386820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hangingPunct="0">
                <a:spcAft>
                  <a:spcPts val="1200"/>
                </a:spcAft>
              </a:pPr>
              <a:r>
                <a:rPr lang="en-US" altLang="zh-TW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2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萬元</a:t>
              </a: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等值提貨券、</a:t>
              </a:r>
              <a:r>
                <a:rPr lang="zh-TW" altLang="en-US" sz="3400" spc="160" dirty="0">
                  <a:solidFill>
                    <a:srgbClr val="C00000"/>
                  </a:solidFill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獎座</a:t>
              </a:r>
              <a:r>
                <a:rPr lang="en-US" altLang="zh-TW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1</a:t>
              </a:r>
              <a:r>
                <a:rPr lang="zh-TW" altLang="en-US" sz="3400" spc="160" dirty="0">
                  <a:latin typeface="Eras Bold ITC" panose="020B0907030504020204" pitchFamily="34" charset="0"/>
                  <a:ea typeface="Noto Sans CJK TC Black" panose="020B0A00000000000000" pitchFamily="34" charset="-120"/>
                </a:rPr>
                <a:t>座</a:t>
              </a:r>
            </a:p>
          </p:txBody>
        </p:sp>
        <p:pic>
          <p:nvPicPr>
            <p:cNvPr id="85" name="圖片 84">
              <a:extLst>
                <a:ext uri="{FF2B5EF4-FFF2-40B4-BE49-F238E27FC236}">
                  <a16:creationId xmlns:a16="http://schemas.microsoft.com/office/drawing/2014/main" id="{F2EAE966-940D-4522-8221-9D2A73396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68438" y="9217976"/>
              <a:ext cx="345753" cy="329846"/>
            </a:xfrm>
            <a:prstGeom prst="rect">
              <a:avLst/>
            </a:prstGeom>
          </p:spPr>
        </p:pic>
      </p:grpSp>
      <p:cxnSp>
        <p:nvCxnSpPr>
          <p:cNvPr id="86" name="直線接點 85">
            <a:extLst>
              <a:ext uri="{FF2B5EF4-FFF2-40B4-BE49-F238E27FC236}">
                <a16:creationId xmlns:a16="http://schemas.microsoft.com/office/drawing/2014/main" id="{6A1ABEF0-4375-4FFE-B7B8-39FEB50723B5}"/>
              </a:ext>
            </a:extLst>
          </p:cNvPr>
          <p:cNvCxnSpPr>
            <a:cxnSpLocks/>
          </p:cNvCxnSpPr>
          <p:nvPr/>
        </p:nvCxnSpPr>
        <p:spPr>
          <a:xfrm>
            <a:off x="410818" y="5299658"/>
            <a:ext cx="11979965" cy="0"/>
          </a:xfrm>
          <a:prstGeom prst="line">
            <a:avLst/>
          </a:prstGeom>
          <a:ln w="28575">
            <a:solidFill>
              <a:srgbClr val="C2A82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矩形 107">
            <a:extLst>
              <a:ext uri="{FF2B5EF4-FFF2-40B4-BE49-F238E27FC236}">
                <a16:creationId xmlns:a16="http://schemas.microsoft.com/office/drawing/2014/main" id="{0A97CA6E-24AA-4007-B46F-342E447C3269}"/>
              </a:ext>
            </a:extLst>
          </p:cNvPr>
          <p:cNvSpPr/>
          <p:nvPr/>
        </p:nvSpPr>
        <p:spPr>
          <a:xfrm>
            <a:off x="489050" y="5743243"/>
            <a:ext cx="3232050" cy="648000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  <a:ea typeface="Noto Sans CJK TC Bold" panose="020B0800000000000000" pitchFamily="34" charset="-120"/>
              </a:rPr>
              <a:t>Demo</a:t>
            </a:r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  <a:ea typeface="Noto Sans CJK TC Bold" panose="020B0800000000000000" pitchFamily="34" charset="-120"/>
              </a:rPr>
              <a:t>競賽</a:t>
            </a:r>
          </a:p>
        </p:txBody>
      </p:sp>
      <p:pic>
        <p:nvPicPr>
          <p:cNvPr id="109" name="圖片 108">
            <a:extLst>
              <a:ext uri="{FF2B5EF4-FFF2-40B4-BE49-F238E27FC236}">
                <a16:creationId xmlns:a16="http://schemas.microsoft.com/office/drawing/2014/main" id="{9F0FE02B-48DA-4870-B653-0E777828BB0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9050" y="8224503"/>
            <a:ext cx="762789" cy="632229"/>
          </a:xfrm>
          <a:prstGeom prst="rect">
            <a:avLst/>
          </a:prstGeom>
        </p:spPr>
      </p:pic>
      <p:sp>
        <p:nvSpPr>
          <p:cNvPr id="35" name="矩形 34">
            <a:extLst>
              <a:ext uri="{FF2B5EF4-FFF2-40B4-BE49-F238E27FC236}">
                <a16:creationId xmlns:a16="http://schemas.microsoft.com/office/drawing/2014/main" id="{6555A53C-D5ED-4601-8D45-7D7D50AAEDC8}"/>
              </a:ext>
            </a:extLst>
          </p:cNvPr>
          <p:cNvSpPr/>
          <p:nvPr/>
        </p:nvSpPr>
        <p:spPr>
          <a:xfrm>
            <a:off x="15169" y="9384701"/>
            <a:ext cx="12707059" cy="247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565854EC-8815-44B3-880A-667B02EA033E}"/>
              </a:ext>
            </a:extLst>
          </p:cNvPr>
          <p:cNvSpPr/>
          <p:nvPr/>
        </p:nvSpPr>
        <p:spPr>
          <a:xfrm rot="5400000">
            <a:off x="10884204" y="7686185"/>
            <a:ext cx="3676047" cy="216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C28DB53F-3D95-4FEC-B28B-2AD82F0550DD}"/>
              </a:ext>
            </a:extLst>
          </p:cNvPr>
          <p:cNvSpPr/>
          <p:nvPr/>
        </p:nvSpPr>
        <p:spPr>
          <a:xfrm rot="5400000">
            <a:off x="9120397" y="3496191"/>
            <a:ext cx="7200000" cy="212340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25916E53-7ED9-4342-BD94-D607B84E295A}"/>
              </a:ext>
            </a:extLst>
          </p:cNvPr>
          <p:cNvSpPr txBox="1"/>
          <p:nvPr/>
        </p:nvSpPr>
        <p:spPr>
          <a:xfrm>
            <a:off x="4161283" y="1008127"/>
            <a:ext cx="321670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5200" b="1" cap="all" dirty="0" smtClean="0">
                <a:solidFill>
                  <a:schemeClr val="accent6">
                    <a:lumMod val="7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獎勵</a:t>
            </a:r>
            <a:r>
              <a:rPr lang="zh-TW" altLang="en-US" sz="5200" b="1" cap="all" dirty="0">
                <a:solidFill>
                  <a:schemeClr val="accent6">
                    <a:lumMod val="7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</a:rPr>
              <a:t>方式</a:t>
            </a:r>
          </a:p>
        </p:txBody>
      </p:sp>
      <p:pic>
        <p:nvPicPr>
          <p:cNvPr id="30" name="圖片 2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2" t="9736" r="23877" b="9341"/>
          <a:stretch/>
        </p:blipFill>
        <p:spPr>
          <a:xfrm>
            <a:off x="10411432" y="428388"/>
            <a:ext cx="1838947" cy="2397442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933" y="8450518"/>
            <a:ext cx="2691294" cy="105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13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>
            <a:extLst>
              <a:ext uri="{FF2B5EF4-FFF2-40B4-BE49-F238E27FC236}">
                <a16:creationId xmlns:a16="http://schemas.microsoft.com/office/drawing/2014/main" id="{4DE381BC-ED64-44D3-9C65-43A75C697FB1}"/>
              </a:ext>
            </a:extLst>
          </p:cNvPr>
          <p:cNvSpPr/>
          <p:nvPr/>
        </p:nvSpPr>
        <p:spPr>
          <a:xfrm>
            <a:off x="0" y="2361"/>
            <a:ext cx="128016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8523EE43-7628-409E-B752-65A4273AB9BF}"/>
              </a:ext>
            </a:extLst>
          </p:cNvPr>
          <p:cNvSpPr/>
          <p:nvPr/>
        </p:nvSpPr>
        <p:spPr>
          <a:xfrm rot="5400000">
            <a:off x="-3499881" y="3494112"/>
            <a:ext cx="72000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D491304C-28C8-4F84-B4C6-98AFDC00CBA4}"/>
              </a:ext>
            </a:extLst>
          </p:cNvPr>
          <p:cNvSpPr/>
          <p:nvPr/>
        </p:nvSpPr>
        <p:spPr>
          <a:xfrm rot="5400000">
            <a:off x="-3337881" y="6060444"/>
            <a:ext cx="6876000" cy="2164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6555A53C-D5ED-4601-8D45-7D7D50AAEDC8}"/>
              </a:ext>
            </a:extLst>
          </p:cNvPr>
          <p:cNvSpPr/>
          <p:nvPr/>
        </p:nvSpPr>
        <p:spPr>
          <a:xfrm>
            <a:off x="15169" y="9384701"/>
            <a:ext cx="12707059" cy="247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565854EC-8815-44B3-880A-667B02EA033E}"/>
              </a:ext>
            </a:extLst>
          </p:cNvPr>
          <p:cNvSpPr/>
          <p:nvPr/>
        </p:nvSpPr>
        <p:spPr>
          <a:xfrm rot="5400000">
            <a:off x="10884204" y="7686185"/>
            <a:ext cx="3676047" cy="216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C28DB53F-3D95-4FEC-B28B-2AD82F0550DD}"/>
              </a:ext>
            </a:extLst>
          </p:cNvPr>
          <p:cNvSpPr/>
          <p:nvPr/>
        </p:nvSpPr>
        <p:spPr>
          <a:xfrm rot="5400000">
            <a:off x="9120397" y="3496191"/>
            <a:ext cx="7200000" cy="212340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" name="群組 15"/>
          <p:cNvGrpSpPr/>
          <p:nvPr/>
        </p:nvGrpSpPr>
        <p:grpSpPr>
          <a:xfrm>
            <a:off x="1670899" y="3811197"/>
            <a:ext cx="10598094" cy="5180871"/>
            <a:chOff x="915968" y="3252226"/>
            <a:chExt cx="10598094" cy="5180871"/>
          </a:xfrm>
        </p:grpSpPr>
        <p:grpSp>
          <p:nvGrpSpPr>
            <p:cNvPr id="6" name="群組 5"/>
            <p:cNvGrpSpPr/>
            <p:nvPr/>
          </p:nvGrpSpPr>
          <p:grpSpPr>
            <a:xfrm>
              <a:off x="1239369" y="3339140"/>
              <a:ext cx="9817982" cy="1076256"/>
              <a:chOff x="590118" y="2300307"/>
              <a:chExt cx="9817982" cy="1076256"/>
            </a:xfrm>
          </p:grpSpPr>
          <p:sp>
            <p:nvSpPr>
              <p:cNvPr id="31" name="文字方塊 30">
                <a:extLst>
                  <a:ext uri="{FF2B5EF4-FFF2-40B4-BE49-F238E27FC236}">
                    <a16:creationId xmlns:a16="http://schemas.microsoft.com/office/drawing/2014/main" id="{4A6381EF-8852-46A1-B9EC-0C0B481FC138}"/>
                  </a:ext>
                </a:extLst>
              </p:cNvPr>
              <p:cNvSpPr txBox="1"/>
              <p:nvPr/>
            </p:nvSpPr>
            <p:spPr>
              <a:xfrm>
                <a:off x="590118" y="2300307"/>
                <a:ext cx="9817982" cy="10464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6200" b="1" dirty="0" smtClean="0">
                    <a:solidFill>
                      <a:srgbClr val="00206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發掘更多隱形冠軍</a:t>
                </a:r>
                <a:endParaRPr lang="zh-TW" altLang="en-US" sz="62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32" name="直線接點 31">
                <a:extLst>
                  <a:ext uri="{FF2B5EF4-FFF2-40B4-BE49-F238E27FC236}">
                    <a16:creationId xmlns:a16="http://schemas.microsoft.com/office/drawing/2014/main" id="{0701E48C-B697-42D2-AC45-5B110AB146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1058" y="3376563"/>
                <a:ext cx="6233160" cy="0"/>
              </a:xfrm>
              <a:prstGeom prst="line">
                <a:avLst/>
              </a:prstGeom>
              <a:ln w="28575">
                <a:solidFill>
                  <a:srgbClr val="C2A828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群組 6"/>
            <p:cNvGrpSpPr/>
            <p:nvPr/>
          </p:nvGrpSpPr>
          <p:grpSpPr>
            <a:xfrm>
              <a:off x="915968" y="5280710"/>
              <a:ext cx="10598094" cy="1069922"/>
              <a:chOff x="1338303" y="4056627"/>
              <a:chExt cx="10598094" cy="1069922"/>
            </a:xfrm>
          </p:grpSpPr>
          <p:sp>
            <p:nvSpPr>
              <p:cNvPr id="30" name="文字方塊 29">
                <a:extLst>
                  <a:ext uri="{FF2B5EF4-FFF2-40B4-BE49-F238E27FC236}">
                    <a16:creationId xmlns:a16="http://schemas.microsoft.com/office/drawing/2014/main" id="{4A6381EF-8852-46A1-B9EC-0C0B481FC138}"/>
                  </a:ext>
                </a:extLst>
              </p:cNvPr>
              <p:cNvSpPr txBox="1"/>
              <p:nvPr/>
            </p:nvSpPr>
            <p:spPr>
              <a:xfrm>
                <a:off x="1338303" y="4056627"/>
                <a:ext cx="10598094" cy="1061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6300" b="1" dirty="0" smtClean="0">
                    <a:solidFill>
                      <a:srgbClr val="00206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邀請國際隊來應援</a:t>
                </a:r>
                <a:endParaRPr lang="zh-TW" altLang="en-US" sz="63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38" name="直線接點 37">
                <a:extLst>
                  <a:ext uri="{FF2B5EF4-FFF2-40B4-BE49-F238E27FC236}">
                    <a16:creationId xmlns:a16="http://schemas.microsoft.com/office/drawing/2014/main" id="{0701E48C-B697-42D2-AC45-5B110AB146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92644" y="5126549"/>
                <a:ext cx="6233160" cy="0"/>
              </a:xfrm>
              <a:prstGeom prst="line">
                <a:avLst/>
              </a:prstGeom>
              <a:ln w="28575">
                <a:solidFill>
                  <a:srgbClr val="C2A828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群組 7"/>
            <p:cNvGrpSpPr/>
            <p:nvPr/>
          </p:nvGrpSpPr>
          <p:grpSpPr>
            <a:xfrm>
              <a:off x="1208904" y="7143816"/>
              <a:ext cx="9962139" cy="1046440"/>
              <a:chOff x="2648427" y="6230093"/>
              <a:chExt cx="9962139" cy="1046440"/>
            </a:xfrm>
          </p:grpSpPr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4A6381EF-8852-46A1-B9EC-0C0B481FC138}"/>
                  </a:ext>
                </a:extLst>
              </p:cNvPr>
              <p:cNvSpPr txBox="1"/>
              <p:nvPr/>
            </p:nvSpPr>
            <p:spPr>
              <a:xfrm>
                <a:off x="2648427" y="6230093"/>
                <a:ext cx="9962139" cy="10464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6200" b="1" dirty="0" smtClean="0">
                    <a:solidFill>
                      <a:srgbClr val="00206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展示青年行銷創意</a:t>
                </a:r>
                <a:endParaRPr lang="zh-TW" altLang="en-US" sz="62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40" name="直線接點 39">
                <a:extLst>
                  <a:ext uri="{FF2B5EF4-FFF2-40B4-BE49-F238E27FC236}">
                    <a16:creationId xmlns:a16="http://schemas.microsoft.com/office/drawing/2014/main" id="{0701E48C-B697-42D2-AC45-5B110AB146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09832" y="7276533"/>
                <a:ext cx="6233160" cy="0"/>
              </a:xfrm>
              <a:prstGeom prst="line">
                <a:avLst/>
              </a:prstGeom>
              <a:ln w="28575">
                <a:solidFill>
                  <a:srgbClr val="C2A828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圖片 42">
              <a:extLst>
                <a:ext uri="{FF2B5EF4-FFF2-40B4-BE49-F238E27FC236}">
                  <a16:creationId xmlns:a16="http://schemas.microsoft.com/office/drawing/2014/main" id="{6D163B9B-58BC-45DF-9DE1-2F7652195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26686" y="3252226"/>
              <a:ext cx="1228088" cy="1163170"/>
            </a:xfrm>
            <a:prstGeom prst="rect">
              <a:avLst/>
            </a:prstGeom>
          </p:spPr>
        </p:pic>
        <p:pic>
          <p:nvPicPr>
            <p:cNvPr id="44" name="圖片 43">
              <a:extLst>
                <a:ext uri="{FF2B5EF4-FFF2-40B4-BE49-F238E27FC236}">
                  <a16:creationId xmlns:a16="http://schemas.microsoft.com/office/drawing/2014/main" id="{6D163B9B-58BC-45DF-9DE1-2F7652195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26686" y="5162091"/>
              <a:ext cx="1251045" cy="1184914"/>
            </a:xfrm>
            <a:prstGeom prst="rect">
              <a:avLst/>
            </a:prstGeom>
          </p:spPr>
        </p:pic>
        <p:pic>
          <p:nvPicPr>
            <p:cNvPr id="45" name="圖片 44">
              <a:extLst>
                <a:ext uri="{FF2B5EF4-FFF2-40B4-BE49-F238E27FC236}">
                  <a16:creationId xmlns:a16="http://schemas.microsoft.com/office/drawing/2014/main" id="{6D163B9B-58BC-45DF-9DE1-2F7652195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26686" y="7212319"/>
              <a:ext cx="1288911" cy="1220778"/>
            </a:xfrm>
            <a:prstGeom prst="rect">
              <a:avLst/>
            </a:prstGeom>
          </p:spPr>
        </p:pic>
      </p:grp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4A6381EF-8852-46A1-B9EC-0C0B481FC138}"/>
              </a:ext>
            </a:extLst>
          </p:cNvPr>
          <p:cNvSpPr txBox="1"/>
          <p:nvPr/>
        </p:nvSpPr>
        <p:spPr>
          <a:xfrm>
            <a:off x="2250301" y="1036950"/>
            <a:ext cx="8651779" cy="1138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6800" b="1" cap="all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</a:t>
            </a:r>
            <a:r>
              <a:rPr lang="zh-TW" altLang="en-US" sz="6800" b="1" cap="all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網路人氣票選</a:t>
            </a: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4A6381EF-8852-46A1-B9EC-0C0B481FC138}"/>
              </a:ext>
            </a:extLst>
          </p:cNvPr>
          <p:cNvSpPr txBox="1"/>
          <p:nvPr/>
        </p:nvSpPr>
        <p:spPr>
          <a:xfrm>
            <a:off x="4681166" y="2373067"/>
            <a:ext cx="3430800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6600" b="1" cap="all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6600" b="1" cap="all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大特色</a:t>
            </a: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2" t="9736" r="23877" b="9341"/>
          <a:stretch/>
        </p:blipFill>
        <p:spPr>
          <a:xfrm>
            <a:off x="591088" y="737517"/>
            <a:ext cx="1838947" cy="2397442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933" y="8450518"/>
            <a:ext cx="2691294" cy="105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9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>
            <a:extLst>
              <a:ext uri="{FF2B5EF4-FFF2-40B4-BE49-F238E27FC236}">
                <a16:creationId xmlns:a16="http://schemas.microsoft.com/office/drawing/2014/main" id="{4DE381BC-ED64-44D3-9C65-43A75C697FB1}"/>
              </a:ext>
            </a:extLst>
          </p:cNvPr>
          <p:cNvSpPr/>
          <p:nvPr/>
        </p:nvSpPr>
        <p:spPr>
          <a:xfrm>
            <a:off x="0" y="2361"/>
            <a:ext cx="128016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8523EE43-7628-409E-B752-65A4273AB9BF}"/>
              </a:ext>
            </a:extLst>
          </p:cNvPr>
          <p:cNvSpPr/>
          <p:nvPr/>
        </p:nvSpPr>
        <p:spPr>
          <a:xfrm rot="5400000">
            <a:off x="-3499881" y="3494112"/>
            <a:ext cx="7200000" cy="216498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D491304C-28C8-4F84-B4C6-98AFDC00CBA4}"/>
              </a:ext>
            </a:extLst>
          </p:cNvPr>
          <p:cNvSpPr/>
          <p:nvPr/>
        </p:nvSpPr>
        <p:spPr>
          <a:xfrm rot="5400000">
            <a:off x="-3337881" y="6060444"/>
            <a:ext cx="6876000" cy="2164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6555A53C-D5ED-4601-8D45-7D7D50AAEDC8}"/>
              </a:ext>
            </a:extLst>
          </p:cNvPr>
          <p:cNvSpPr/>
          <p:nvPr/>
        </p:nvSpPr>
        <p:spPr>
          <a:xfrm>
            <a:off x="15169" y="9384701"/>
            <a:ext cx="12707059" cy="247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565854EC-8815-44B3-880A-667B02EA033E}"/>
              </a:ext>
            </a:extLst>
          </p:cNvPr>
          <p:cNvSpPr/>
          <p:nvPr/>
        </p:nvSpPr>
        <p:spPr>
          <a:xfrm rot="5400000">
            <a:off x="10884204" y="7686185"/>
            <a:ext cx="3676047" cy="216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C28DB53F-3D95-4FEC-B28B-2AD82F0550DD}"/>
              </a:ext>
            </a:extLst>
          </p:cNvPr>
          <p:cNvSpPr/>
          <p:nvPr/>
        </p:nvSpPr>
        <p:spPr>
          <a:xfrm rot="5400000">
            <a:off x="9120397" y="3496191"/>
            <a:ext cx="7200000" cy="212340"/>
          </a:xfrm>
          <a:prstGeom prst="rect">
            <a:avLst/>
          </a:prstGeom>
          <a:solidFill>
            <a:srgbClr val="C2A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4A6381EF-8852-46A1-B9EC-0C0B481FC138}"/>
              </a:ext>
            </a:extLst>
          </p:cNvPr>
          <p:cNvSpPr txBox="1"/>
          <p:nvPr/>
        </p:nvSpPr>
        <p:spPr>
          <a:xfrm>
            <a:off x="4306441" y="836366"/>
            <a:ext cx="4277342" cy="1138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6800" b="1" cap="all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品牌指標</a:t>
            </a:r>
            <a:endParaRPr lang="zh-TW" altLang="en-US" sz="6800" b="1" cap="all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2" t="9736" r="23877" b="9341"/>
          <a:stretch/>
        </p:blipFill>
        <p:spPr>
          <a:xfrm>
            <a:off x="11201400" y="318412"/>
            <a:ext cx="1280523" cy="1669423"/>
          </a:xfrm>
          <a:prstGeom prst="rect">
            <a:avLst/>
          </a:prstGeom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60803"/>
              </p:ext>
            </p:extLst>
          </p:nvPr>
        </p:nvGraphicFramePr>
        <p:xfrm>
          <a:off x="244013" y="2684588"/>
          <a:ext cx="12402198" cy="60160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8072">
                  <a:extLst>
                    <a:ext uri="{9D8B030D-6E8A-4147-A177-3AD203B41FA5}">
                      <a16:colId xmlns:a16="http://schemas.microsoft.com/office/drawing/2014/main" val="1431091244"/>
                    </a:ext>
                  </a:extLst>
                </a:gridCol>
                <a:gridCol w="10614126">
                  <a:extLst>
                    <a:ext uri="{9D8B030D-6E8A-4147-A177-3AD203B41FA5}">
                      <a16:colId xmlns:a16="http://schemas.microsoft.com/office/drawing/2014/main" val="352981515"/>
                    </a:ext>
                  </a:extLst>
                </a:gridCol>
              </a:tblGrid>
              <a:tr h="154379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u="sng" cap="all" dirty="0" smtClean="0">
                          <a:solidFill>
                            <a:srgbClr val="FF0000"/>
                          </a:solidFill>
                          <a:latin typeface="Noto Sans CJK TC Bold" panose="020B0800000000000000" pitchFamily="34" charset="-120"/>
                          <a:ea typeface="Noto Sans CJK TC Bold" panose="020B0800000000000000" pitchFamily="34" charset="-120"/>
                        </a:rPr>
                        <a:t>行銷力</a:t>
                      </a:r>
                      <a:endParaRPr lang="zh-TW" altLang="en-US" sz="4000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賽事冠名臺灣或城市名稱，結合在地文化與觀光資源。</a:t>
                      </a:r>
                    </a:p>
                    <a:p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整合賽事及城市周邊資源，致力賽事周期的宣推作業。</a:t>
                      </a:r>
                      <a:endParaRPr lang="zh-TW" altLang="en-US" sz="3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884616"/>
                  </a:ext>
                </a:extLst>
              </a:tr>
              <a:tr h="1598326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u="sng" cap="all" dirty="0" smtClean="0">
                          <a:solidFill>
                            <a:srgbClr val="FF0000"/>
                          </a:solidFill>
                          <a:latin typeface="Noto Sans CJK TC Bold" panose="020B0800000000000000" pitchFamily="34" charset="-120"/>
                          <a:ea typeface="Noto Sans CJK TC Bold" panose="020B0800000000000000" pitchFamily="34" charset="-120"/>
                        </a:rPr>
                        <a:t>經濟力</a:t>
                      </a:r>
                      <a:endParaRPr lang="zh-TW" altLang="en-US" sz="4000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結合政府資源、企業贊助及觀光旅遊，帶動產業經濟效益。</a:t>
                      </a:r>
                    </a:p>
                    <a:p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開發賽事周邊商品、提升門票</a:t>
                      </a:r>
                      <a:r>
                        <a:rPr lang="en-US" altLang="zh-TW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CP</a:t>
                      </a:r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值，促進運動消費力度。</a:t>
                      </a:r>
                      <a:endParaRPr lang="zh-TW" altLang="en-US" sz="3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2315005"/>
                  </a:ext>
                </a:extLst>
              </a:tr>
              <a:tr h="1668181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u="sng" kern="1200" cap="all" dirty="0" smtClean="0">
                          <a:solidFill>
                            <a:srgbClr val="FF0000"/>
                          </a:solidFill>
                          <a:latin typeface="Noto Sans CJK TC Bold" panose="020B0800000000000000" pitchFamily="34" charset="-120"/>
                          <a:ea typeface="Noto Sans CJK TC Bold" panose="020B0800000000000000" pitchFamily="34" charset="-120"/>
                          <a:cs typeface="+mn-cs"/>
                        </a:rPr>
                        <a:t>收視力</a:t>
                      </a:r>
                      <a:endParaRPr lang="zh-TW" altLang="en-US" sz="4000" b="1" u="sng" kern="1200" cap="all" dirty="0">
                        <a:solidFill>
                          <a:srgbClr val="FF0000"/>
                        </a:solidFill>
                        <a:latin typeface="Noto Sans CJK TC Bold" panose="020B0800000000000000" pitchFamily="34" charset="-120"/>
                        <a:ea typeface="Noto Sans CJK TC Bold" panose="020B0800000000000000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善用國內外電視或網路等多元管道，傳遞賽事資訊。</a:t>
                      </a:r>
                    </a:p>
                    <a:p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賽事轉播具備專業解說，吸引民眾觀看及媒體聲量。</a:t>
                      </a:r>
                      <a:endParaRPr lang="zh-TW" altLang="en-US" sz="3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4871522"/>
                  </a:ext>
                </a:extLst>
              </a:tr>
              <a:tr h="1205756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u="sng" kern="1200" cap="all" dirty="0" smtClean="0">
                          <a:solidFill>
                            <a:srgbClr val="FF0000"/>
                          </a:solidFill>
                          <a:latin typeface="Noto Sans CJK TC Bold" panose="020B0800000000000000" pitchFamily="34" charset="-120"/>
                          <a:ea typeface="Noto Sans CJK TC Bold" panose="020B0800000000000000" pitchFamily="34" charset="-120"/>
                          <a:cs typeface="+mn-cs"/>
                        </a:rPr>
                        <a:t>參與力</a:t>
                      </a:r>
                      <a:endParaRPr lang="zh-TW" altLang="en-US" sz="4000" b="1" u="sng" kern="1200" cap="all" dirty="0">
                        <a:solidFill>
                          <a:srgbClr val="FF0000"/>
                        </a:solidFill>
                        <a:latin typeface="Noto Sans CJK TC Bold" panose="020B0800000000000000" pitchFamily="34" charset="-120"/>
                        <a:ea typeface="Noto Sans CJK TC Bold" panose="020B0800000000000000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具國際總會認證或納入積分、邀請頂尖或明星級選手。</a:t>
                      </a:r>
                    </a:p>
                    <a:p>
                      <a:r>
                        <a:rPr lang="zh-TW" altLang="en-US" sz="32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運用場佈及周邊活動，營造賽事氛圍，吸引民眾觀賽。</a:t>
                      </a:r>
                      <a:endParaRPr lang="zh-TW" altLang="en-US" sz="3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6923422"/>
                  </a:ext>
                </a:extLst>
              </a:tr>
            </a:tbl>
          </a:graphicData>
        </a:graphic>
      </p:graphicFrame>
      <p:pic>
        <p:nvPicPr>
          <p:cNvPr id="4" name="圖片 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797" y="218859"/>
            <a:ext cx="3295448" cy="1977269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933" y="8450518"/>
            <a:ext cx="2691294" cy="105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37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1666</TotalTime>
  <Words>343</Words>
  <Application>Microsoft Office PowerPoint</Application>
  <PresentationFormat>A3 紙張 (297x420 公釐)</PresentationFormat>
  <Paragraphs>59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5" baseType="lpstr">
      <vt:lpstr>Noto Sans CJK TC Black</vt:lpstr>
      <vt:lpstr>Noto Sans CJK TC Bold</vt:lpstr>
      <vt:lpstr>細明體-ExtB</vt:lpstr>
      <vt:lpstr>微軟正黑體</vt:lpstr>
      <vt:lpstr>新細明體</vt:lpstr>
      <vt:lpstr>Arial</vt:lpstr>
      <vt:lpstr>Calibri</vt:lpstr>
      <vt:lpstr>Calibri Light</vt:lpstr>
      <vt:lpstr>Eras Bold ITC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企服中心</dc:creator>
  <cp:lastModifiedBy>新聞組 林學婷</cp:lastModifiedBy>
  <cp:revision>78</cp:revision>
  <cp:lastPrinted>2021-06-03T03:03:08Z</cp:lastPrinted>
  <dcterms:created xsi:type="dcterms:W3CDTF">2021-05-28T02:51:34Z</dcterms:created>
  <dcterms:modified xsi:type="dcterms:W3CDTF">2021-06-03T05:21:49Z</dcterms:modified>
</cp:coreProperties>
</file>