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7" r:id="rId2"/>
    <p:sldId id="316" r:id="rId3"/>
    <p:sldId id="313" r:id="rId4"/>
    <p:sldId id="291" r:id="rId5"/>
    <p:sldId id="294" r:id="rId6"/>
    <p:sldId id="314" r:id="rId7"/>
    <p:sldId id="315" r:id="rId8"/>
    <p:sldId id="304" r:id="rId9"/>
    <p:sldId id="297" r:id="rId10"/>
    <p:sldId id="307" r:id="rId11"/>
    <p:sldId id="298" r:id="rId12"/>
    <p:sldId id="300" r:id="rId13"/>
    <p:sldId id="299" r:id="rId14"/>
    <p:sldId id="301" r:id="rId15"/>
    <p:sldId id="302" r:id="rId16"/>
    <p:sldId id="306" r:id="rId17"/>
    <p:sldId id="290" r:id="rId18"/>
    <p:sldId id="272" r:id="rId19"/>
    <p:sldId id="310" r:id="rId20"/>
    <p:sldId id="311" r:id="rId21"/>
    <p:sldId id="312" r:id="rId22"/>
    <p:sldId id="292" r:id="rId23"/>
    <p:sldId id="303" r:id="rId24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0099"/>
    <a:srgbClr val="0000FF"/>
    <a:srgbClr val="FF00FF"/>
    <a:srgbClr val="00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1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8251;&#39636;&#32946;&#32626;&#26989;&#21209;(10610)\&#39636;&#32946;&#29677;&#35373;&#31435;&#36774;&#27861;\&#8251;1070419&#32626;&#21209;&#26371;&#35696;&#22577;&#21578;\1070419&#32626;&#21209;&#26371;&#35696;&#34920;&#266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8251;&#39636;&#32946;&#32626;&#26989;&#21209;(10610)\&#39636;&#32946;&#29677;&#35373;&#31435;&#36774;&#27861;\&#8251;1070419&#32626;&#21209;&#26371;&#35696;&#22577;&#21578;\1070419&#32626;&#21209;&#26371;&#35696;&#34920;&#266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500"/>
            </a:pPr>
            <a:r>
              <a:rPr lang="en-US" altLang="zh-TW" sz="2500" b="1" i="0" baseline="0" dirty="0" smtClean="0">
                <a:effectLst/>
              </a:rPr>
              <a:t>103-106</a:t>
            </a:r>
            <a:r>
              <a:rPr lang="zh-TW" altLang="zh-TW" sz="2500" b="1" i="0" baseline="0" dirty="0" smtClean="0">
                <a:effectLst/>
              </a:rPr>
              <a:t>學年</a:t>
            </a:r>
            <a:r>
              <a:rPr lang="zh-TW" altLang="en-US" sz="2500" b="1" i="0" baseline="0" dirty="0" smtClean="0">
                <a:effectLst/>
              </a:rPr>
              <a:t>度</a:t>
            </a:r>
            <a:r>
              <a:rPr lang="zh-TW" altLang="zh-TW" sz="2500" b="1" i="0" baseline="0" dirty="0" smtClean="0">
                <a:effectLst/>
              </a:rPr>
              <a:t>高中以下體育班校數及班級數</a:t>
            </a:r>
            <a:endParaRPr lang="zh-TW" altLang="zh-TW" sz="2500" dirty="0">
              <a:effectLst/>
            </a:endParaRPr>
          </a:p>
        </c:rich>
      </c:tx>
      <c:layout>
        <c:manualLayout>
          <c:xMode val="edge"/>
          <c:yMode val="edge"/>
          <c:x val="0.10752711504277304"/>
          <c:y val="2.65761947302658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542642087387116"/>
          <c:y val="0.23259002424388162"/>
          <c:w val="0.84725159506086622"/>
          <c:h val="0.58576235060640147"/>
        </c:manualLayout>
      </c:layout>
      <c:lineChart>
        <c:grouping val="stacked"/>
        <c:varyColors val="0"/>
        <c:ser>
          <c:idx val="0"/>
          <c:order val="0"/>
          <c:tx>
            <c:strRef>
              <c:f>工作表1!$B$57</c:f>
              <c:strCache>
                <c:ptCount val="1"/>
                <c:pt idx="0">
                  <c:v>班級數</c:v>
                </c:pt>
              </c:strCache>
            </c:strRef>
          </c:tx>
          <c:marker>
            <c:symbol val="none"/>
          </c:marker>
          <c:cat>
            <c:strRef>
              <c:f>工作表1!$C$56:$F$56</c:f>
              <c:strCache>
                <c:ptCount val="4"/>
                <c:pt idx="0">
                  <c:v>103學年度</c:v>
                </c:pt>
                <c:pt idx="1">
                  <c:v>104學年度</c:v>
                </c:pt>
                <c:pt idx="2">
                  <c:v>105學年度</c:v>
                </c:pt>
                <c:pt idx="3">
                  <c:v>106學年度</c:v>
                </c:pt>
              </c:strCache>
            </c:strRef>
          </c:cat>
          <c:val>
            <c:numRef>
              <c:f>工作表1!$C$57:$F$57</c:f>
              <c:numCache>
                <c:formatCode>#,##0_);\(#,##0\)</c:formatCode>
                <c:ptCount val="4"/>
                <c:pt idx="0">
                  <c:v>1701</c:v>
                </c:pt>
                <c:pt idx="1">
                  <c:v>1782</c:v>
                </c:pt>
                <c:pt idx="2">
                  <c:v>1862</c:v>
                </c:pt>
                <c:pt idx="3">
                  <c:v>1894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工作表1!$B$58</c:f>
              <c:strCache>
                <c:ptCount val="1"/>
                <c:pt idx="0">
                  <c:v>校數</c:v>
                </c:pt>
              </c:strCache>
            </c:strRef>
          </c:tx>
          <c:marker>
            <c:symbol val="none"/>
          </c:marker>
          <c:cat>
            <c:strRef>
              <c:f>工作表1!$C$56:$F$56</c:f>
              <c:strCache>
                <c:ptCount val="4"/>
                <c:pt idx="0">
                  <c:v>103學年度</c:v>
                </c:pt>
                <c:pt idx="1">
                  <c:v>104學年度</c:v>
                </c:pt>
                <c:pt idx="2">
                  <c:v>105學年度</c:v>
                </c:pt>
                <c:pt idx="3">
                  <c:v>106學年度</c:v>
                </c:pt>
              </c:strCache>
            </c:strRef>
          </c:cat>
          <c:val>
            <c:numRef>
              <c:f>工作表1!$C$58:$F$58</c:f>
              <c:numCache>
                <c:formatCode>#,##0_);\(#,##0\)</c:formatCode>
                <c:ptCount val="4"/>
                <c:pt idx="0">
                  <c:v>639</c:v>
                </c:pt>
                <c:pt idx="1">
                  <c:v>668</c:v>
                </c:pt>
                <c:pt idx="2">
                  <c:v>676</c:v>
                </c:pt>
                <c:pt idx="3">
                  <c:v>688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608192"/>
        <c:axId val="95745152"/>
      </c:lineChart>
      <c:catAx>
        <c:axId val="95608192"/>
        <c:scaling>
          <c:orientation val="minMax"/>
        </c:scaling>
        <c:delete val="0"/>
        <c:axPos val="b"/>
        <c:majorTickMark val="none"/>
        <c:minorTickMark val="none"/>
        <c:tickLblPos val="nextTo"/>
        <c:crossAx val="95745152"/>
        <c:crosses val="autoZero"/>
        <c:auto val="1"/>
        <c:lblAlgn val="ctr"/>
        <c:lblOffset val="100"/>
        <c:noMultiLvlLbl val="0"/>
      </c:catAx>
      <c:valAx>
        <c:axId val="95745152"/>
        <c:scaling>
          <c:orientation val="minMax"/>
        </c:scaling>
        <c:delete val="0"/>
        <c:axPos val="l"/>
        <c:majorGridlines/>
        <c:numFmt formatCode="#,##0_);\(#,##0\)" sourceLinked="1"/>
        <c:majorTickMark val="none"/>
        <c:minorTickMark val="none"/>
        <c:tickLblPos val="nextTo"/>
        <c:crossAx val="956081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/>
            </a:pPr>
            <a:endParaRPr lang="zh-TW"/>
          </a:p>
        </c:txPr>
      </c:dTable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altLang="zh-TW" sz="2800" b="1" i="0" baseline="0" dirty="0" smtClean="0">
                <a:effectLst/>
              </a:rPr>
              <a:t>103-106</a:t>
            </a:r>
            <a:r>
              <a:rPr lang="zh-TW" altLang="zh-TW" sz="2800" b="1" i="0" baseline="0" dirty="0" smtClean="0">
                <a:effectLst/>
              </a:rPr>
              <a:t>學年度高中以下學校體育班級數</a:t>
            </a:r>
            <a:endParaRPr lang="zh-TW" altLang="zh-TW" sz="2800" dirty="0"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工作表1!$B$71</c:f>
              <c:strCache>
                <c:ptCount val="1"/>
                <c:pt idx="0">
                  <c:v>國小</c:v>
                </c:pt>
              </c:strCache>
            </c:strRef>
          </c:tx>
          <c:invertIfNegative val="0"/>
          <c:cat>
            <c:strRef>
              <c:f>工作表1!$C$70:$F$70</c:f>
              <c:strCache>
                <c:ptCount val="4"/>
                <c:pt idx="0">
                  <c:v>103學年度</c:v>
                </c:pt>
                <c:pt idx="1">
                  <c:v>104學年度</c:v>
                </c:pt>
                <c:pt idx="2">
                  <c:v>105學年度</c:v>
                </c:pt>
                <c:pt idx="3">
                  <c:v>106學年度</c:v>
                </c:pt>
              </c:strCache>
            </c:strRef>
          </c:cat>
          <c:val>
            <c:numRef>
              <c:f>工作表1!$C$71:$F$71</c:f>
              <c:numCache>
                <c:formatCode>General</c:formatCode>
                <c:ptCount val="4"/>
                <c:pt idx="0">
                  <c:v>352</c:v>
                </c:pt>
                <c:pt idx="1">
                  <c:v>449</c:v>
                </c:pt>
                <c:pt idx="2">
                  <c:v>382</c:v>
                </c:pt>
                <c:pt idx="3">
                  <c:v>369</c:v>
                </c:pt>
              </c:numCache>
            </c:numRef>
          </c:val>
        </c:ser>
        <c:ser>
          <c:idx val="1"/>
          <c:order val="1"/>
          <c:tx>
            <c:strRef>
              <c:f>工作表1!$B$72</c:f>
              <c:strCache>
                <c:ptCount val="1"/>
                <c:pt idx="0">
                  <c:v>國中</c:v>
                </c:pt>
              </c:strCache>
            </c:strRef>
          </c:tx>
          <c:invertIfNegative val="0"/>
          <c:cat>
            <c:strRef>
              <c:f>工作表1!$C$70:$F$70</c:f>
              <c:strCache>
                <c:ptCount val="4"/>
                <c:pt idx="0">
                  <c:v>103學年度</c:v>
                </c:pt>
                <c:pt idx="1">
                  <c:v>104學年度</c:v>
                </c:pt>
                <c:pt idx="2">
                  <c:v>105學年度</c:v>
                </c:pt>
                <c:pt idx="3">
                  <c:v>106學年度</c:v>
                </c:pt>
              </c:strCache>
            </c:strRef>
          </c:cat>
          <c:val>
            <c:numRef>
              <c:f>工作表1!$C$72:$F$72</c:f>
              <c:numCache>
                <c:formatCode>General</c:formatCode>
                <c:ptCount val="4"/>
                <c:pt idx="0">
                  <c:v>915</c:v>
                </c:pt>
                <c:pt idx="1">
                  <c:v>969</c:v>
                </c:pt>
                <c:pt idx="2">
                  <c:v>1029</c:v>
                </c:pt>
                <c:pt idx="3">
                  <c:v>1070</c:v>
                </c:pt>
              </c:numCache>
            </c:numRef>
          </c:val>
        </c:ser>
        <c:ser>
          <c:idx val="2"/>
          <c:order val="2"/>
          <c:tx>
            <c:strRef>
              <c:f>工作表1!$B$73</c:f>
              <c:strCache>
                <c:ptCount val="1"/>
                <c:pt idx="0">
                  <c:v>高中</c:v>
                </c:pt>
              </c:strCache>
            </c:strRef>
          </c:tx>
          <c:invertIfNegative val="0"/>
          <c:cat>
            <c:strRef>
              <c:f>工作表1!$C$70:$F$70</c:f>
              <c:strCache>
                <c:ptCount val="4"/>
                <c:pt idx="0">
                  <c:v>103學年度</c:v>
                </c:pt>
                <c:pt idx="1">
                  <c:v>104學年度</c:v>
                </c:pt>
                <c:pt idx="2">
                  <c:v>105學年度</c:v>
                </c:pt>
                <c:pt idx="3">
                  <c:v>106學年度</c:v>
                </c:pt>
              </c:strCache>
            </c:strRef>
          </c:cat>
          <c:val>
            <c:numRef>
              <c:f>工作表1!$C$73:$F$73</c:f>
              <c:numCache>
                <c:formatCode>General</c:formatCode>
                <c:ptCount val="4"/>
                <c:pt idx="0">
                  <c:v>442</c:v>
                </c:pt>
                <c:pt idx="1">
                  <c:v>364</c:v>
                </c:pt>
                <c:pt idx="2">
                  <c:v>451</c:v>
                </c:pt>
                <c:pt idx="3">
                  <c:v>455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682560"/>
        <c:axId val="97684096"/>
        <c:axId val="0"/>
      </c:bar3DChart>
      <c:catAx>
        <c:axId val="97682560"/>
        <c:scaling>
          <c:orientation val="minMax"/>
        </c:scaling>
        <c:delete val="0"/>
        <c:axPos val="b"/>
        <c:majorTickMark val="none"/>
        <c:minorTickMark val="none"/>
        <c:tickLblPos val="nextTo"/>
        <c:crossAx val="97684096"/>
        <c:crosses val="autoZero"/>
        <c:auto val="1"/>
        <c:lblAlgn val="ctr"/>
        <c:lblOffset val="100"/>
        <c:noMultiLvlLbl val="0"/>
      </c:catAx>
      <c:valAx>
        <c:axId val="97684096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976825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zh-TW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C24AE-A044-4125-BF3B-B07CD0C0E7C6}" type="datetimeFigureOut">
              <a:rPr lang="zh-TW" altLang="en-US" smtClean="0"/>
              <a:t>2018/8/27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A2854-3344-4BD1-9681-914B40913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804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6937D-CEBA-461C-91ED-5A23CA4A28EA}" type="datetimeFigureOut">
              <a:rPr lang="zh-TW" altLang="en-US" smtClean="0"/>
              <a:t>2018/8/27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168E8-0C3F-4D13-841C-EB65B54224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98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8BF467-034E-494A-A6E4-648EDB578FEF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2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9pPr>
          </a:lstStyle>
          <a:p>
            <a:fld id="{1FB83206-D68A-4F91-BCD4-55B26601AB0F}" type="slidenum">
              <a:rPr kumimoji="0" lang="zh-TW" altLang="en-US" smtClean="0">
                <a:latin typeface="Calibri" pitchFamily="34" charset="0"/>
              </a:rPr>
              <a:pPr/>
              <a:t>9</a:t>
            </a:fld>
            <a:endParaRPr kumimoji="0" lang="zh-TW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41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9pPr>
          </a:lstStyle>
          <a:p>
            <a:fld id="{1FB83206-D68A-4F91-BCD4-55B26601AB0F}" type="slidenum">
              <a:rPr kumimoji="0" lang="zh-TW" altLang="en-US" smtClean="0">
                <a:latin typeface="Calibri" pitchFamily="34" charset="0"/>
              </a:rPr>
              <a:pPr/>
              <a:t>13</a:t>
            </a:fld>
            <a:endParaRPr kumimoji="0" lang="zh-TW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41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168E8-0C3F-4D13-841C-EB65B542244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145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9pPr>
          </a:lstStyle>
          <a:p>
            <a:fld id="{1FB83206-D68A-4F91-BCD4-55B26601AB0F}" type="slidenum">
              <a:rPr kumimoji="0" lang="zh-TW" altLang="en-US" smtClean="0">
                <a:latin typeface="Calibri" pitchFamily="34" charset="0"/>
              </a:rPr>
              <a:pPr/>
              <a:t>17</a:t>
            </a:fld>
            <a:endParaRPr kumimoji="0" lang="zh-TW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41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9pPr>
          </a:lstStyle>
          <a:p>
            <a:fld id="{1FB83206-D68A-4F91-BCD4-55B26601AB0F}" type="slidenum">
              <a:rPr kumimoji="0" lang="zh-TW" altLang="en-US" smtClean="0">
                <a:latin typeface="Calibri" pitchFamily="34" charset="0"/>
              </a:rPr>
              <a:pPr/>
              <a:t>18</a:t>
            </a:fld>
            <a:endParaRPr kumimoji="0" lang="zh-TW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41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834993-D12D-4441-8372-FAB02B2DA5CF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96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4914" y="1700808"/>
            <a:ext cx="7772400" cy="1686049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DD8E-DC55-4A68-B9E5-6795A691D1B3}" type="datetime1">
              <a:rPr lang="zh-TW" altLang="en-US"/>
              <a:pPr>
                <a:defRPr/>
              </a:pPr>
              <a:t>2018/8/27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2F4C6-8DCF-4CF0-9820-ABC79019A4C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16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D3BFC-DD03-4AE6-98D4-159AB1FDBCBA}" type="datetime1">
              <a:rPr lang="zh-TW" altLang="en-US"/>
              <a:pPr>
                <a:defRPr/>
              </a:pPr>
              <a:t>2018/8/27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FC596-25E7-47D5-9C65-89554E67F0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46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C7BA6-5C45-4454-814D-06D602952B0D}" type="datetime1">
              <a:rPr lang="zh-TW" altLang="en-US"/>
              <a:pPr>
                <a:defRPr/>
              </a:pPr>
              <a:t>2018/8/27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073DF-F9C0-49FA-A5A4-D99BF81D0D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707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1"/>
          <p:cNvSpPr/>
          <p:nvPr userDrawn="1"/>
        </p:nvSpPr>
        <p:spPr>
          <a:xfrm>
            <a:off x="3405188" y="0"/>
            <a:ext cx="2333625" cy="1168400"/>
          </a:xfrm>
          <a:custGeom>
            <a:avLst/>
            <a:gdLst>
              <a:gd name="connsiteX0" fmla="*/ 0 w 3111500"/>
              <a:gd name="connsiteY0" fmla="*/ 0 h 1168400"/>
              <a:gd name="connsiteX1" fmla="*/ 3111500 w 3111500"/>
              <a:gd name="connsiteY1" fmla="*/ 0 h 1168400"/>
              <a:gd name="connsiteX2" fmla="*/ 3111500 w 3111500"/>
              <a:gd name="connsiteY2" fmla="*/ 495300 h 1168400"/>
              <a:gd name="connsiteX3" fmla="*/ 3111500 w 3111500"/>
              <a:gd name="connsiteY3" fmla="*/ 831850 h 1168400"/>
              <a:gd name="connsiteX4" fmla="*/ 1555750 w 3111500"/>
              <a:gd name="connsiteY4" fmla="*/ 1168400 h 1168400"/>
              <a:gd name="connsiteX5" fmla="*/ 0 w 3111500"/>
              <a:gd name="connsiteY5" fmla="*/ 831850 h 1168400"/>
              <a:gd name="connsiteX6" fmla="*/ 0 w 3111500"/>
              <a:gd name="connsiteY6" fmla="*/ 4953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500" h="1168400">
                <a:moveTo>
                  <a:pt x="0" y="0"/>
                </a:moveTo>
                <a:lnTo>
                  <a:pt x="3111500" y="0"/>
                </a:lnTo>
                <a:lnTo>
                  <a:pt x="3111500" y="495300"/>
                </a:lnTo>
                <a:lnTo>
                  <a:pt x="3111500" y="831850"/>
                </a:lnTo>
                <a:lnTo>
                  <a:pt x="1555750" y="1168400"/>
                </a:lnTo>
                <a:lnTo>
                  <a:pt x="0" y="831850"/>
                </a:lnTo>
                <a:lnTo>
                  <a:pt x="0" y="495300"/>
                </a:lnTo>
                <a:close/>
              </a:path>
            </a:pathLst>
          </a:custGeom>
          <a:solidFill>
            <a:srgbClr val="FC6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94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 userDrawn="1"/>
        </p:nvSpPr>
        <p:spPr bwMode="auto">
          <a:xfrm>
            <a:off x="1062038" y="476250"/>
            <a:ext cx="1296987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Rockwell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Rockwell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Rockwell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Rockwell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Rockwell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/>
                <a:ea typeface="新細明體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第二章 领导力</a:t>
            </a:r>
          </a:p>
        </p:txBody>
      </p:sp>
      <p:sp>
        <p:nvSpPr>
          <p:cNvPr id="3" name="TextBox 3"/>
          <p:cNvSpPr txBox="1">
            <a:spLocks noChangeArrowheads="1"/>
          </p:cNvSpPr>
          <p:nvPr userDrawn="1"/>
        </p:nvSpPr>
        <p:spPr bwMode="auto">
          <a:xfrm>
            <a:off x="2466975" y="539750"/>
            <a:ext cx="172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Rockwell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Rockwell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Rockwell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Rockwell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Rockwell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60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2.3 </a:t>
            </a:r>
            <a:r>
              <a:rPr kumimoji="0" lang="zh-CN" altLang="en-US" sz="160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领导力的提升</a:t>
            </a:r>
          </a:p>
        </p:txBody>
      </p:sp>
    </p:spTree>
    <p:extLst>
      <p:ext uri="{BB962C8B-B14F-4D97-AF65-F5344CB8AC3E}">
        <p14:creationId xmlns:p14="http://schemas.microsoft.com/office/powerpoint/2010/main" val="12471338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0880" cy="792088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4320479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2A7D-625D-49C6-A6BE-BBAEC5EED400}" type="datetime1">
              <a:rPr lang="zh-TW" altLang="en-US"/>
              <a:pPr>
                <a:defRPr/>
              </a:pPr>
              <a:t>2018/8/27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86D8-CB95-4A58-9A9C-31E64A25BB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97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4CBD2-E159-40CA-A147-2BC14E581603}" type="datetime1">
              <a:rPr lang="zh-TW" altLang="en-US"/>
              <a:pPr>
                <a:defRPr/>
              </a:pPr>
              <a:t>2018/8/27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0DFE-D523-4420-B669-DB1CA3975F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29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C6AAC-D16D-4E0F-916A-169CF112FF98}" type="datetime1">
              <a:rPr lang="zh-TW" altLang="en-US"/>
              <a:pPr>
                <a:defRPr/>
              </a:pPr>
              <a:t>2018/8/27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CDD4C-E0A8-4D73-B10A-682989AEE3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74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C3D6A-D383-482E-87DD-048656443974}" type="datetime1">
              <a:rPr lang="zh-TW" altLang="en-US"/>
              <a:pPr>
                <a:defRPr/>
              </a:pPr>
              <a:t>2018/8/27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F19D6-578D-4F03-ACB4-9023E8DBF50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1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A5655-17A4-49EB-92F2-C1E4C2E15A0C}" type="datetime1">
              <a:rPr lang="zh-TW" altLang="en-US"/>
              <a:pPr>
                <a:defRPr/>
              </a:pPr>
              <a:t>2018/8/27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150A-2F9D-4449-BA99-BCEBC898BF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558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4532F-F871-4984-93BA-F0DAB703BC62}" type="datetime1">
              <a:rPr lang="zh-TW" altLang="en-US"/>
              <a:pPr>
                <a:defRPr/>
              </a:pPr>
              <a:t>2018/8/27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135-CA24-46D8-97D7-9FEAC8E475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2DDC1-0070-4EB8-A47C-978BABA50040}" type="datetime1">
              <a:rPr lang="zh-TW" altLang="en-US"/>
              <a:pPr>
                <a:defRPr/>
              </a:pPr>
              <a:t>2018/8/27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6E630-5CEA-4ED4-A7B5-233D09F3BC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71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56F20-BC78-4732-ACB4-0451160D9971}" type="datetime1">
              <a:rPr lang="zh-TW" altLang="en-US"/>
              <a:pPr>
                <a:defRPr/>
              </a:pPr>
              <a:t>2018/8/27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D561-5A57-4D60-BEDA-0B095E5018A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13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F76FAF-D7C2-4A6D-9B67-FE9E6945BA05}" type="datetime1">
              <a:rPr lang="zh-TW" altLang="en-US"/>
              <a:pPr>
                <a:defRPr/>
              </a:pPr>
              <a:t>2018/8/27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E7E623E-6A9E-4240-84EE-649E2A8F1B0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537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5"/>
          <p:cNvSpPr txBox="1">
            <a:spLocks/>
          </p:cNvSpPr>
          <p:nvPr/>
        </p:nvSpPr>
        <p:spPr>
          <a:xfrm>
            <a:off x="395536" y="1627908"/>
            <a:ext cx="8640960" cy="22331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  <a:defRPr/>
            </a:pP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議題一</a:t>
            </a:r>
            <a:r>
              <a:rPr lang="en-US" altLang="zh-TW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體育班政策暨修法重點</a:t>
            </a:r>
          </a:p>
        </p:txBody>
      </p:sp>
      <p:sp>
        <p:nvSpPr>
          <p:cNvPr id="75780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64B1D4-4D35-4775-8A23-D3050371C2A0}" type="slidenum">
              <a:rPr lang="zh-TW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TW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333924"/>
              </p:ext>
            </p:extLst>
          </p:nvPr>
        </p:nvGraphicFramePr>
        <p:xfrm>
          <a:off x="467544" y="1484784"/>
          <a:ext cx="8280920" cy="52424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5293"/>
                <a:gridCol w="7385627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條次</a:t>
                      </a:r>
                      <a:endParaRPr lang="zh-TW" altLang="en-US" sz="24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條文內容</a:t>
                      </a:r>
                      <a:endParaRPr lang="zh-TW" altLang="en-US" sz="2400" dirty="0"/>
                    </a:p>
                  </a:txBody>
                  <a:tcPr marL="91455" marR="91455" marT="45697" marB="45697"/>
                </a:tc>
              </a:tr>
              <a:tr h="43943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第</a:t>
                      </a:r>
                      <a:r>
                        <a:rPr lang="en-US" altLang="zh-TW" sz="2000" dirty="0" smtClean="0"/>
                        <a:t>7</a:t>
                      </a:r>
                      <a:r>
                        <a:rPr lang="zh-TW" altLang="en-US" sz="2000" dirty="0" smtClean="0"/>
                        <a:t>條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</a:rPr>
                        <a:t>修正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zh-TW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學校申請設立體育班</a:t>
                      </a:r>
                      <a:r>
                        <a:rPr lang="zh-TW" altLang="zh-TW" sz="2200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、增班或調整運動種類者</a:t>
                      </a:r>
                      <a:r>
                        <a:rPr lang="zh-TW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，應擬訂計畫，報各該主管機關核准。</a:t>
                      </a:r>
                      <a:endParaRPr lang="en-US" altLang="zh-TW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22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前項計畫，應包括下列事項：</a:t>
                      </a:r>
                    </a:p>
                    <a:p>
                      <a:pPr marL="628650" indent="-540000">
                        <a:tabLst>
                          <a:tab pos="533400" algn="l"/>
                        </a:tabLst>
                      </a:pPr>
                      <a:r>
                        <a:rPr lang="zh-TW" altLang="zh-TW" sz="22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一、計畫緣起，包括學校運動性社團、代表隊發展現況、近年參賽成績及其他相關事項。</a:t>
                      </a:r>
                      <a:endParaRPr lang="en-US" altLang="zh-TW" sz="22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indent="-540000">
                        <a:tabLst>
                          <a:tab pos="533400" algn="l"/>
                        </a:tabLst>
                      </a:pPr>
                      <a:r>
                        <a:rPr lang="zh-TW" altLang="zh-TW" sz="22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二、學校體育班發展委員會組織及運作。</a:t>
                      </a:r>
                      <a:endParaRPr lang="en-US" altLang="zh-TW" sz="22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indent="-540000">
                        <a:tabLst>
                          <a:tab pos="533400" algn="l"/>
                        </a:tabLst>
                      </a:pPr>
                      <a:r>
                        <a:rPr lang="zh-TW" altLang="zh-TW" sz="22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三、學校訓練場地、設備、器材及經費預算編列。</a:t>
                      </a:r>
                      <a:endParaRPr lang="en-US" altLang="zh-TW" sz="22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indent="-540000">
                        <a:tabLst>
                          <a:tab pos="533400" algn="l"/>
                        </a:tabLst>
                      </a:pPr>
                      <a:r>
                        <a:rPr lang="zh-TW" altLang="zh-TW" sz="22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四、發展之運動種類、學生來源、招生方式與名額、教師及教練名冊。</a:t>
                      </a:r>
                      <a:endParaRPr lang="en-US" altLang="zh-TW" sz="22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indent="-540000">
                        <a:tabLst>
                          <a:tab pos="533400" algn="l"/>
                        </a:tabLst>
                      </a:pPr>
                      <a:r>
                        <a:rPr lang="zh-TW" altLang="zh-TW" sz="22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五、培訓與參賽計畫、運動科學、運動防護及獎勵措施。</a:t>
                      </a:r>
                      <a:endParaRPr lang="en-US" altLang="zh-TW" sz="22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indent="-540000">
                        <a:tabLst>
                          <a:tab pos="533400" algn="l"/>
                        </a:tabLst>
                      </a:pPr>
                      <a:r>
                        <a:rPr lang="zh-TW" altLang="zh-TW" sz="22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六、課程架構及成績考核</a:t>
                      </a:r>
                      <a:r>
                        <a:rPr lang="zh-TW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，包括科目、授課時數、學分數及成績考核等。</a:t>
                      </a:r>
                      <a:endParaRPr lang="en-US" altLang="zh-TW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indent="-540000">
                        <a:tabLst>
                          <a:tab pos="533400" algn="l"/>
                        </a:tabLst>
                      </a:pPr>
                      <a:r>
                        <a:rPr lang="zh-TW" altLang="zh-TW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七、課業及生活輔導，包括升學、補救教學、住宿、膳食及交通等。</a:t>
                      </a:r>
                      <a:endParaRPr lang="zh-TW" altLang="en-US" sz="2200" dirty="0" smtClean="0"/>
                    </a:p>
                  </a:txBody>
                  <a:tcPr marL="91455" marR="91455" marT="45697" marB="45697"/>
                </a:tc>
              </a:tr>
            </a:tbl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99592" y="260648"/>
            <a:ext cx="7667503" cy="116296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/>
            <a:r>
              <a:rPr lang="zh-TW" altLang="en-US" sz="3400" dirty="0" smtClean="0">
                <a:solidFill>
                  <a:srgbClr val="0000CC"/>
                </a:solidFill>
              </a:rPr>
              <a:t>高中以下學校體育班設立辦法修法重點</a:t>
            </a:r>
            <a:r>
              <a:rPr lang="zh-TW" altLang="en-US" sz="3400" dirty="0" smtClean="0">
                <a:solidFill>
                  <a:srgbClr val="006600"/>
                </a:solidFill>
              </a:rPr>
              <a:t>─避免超量增班</a:t>
            </a:r>
            <a:endParaRPr lang="zh-TW" altLang="en-US" sz="3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24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49135-CA24-46D8-97D7-9FEAC8E4758E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98871"/>
              </p:ext>
            </p:extLst>
          </p:nvPr>
        </p:nvGraphicFramePr>
        <p:xfrm>
          <a:off x="419387" y="1412776"/>
          <a:ext cx="8329077" cy="5212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981"/>
                <a:gridCol w="5735904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條次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修正條文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擬解決問題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8</a:t>
                      </a:r>
                    </a:p>
                    <a:p>
                      <a:pPr algn="ctr"/>
                      <a:r>
                        <a:rPr lang="en-US" altLang="zh-TW" sz="2000" dirty="0" smtClean="0"/>
                        <a:t>(</a:t>
                      </a:r>
                      <a:r>
                        <a:rPr lang="zh-TW" altLang="en-US" sz="2000" dirty="0" smtClean="0"/>
                        <a:t>修正</a:t>
                      </a:r>
                      <a:r>
                        <a:rPr lang="en-US" altLang="zh-TW" sz="20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前條第二項第二款學校體育班發展委員會，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置委員九人至十三人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，由校長擔任召集人，各相關行政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人員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專任運動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教練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體育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班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教師、家長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代表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擔任委員；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專任運動教練及體育班教師人數，應占委員總數三分之一以上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任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一性別委員人數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，應占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委員總數三分之一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以上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前項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學校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體育班發展委員會之任務如下：</a:t>
                      </a:r>
                    </a:p>
                    <a:p>
                      <a:pPr marL="444500" indent="-444500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一、課程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及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教學規劃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，包括生涯發展、職能探索、運動防護及運動科學應用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44500" indent="-444500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二、運動訓練督導。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44500" indent="-444500"/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、體育班校內自評。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44500" indent="-444500"/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四、學生對外出賽限制，包括課業成績出賽基準之訂定及每學年度出賽、培訓計畫之審議。</a:t>
                      </a:r>
                      <a:endParaRPr lang="en-US" altLang="zh-TW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44500" indent="-444500"/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五、課業輔導及補救教學計畫審議，包括課業輔導內容及補救教學模式。</a:t>
                      </a:r>
                      <a:endParaRPr lang="en-US" altLang="zh-TW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44500" indent="-444500"/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六、學生調整術科專長項目，或因故不適合繼續就讀體育班需轉班或轉學之審議。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七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、其他有關體育班發展事項。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indent="-266700">
                        <a:buAutoNum type="arabicPeriod"/>
                      </a:pPr>
                      <a:r>
                        <a:rPr lang="zh-TW" altLang="en-US" sz="2400" b="1" dirty="0" smtClean="0"/>
                        <a:t>教學訓練正常化。</a:t>
                      </a:r>
                      <a:endParaRPr lang="en-US" altLang="zh-TW" sz="2400" b="1" dirty="0" smtClean="0"/>
                    </a:p>
                    <a:p>
                      <a:pPr marL="266700" indent="-266700">
                        <a:buAutoNum type="arabicPeriod"/>
                      </a:pPr>
                      <a:r>
                        <a:rPr lang="zh-TW" altLang="en-US" sz="2400" b="1" dirty="0" smtClean="0"/>
                        <a:t>學生基本學力。</a:t>
                      </a:r>
                      <a:endParaRPr lang="zh-TW" altLang="en-US" b="1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55576" y="188640"/>
            <a:ext cx="7667503" cy="116296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/>
            <a:r>
              <a:rPr lang="zh-TW" altLang="en-US" sz="3400" dirty="0">
                <a:solidFill>
                  <a:srgbClr val="0000CC"/>
                </a:solidFill>
              </a:rPr>
              <a:t>高中以下學校體育班設立辦法修法重點</a:t>
            </a:r>
            <a:r>
              <a:rPr lang="zh-TW" altLang="en-US" sz="3000" dirty="0" smtClean="0">
                <a:solidFill>
                  <a:srgbClr val="006600"/>
                </a:solidFill>
              </a:rPr>
              <a:t>─</a:t>
            </a:r>
            <a:r>
              <a:rPr lang="en-US" altLang="zh-TW" sz="3000" dirty="0" smtClean="0">
                <a:solidFill>
                  <a:srgbClr val="006600"/>
                </a:solidFill>
              </a:rPr>
              <a:t> </a:t>
            </a:r>
            <a:r>
              <a:rPr lang="zh-TW" altLang="en-US" sz="3000" dirty="0" smtClean="0">
                <a:solidFill>
                  <a:srgbClr val="006600"/>
                </a:solidFill>
              </a:rPr>
              <a:t>教學訓練正常化、提升學生基本學力</a:t>
            </a:r>
            <a:endParaRPr lang="zh-TW" altLang="en-US" sz="3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87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427113"/>
            <a:ext cx="1493689" cy="1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49135-CA24-46D8-97D7-9FEAC8E4758E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333985"/>
              </p:ext>
            </p:extLst>
          </p:nvPr>
        </p:nvGraphicFramePr>
        <p:xfrm>
          <a:off x="419387" y="1903824"/>
          <a:ext cx="8329077" cy="3901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981"/>
                <a:gridCol w="5735904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條次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修正條文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擬解決問題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18</a:t>
                      </a:r>
                    </a:p>
                    <a:p>
                      <a:pPr algn="ctr"/>
                      <a:r>
                        <a:rPr lang="en-US" altLang="zh-TW" sz="2000" dirty="0" smtClean="0"/>
                        <a:t>(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</a:rPr>
                        <a:t>新增</a:t>
                      </a:r>
                      <a:r>
                        <a:rPr lang="en-US" altLang="zh-TW" sz="20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體育班學生之培訓及出賽，應依下列規定辦理：</a:t>
                      </a:r>
                    </a:p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一、每日訓練時數至多以三小時為原則。</a:t>
                      </a:r>
                    </a:p>
                    <a:p>
                      <a:pPr marL="444500" indent="-444500"/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二、代表學校參加校外競賽，每學年以三十日為限。但國家代表隊培訓或因賽程需求，檢具出賽計畫及課業輔導計畫報各該主管機關同意者，不在此限。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44500" indent="-444500"/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三、培訓及出賽，應請公假；其請公假日數併同其他假別總日數，不得逾每學年上課日數三分之一。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44500" indent="-444500"/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四、課業成績未達第八條第二項第四款課業成績基準者，於課業輔導或補救教學後始得出賽。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indent="-266700">
                        <a:buAutoNum type="arabicPeriod"/>
                      </a:pPr>
                      <a:r>
                        <a:rPr lang="zh-TW" altLang="en-US" sz="2400" b="1" dirty="0" smtClean="0"/>
                        <a:t>教學訓練正常化。</a:t>
                      </a:r>
                      <a:endParaRPr lang="en-US" altLang="zh-TW" sz="2400" b="1" dirty="0" smtClean="0"/>
                    </a:p>
                    <a:p>
                      <a:pPr marL="266700" indent="-266700">
                        <a:buAutoNum type="arabicPeriod"/>
                      </a:pPr>
                      <a:r>
                        <a:rPr lang="zh-TW" altLang="en-US" sz="2400" b="1" dirty="0" smtClean="0"/>
                        <a:t>學生基本學力。</a:t>
                      </a:r>
                      <a:endParaRPr lang="zh-TW" altLang="en-US" b="1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55576" y="321816"/>
            <a:ext cx="7667503" cy="116296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/>
            <a:r>
              <a:rPr lang="zh-TW" altLang="en-US" sz="3400" dirty="0">
                <a:solidFill>
                  <a:srgbClr val="0000CC"/>
                </a:solidFill>
              </a:rPr>
              <a:t>高中以下學校體育班設立辦法修法重點</a:t>
            </a:r>
            <a:r>
              <a:rPr lang="zh-TW" altLang="en-US" sz="3000" dirty="0" smtClean="0">
                <a:solidFill>
                  <a:srgbClr val="006600"/>
                </a:solidFill>
              </a:rPr>
              <a:t>─</a:t>
            </a:r>
            <a:r>
              <a:rPr lang="en-US" altLang="zh-TW" sz="3000" dirty="0" smtClean="0">
                <a:solidFill>
                  <a:srgbClr val="006600"/>
                </a:solidFill>
              </a:rPr>
              <a:t> </a:t>
            </a:r>
            <a:r>
              <a:rPr lang="zh-TW" altLang="en-US" sz="3000" dirty="0" smtClean="0">
                <a:solidFill>
                  <a:srgbClr val="006600"/>
                </a:solidFill>
              </a:rPr>
              <a:t>教學訓練正常化、提升學生基本學力</a:t>
            </a:r>
            <a:endParaRPr lang="zh-TW" altLang="en-US" sz="3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42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0"/>
          <p:cNvSpPr>
            <a:spLocks noChangeArrowheads="1"/>
          </p:cNvSpPr>
          <p:nvPr/>
        </p:nvSpPr>
        <p:spPr bwMode="auto">
          <a:xfrm>
            <a:off x="3348038" y="828675"/>
            <a:ext cx="44418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2400" b="1">
              <a:solidFill>
                <a:srgbClr val="FF0000"/>
              </a:solidFill>
              <a:latin typeface="微軟正黑體" pitchFamily="34" charset="-120"/>
            </a:endParaRPr>
          </a:p>
        </p:txBody>
      </p:sp>
      <p:sp>
        <p:nvSpPr>
          <p:cNvPr id="2970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38975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1pPr>
            <a:lvl2pPr>
              <a:defRPr sz="28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2pPr>
            <a:lvl3pPr>
              <a:defRPr sz="24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3pPr>
            <a:lvl4pPr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4pPr>
            <a:lvl5pPr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9pPr>
          </a:lstStyle>
          <a:p>
            <a:fld id="{787248B5-7B2F-42E8-9C5A-F9F2FCB0EB98}" type="slidenum">
              <a:rPr lang="en-US" altLang="zh-TW" sz="1200" smtClean="0">
                <a:solidFill>
                  <a:srgbClr val="898989"/>
                </a:solidFill>
              </a:rPr>
              <a:pPr/>
              <a:t>13</a:t>
            </a:fld>
            <a:endParaRPr lang="en-US" altLang="zh-TW" sz="1200" smtClean="0">
              <a:solidFill>
                <a:srgbClr val="898989"/>
              </a:solidFill>
            </a:endParaRPr>
          </a:p>
        </p:txBody>
      </p:sp>
      <p:sp>
        <p:nvSpPr>
          <p:cNvPr id="29713" name="Line 9"/>
          <p:cNvSpPr>
            <a:spLocks noChangeShapeType="1"/>
          </p:cNvSpPr>
          <p:nvPr/>
        </p:nvSpPr>
        <p:spPr bwMode="gray">
          <a:xfrm flipV="1">
            <a:off x="2916238" y="390366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4" name="Line 6"/>
          <p:cNvSpPr>
            <a:spLocks noChangeShapeType="1"/>
          </p:cNvSpPr>
          <p:nvPr/>
        </p:nvSpPr>
        <p:spPr bwMode="gray">
          <a:xfrm flipV="1">
            <a:off x="4494213" y="4629150"/>
            <a:ext cx="0" cy="4556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200383"/>
              </p:ext>
            </p:extLst>
          </p:nvPr>
        </p:nvGraphicFramePr>
        <p:xfrm>
          <a:off x="755576" y="2085568"/>
          <a:ext cx="7920880" cy="31932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590"/>
                <a:gridCol w="5370098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條次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修正條文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擬解決問題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11</a:t>
                      </a:r>
                    </a:p>
                    <a:p>
                      <a:pPr algn="ctr"/>
                      <a:r>
                        <a:rPr lang="zh-TW" altLang="en-US" sz="2000" dirty="0" smtClean="0"/>
                        <a:t>第</a:t>
                      </a:r>
                      <a:r>
                        <a:rPr lang="en-US" altLang="zh-TW" sz="2000" dirty="0" smtClean="0"/>
                        <a:t>3</a:t>
                      </a:r>
                      <a:r>
                        <a:rPr lang="zh-TW" altLang="en-US" sz="2000" dirty="0" smtClean="0"/>
                        <a:t>項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000" dirty="0" smtClean="0"/>
                        <a:t>(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</a:rPr>
                        <a:t>新增</a:t>
                      </a:r>
                      <a:r>
                        <a:rPr lang="en-US" altLang="zh-TW" sz="2000" dirty="0" smtClean="0"/>
                        <a:t>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zh-TW" sz="2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校進用第一項運動防護員或物理治療師前，應依性別平等教育法第二十七條規定查閱其有無性侵害之犯罪紀錄，或曾經主管機關或學校性別平等教育委員會調查有性侵害、性騷擾或性霸凌行為屬實並經該管主管機關核准解聘或不續聘者。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友善訓練環境、維護校園安全。</a:t>
                      </a:r>
                      <a:endParaRPr lang="zh-TW" alt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20921" y="465832"/>
            <a:ext cx="7667503" cy="116296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/>
            <a:r>
              <a:rPr lang="zh-TW" altLang="en-US" sz="3400" dirty="0">
                <a:solidFill>
                  <a:srgbClr val="0000CC"/>
                </a:solidFill>
              </a:rPr>
              <a:t>高中以下學校體育班設立辦法修法重點</a:t>
            </a:r>
            <a:r>
              <a:rPr lang="zh-TW" altLang="en-US" sz="3000" dirty="0" smtClean="0">
                <a:solidFill>
                  <a:srgbClr val="006600"/>
                </a:solidFill>
              </a:rPr>
              <a:t>─ 友善訓練環境、維護</a:t>
            </a:r>
            <a:r>
              <a:rPr lang="zh-TW" altLang="en-US" sz="3000" dirty="0">
                <a:solidFill>
                  <a:srgbClr val="006600"/>
                </a:solidFill>
              </a:rPr>
              <a:t>校園安全</a:t>
            </a: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427113"/>
            <a:ext cx="1493689" cy="1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4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49135-CA24-46D8-97D7-9FEAC8E4758E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210404"/>
              </p:ext>
            </p:extLst>
          </p:nvPr>
        </p:nvGraphicFramePr>
        <p:xfrm>
          <a:off x="419387" y="1787232"/>
          <a:ext cx="8329077" cy="4450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981"/>
                <a:gridCol w="5735904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條次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修正條文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擬解決問題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23</a:t>
                      </a:r>
                    </a:p>
                    <a:p>
                      <a:pPr algn="ctr"/>
                      <a:r>
                        <a:rPr lang="en-US" altLang="zh-TW" sz="2000" dirty="0" smtClean="0"/>
                        <a:t>(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修正</a:t>
                      </a:r>
                      <a:r>
                        <a:rPr lang="en-US" altLang="zh-TW" sz="20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體育班有下列情形之一者，各該主管機關應命其限期改善；屆期未改善，情節重大者，應予停辦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；原體育班學生未能依第十九條規定轉班或轉校者，得繼續於體育班就讀至畢業止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</a:p>
                    <a:p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一、學校違反體育班設立目標。</a:t>
                      </a:r>
                    </a:p>
                    <a:p>
                      <a:pPr marL="444500" indent="-444500"/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二、學校未依核准之體育班設立、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增班或調整運動種類計畫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執行或未核實編列預算。</a:t>
                      </a:r>
                      <a:endParaRPr lang="en-US" altLang="zh-TW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44500" indent="-444500"/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三、運動教練、教師、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運動防護員、物理治療師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或學生違反運動禁藥管制相關法令規定或影響校譽。</a:t>
                      </a:r>
                      <a:endParaRPr lang="en-US" altLang="zh-TW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44500" indent="-444500"/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四、學生全年未參加核定招生運動種類之比賽。</a:t>
                      </a:r>
                      <a:endParaRPr lang="en-US" altLang="zh-TW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44500" indent="-444500"/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五、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國民中學及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高級中等學校學生參加比賽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，三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年內未獲直轄市、縣（市）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政府主辦或認可之比賽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前三名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或全國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綜合性運動會、全國性體育團體主辦之正式錦標賽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前八名。</a:t>
                      </a:r>
                      <a:endParaRPr lang="en-US" altLang="zh-TW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44500" indent="-444500"/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六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、未落實辦理運動防護工作，致學生持續發生運動傷害。</a:t>
                      </a:r>
                      <a:endParaRPr lang="en-US" altLang="zh-TW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44500" indent="-444500"/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七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、違反第十條置專任運動教練或師資員額編制之規定。</a:t>
                      </a:r>
                    </a:p>
                    <a:p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八、違反第十四條第一項體育班課程實施之規定。</a:t>
                      </a:r>
                      <a:endParaRPr lang="zh-TW" altLang="zh-TW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九、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未落實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第十八條第四項課業輔導或實施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補救教學。</a:t>
                      </a:r>
                      <a:endParaRPr lang="en-US" altLang="zh-TW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TW" altLang="en-US" sz="2400" b="1" dirty="0" smtClean="0"/>
                        <a:t>體育班異常發展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20921" y="393824"/>
            <a:ext cx="7667503" cy="116296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/>
            <a:r>
              <a:rPr lang="zh-TW" altLang="en-US" sz="3400" dirty="0">
                <a:solidFill>
                  <a:srgbClr val="0000CC"/>
                </a:solidFill>
              </a:rPr>
              <a:t>高中以下學校體育班設立辦法修法重點</a:t>
            </a:r>
            <a:r>
              <a:rPr lang="zh-TW" altLang="en-US" sz="3000" dirty="0" smtClean="0">
                <a:solidFill>
                  <a:srgbClr val="006600"/>
                </a:solidFill>
              </a:rPr>
              <a:t>─ 退場機制</a:t>
            </a:r>
            <a:endParaRPr lang="zh-TW" altLang="en-US" sz="3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427113"/>
            <a:ext cx="1493689" cy="1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49135-CA24-46D8-97D7-9FEAC8E4758E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734065"/>
              </p:ext>
            </p:extLst>
          </p:nvPr>
        </p:nvGraphicFramePr>
        <p:xfrm>
          <a:off x="899592" y="2192248"/>
          <a:ext cx="7704856" cy="3108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096"/>
                <a:gridCol w="5112568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條次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修正條文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擬解決問題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24</a:t>
                      </a:r>
                    </a:p>
                    <a:p>
                      <a:pPr algn="ctr"/>
                      <a:r>
                        <a:rPr lang="en-US" altLang="zh-TW" sz="2000" dirty="0" smtClean="0"/>
                        <a:t>(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</a:rPr>
                        <a:t>新增</a:t>
                      </a:r>
                      <a:r>
                        <a:rPr lang="en-US" altLang="zh-TW" sz="20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國民中學及高級中等學校體育班發展之運動種類，於成立後三年內有下列情形之一者，該運動種類應停止招生：</a:t>
                      </a:r>
                    </a:p>
                    <a:p>
                      <a:pPr marL="622300" indent="-622300"/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一、該運動種類對外出賽學生數低於百分之八十。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2300" indent="-622300"/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二、該運動種類有前條第五款所定情形之一。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TW" altLang="en-US" sz="2400" b="1" dirty="0" smtClean="0"/>
                        <a:t>導正體育班異常發展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27584" y="537840"/>
            <a:ext cx="7667503" cy="116296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/>
            <a:r>
              <a:rPr lang="zh-TW" altLang="en-US" sz="3400" dirty="0">
                <a:solidFill>
                  <a:srgbClr val="0000CC"/>
                </a:solidFill>
              </a:rPr>
              <a:t>高中以下學校體育班設立辦法修法重點</a:t>
            </a:r>
            <a:r>
              <a:rPr lang="zh-TW" altLang="en-US" sz="3000" dirty="0" smtClean="0">
                <a:solidFill>
                  <a:srgbClr val="006600"/>
                </a:solidFill>
              </a:rPr>
              <a:t>─ 發展之運動種類退場機制</a:t>
            </a:r>
            <a:endParaRPr lang="zh-TW" altLang="en-US" sz="3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7" y="5160046"/>
            <a:ext cx="1623939" cy="165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313506"/>
              </p:ext>
            </p:extLst>
          </p:nvPr>
        </p:nvGraphicFramePr>
        <p:xfrm>
          <a:off x="899591" y="1849541"/>
          <a:ext cx="7704857" cy="3871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36105"/>
                <a:gridCol w="6768752"/>
              </a:tblGrid>
              <a:tr h="3970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條次</a:t>
                      </a:r>
                      <a:endParaRPr lang="zh-TW" altLang="en-US" sz="24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條文內容</a:t>
                      </a:r>
                      <a:endParaRPr lang="zh-TW" altLang="en-US" sz="2400" dirty="0"/>
                    </a:p>
                  </a:txBody>
                  <a:tcPr marL="91455" marR="91455" marT="45697" marB="45697"/>
                </a:tc>
              </a:tr>
              <a:tr h="341468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</a:rPr>
                        <a:t>修正</a:t>
                      </a:r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en-US" altLang="zh-TW" sz="2000" dirty="0" smtClean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zh-TW" altLang="zh-TW" sz="26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體育班有下列情形之一者，各該主管機關應對學校予以獎勵：</a:t>
                      </a:r>
                    </a:p>
                    <a:p>
                      <a:pPr marL="723900" indent="-723900"/>
                      <a:r>
                        <a:rPr lang="zh-TW" altLang="zh-TW" sz="26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一、學校經營管理優良，並舉辦示範觀摩會推展其經驗。</a:t>
                      </a:r>
                      <a:endParaRPr lang="en-US" altLang="zh-TW" sz="26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23900" indent="-723900"/>
                      <a:r>
                        <a:rPr lang="zh-TW" altLang="zh-TW" sz="26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二、依第十八條或第十九條規定訪視、評鑑結果，績效優良。</a:t>
                      </a:r>
                    </a:p>
                    <a:p>
                      <a:r>
                        <a:rPr lang="zh-TW" altLang="zh-TW" sz="2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中央主管機關對直轄市、縣</a:t>
                      </a:r>
                      <a:r>
                        <a:rPr lang="en-US" altLang="zh-TW" sz="2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市</a:t>
                      </a:r>
                      <a:r>
                        <a:rPr lang="en-US" altLang="zh-TW" sz="2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2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主管機關辦理轄區內各學校體育班績效優良者，應予獎勵。</a:t>
                      </a:r>
                      <a:endParaRPr lang="en-US" altLang="zh-TW" sz="26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5" marR="91455" marT="45697" marB="45697"/>
                </a:tc>
              </a:tr>
            </a:tbl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27584" y="393824"/>
            <a:ext cx="7667503" cy="116296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/>
            <a:r>
              <a:rPr lang="zh-TW" altLang="en-US" sz="3400" dirty="0">
                <a:solidFill>
                  <a:srgbClr val="0000CC"/>
                </a:solidFill>
              </a:rPr>
              <a:t>高中以下學校體育班設立辦法修法重點</a:t>
            </a:r>
            <a:r>
              <a:rPr lang="zh-TW" altLang="en-US" sz="3000" dirty="0" smtClean="0">
                <a:solidFill>
                  <a:srgbClr val="006600"/>
                </a:solidFill>
              </a:rPr>
              <a:t>─ 獎勵機制</a:t>
            </a:r>
            <a:endParaRPr lang="zh-TW" altLang="en-US" sz="3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5076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013325"/>
            <a:ext cx="19256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0"/>
          <p:cNvSpPr>
            <a:spLocks noChangeArrowheads="1"/>
          </p:cNvSpPr>
          <p:nvPr/>
        </p:nvSpPr>
        <p:spPr bwMode="auto">
          <a:xfrm>
            <a:off x="3348038" y="828675"/>
            <a:ext cx="44418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2400" b="1">
              <a:solidFill>
                <a:srgbClr val="FF0000"/>
              </a:solidFill>
              <a:latin typeface="微軟正黑體" pitchFamily="34" charset="-120"/>
            </a:endParaRPr>
          </a:p>
        </p:txBody>
      </p:sp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2916238" y="2420888"/>
            <a:ext cx="3095625" cy="2952328"/>
            <a:chOff x="995" y="1472"/>
            <a:chExt cx="3785" cy="1872"/>
          </a:xfrm>
        </p:grpSpPr>
        <p:sp>
          <p:nvSpPr>
            <p:cNvPr id="29718" name="AutoShape 4"/>
            <p:cNvSpPr>
              <a:spLocks noChangeArrowheads="1"/>
            </p:cNvSpPr>
            <p:nvPr/>
          </p:nvSpPr>
          <p:spPr bwMode="gray">
            <a:xfrm>
              <a:off x="995" y="1588"/>
              <a:ext cx="3785" cy="17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61 h 21600"/>
                <a:gd name="T26" fmla="*/ 18438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B3B3B"/>
                </a:gs>
                <a:gs pos="50000">
                  <a:srgbClr val="808080"/>
                </a:gs>
                <a:gs pos="100000">
                  <a:srgbClr val="3B3B3B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9" name="AutoShape 5"/>
            <p:cNvSpPr>
              <a:spLocks noChangeArrowheads="1"/>
            </p:cNvSpPr>
            <p:nvPr/>
          </p:nvSpPr>
          <p:spPr bwMode="gray">
            <a:xfrm>
              <a:off x="995" y="1478"/>
              <a:ext cx="3785" cy="17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61 h 21600"/>
                <a:gd name="T26" fmla="*/ 18438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FF"/>
                </a:gs>
                <a:gs pos="100000">
                  <a:schemeClr val="tx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0" name="Line 6"/>
            <p:cNvSpPr>
              <a:spLocks noChangeShapeType="1"/>
            </p:cNvSpPr>
            <p:nvPr/>
          </p:nvSpPr>
          <p:spPr bwMode="gray">
            <a:xfrm flipV="1">
              <a:off x="2872" y="1472"/>
              <a:ext cx="0" cy="35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1" name="Line 9"/>
            <p:cNvSpPr>
              <a:spLocks noChangeShapeType="1"/>
            </p:cNvSpPr>
            <p:nvPr/>
          </p:nvSpPr>
          <p:spPr bwMode="gray">
            <a:xfrm>
              <a:off x="4252" y="2494"/>
              <a:ext cx="46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9701" name="Line 15"/>
          <p:cNvSpPr>
            <a:spLocks noChangeShapeType="1"/>
          </p:cNvSpPr>
          <p:nvPr/>
        </p:nvSpPr>
        <p:spPr bwMode="black">
          <a:xfrm>
            <a:off x="2843213" y="3016250"/>
            <a:ext cx="360362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2" name="Line 16"/>
          <p:cNvSpPr>
            <a:spLocks noChangeShapeType="1"/>
          </p:cNvSpPr>
          <p:nvPr/>
        </p:nvSpPr>
        <p:spPr bwMode="black">
          <a:xfrm flipH="1">
            <a:off x="5734050" y="3079750"/>
            <a:ext cx="277813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3" name="Line 18"/>
          <p:cNvSpPr>
            <a:spLocks noChangeShapeType="1"/>
          </p:cNvSpPr>
          <p:nvPr/>
        </p:nvSpPr>
        <p:spPr bwMode="gray">
          <a:xfrm flipV="1">
            <a:off x="3023394" y="4437063"/>
            <a:ext cx="396081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828" name="Text Box 21"/>
          <p:cNvSpPr txBox="1">
            <a:spLocks noChangeArrowheads="1"/>
          </p:cNvSpPr>
          <p:nvPr/>
        </p:nvSpPr>
        <p:spPr bwMode="black">
          <a:xfrm>
            <a:off x="395536" y="4984601"/>
            <a:ext cx="3168352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列管體育班依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規定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ea"/>
              <a:ea typeface="+mj-ea"/>
            </a:endParaRPr>
          </a:p>
          <a:p>
            <a:pPr algn="ctr">
              <a:spcAft>
                <a:spcPts val="600"/>
              </a:spcAft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聘用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專任運動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教練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</a:rPr>
              <a:t>(§10)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2831" name="Text Box 24"/>
          <p:cNvSpPr txBox="1">
            <a:spLocks noChangeArrowheads="1"/>
          </p:cNvSpPr>
          <p:nvPr/>
        </p:nvSpPr>
        <p:spPr bwMode="black">
          <a:xfrm>
            <a:off x="5860825" y="4869160"/>
            <a:ext cx="274362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建置優化體育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班資料管理系統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詳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下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頁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)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9707" name="Text Box 25"/>
          <p:cNvSpPr txBox="1">
            <a:spLocks noChangeArrowheads="1"/>
          </p:cNvSpPr>
          <p:nvPr/>
        </p:nvSpPr>
        <p:spPr bwMode="black">
          <a:xfrm>
            <a:off x="3419872" y="3359894"/>
            <a:ext cx="2016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1pPr>
            <a:lvl2pPr>
              <a:defRPr sz="28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2pPr>
            <a:lvl3pPr>
              <a:defRPr sz="24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3pPr>
            <a:lvl4pPr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4pPr>
            <a:lvl5pPr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zh-TW" altLang="en-US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新細明體" pitchFamily="18" charset="-120"/>
              </a:rPr>
              <a:t>體育班         輔導管理</a:t>
            </a:r>
            <a:endParaRPr lang="en-US" altLang="zh-TW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新細明體" pitchFamily="18" charset="-120"/>
            </a:endParaRPr>
          </a:p>
        </p:txBody>
      </p:sp>
      <p:sp>
        <p:nvSpPr>
          <p:cNvPr id="2970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38975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1pPr>
            <a:lvl2pPr>
              <a:defRPr sz="28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2pPr>
            <a:lvl3pPr>
              <a:defRPr sz="24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3pPr>
            <a:lvl4pPr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4pPr>
            <a:lvl5pPr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9pPr>
          </a:lstStyle>
          <a:p>
            <a:fld id="{787248B5-7B2F-42E8-9C5A-F9F2FCB0EB98}" type="slidenum">
              <a:rPr lang="en-US" altLang="zh-TW" sz="1200" smtClean="0">
                <a:solidFill>
                  <a:srgbClr val="898989"/>
                </a:solidFill>
              </a:rPr>
              <a:pPr/>
              <a:t>17</a:t>
            </a:fld>
            <a:endParaRPr lang="en-US" altLang="zh-TW" sz="1200" dirty="0" smtClean="0">
              <a:solidFill>
                <a:srgbClr val="898989"/>
              </a:solidFill>
            </a:endParaRPr>
          </a:p>
        </p:txBody>
      </p:sp>
      <p:sp>
        <p:nvSpPr>
          <p:cNvPr id="29713" name="Line 9"/>
          <p:cNvSpPr>
            <a:spLocks noChangeShapeType="1"/>
          </p:cNvSpPr>
          <p:nvPr/>
        </p:nvSpPr>
        <p:spPr bwMode="gray">
          <a:xfrm flipV="1">
            <a:off x="2916238" y="390366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4" name="Line 6"/>
          <p:cNvSpPr>
            <a:spLocks noChangeShapeType="1"/>
          </p:cNvSpPr>
          <p:nvPr/>
        </p:nvSpPr>
        <p:spPr bwMode="gray">
          <a:xfrm flipV="1">
            <a:off x="4494213" y="4629150"/>
            <a:ext cx="0" cy="4556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black">
          <a:xfrm>
            <a:off x="6012160" y="1818109"/>
            <a:ext cx="206553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全面辦理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ea"/>
              <a:ea typeface="+mj-ea"/>
            </a:endParaRPr>
          </a:p>
          <a:p>
            <a:pPr algn="ctr">
              <a:spcAft>
                <a:spcPts val="600"/>
              </a:spcAft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體育班訪視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ea"/>
              <a:ea typeface="+mj-ea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</a:rPr>
              <a:t>(§21.22)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ea"/>
            </a:endParaRPr>
          </a:p>
        </p:txBody>
      </p:sp>
      <p:sp>
        <p:nvSpPr>
          <p:cNvPr id="29717" name="Line 18"/>
          <p:cNvSpPr>
            <a:spLocks noChangeShapeType="1"/>
          </p:cNvSpPr>
          <p:nvPr/>
        </p:nvSpPr>
        <p:spPr bwMode="gray">
          <a:xfrm flipH="1" flipV="1">
            <a:off x="5508624" y="4437062"/>
            <a:ext cx="45171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6" name="群組 17"/>
          <p:cNvGrpSpPr>
            <a:grpSpLocks/>
          </p:cNvGrpSpPr>
          <p:nvPr/>
        </p:nvGrpSpPr>
        <p:grpSpPr bwMode="auto">
          <a:xfrm>
            <a:off x="34925" y="23813"/>
            <a:ext cx="1666875" cy="1412875"/>
            <a:chOff x="35425" y="23704"/>
            <a:chExt cx="1666317" cy="1412776"/>
          </a:xfrm>
        </p:grpSpPr>
        <p:sp>
          <p:nvSpPr>
            <p:cNvPr id="28" name="矩形 27"/>
            <p:cNvSpPr/>
            <p:nvPr/>
          </p:nvSpPr>
          <p:spPr>
            <a:xfrm>
              <a:off x="35425" y="23704"/>
              <a:ext cx="1666317" cy="1412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grpSp>
          <p:nvGrpSpPr>
            <p:cNvPr id="29" name="群組 75"/>
            <p:cNvGrpSpPr>
              <a:grpSpLocks/>
            </p:cNvGrpSpPr>
            <p:nvPr/>
          </p:nvGrpSpPr>
          <p:grpSpPr bwMode="auto">
            <a:xfrm>
              <a:off x="178668" y="159098"/>
              <a:ext cx="1296988" cy="1109662"/>
              <a:chOff x="334149" y="204736"/>
              <a:chExt cx="1439863" cy="1109662"/>
            </a:xfrm>
          </p:grpSpPr>
          <p:pic>
            <p:nvPicPr>
              <p:cNvPr id="30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149" y="204736"/>
                <a:ext cx="1439863" cy="1109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Box 27"/>
              <p:cNvSpPr>
                <a:spLocks noChangeArrowheads="1"/>
              </p:cNvSpPr>
              <p:nvPr/>
            </p:nvSpPr>
            <p:spPr bwMode="auto">
              <a:xfrm rot="20301389">
                <a:off x="643070" y="396334"/>
                <a:ext cx="973465" cy="369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TW" altLang="en-US" b="1" dirty="0">
                    <a:solidFill>
                      <a:srgbClr val="FFFFFF"/>
                    </a:solidFill>
                    <a:latin typeface="Microsoft YaHei" pitchFamily="34" charset="-122"/>
                    <a:ea typeface="Microsoft YaHei" pitchFamily="34" charset="-122"/>
                    <a:sym typeface="Microsoft YaHei" pitchFamily="34" charset="-122"/>
                  </a:rPr>
                  <a:t>體育</a:t>
                </a:r>
                <a:r>
                  <a:rPr lang="zh-TW" altLang="en-US" b="1" dirty="0" smtClean="0">
                    <a:solidFill>
                      <a:srgbClr val="FFFFFF"/>
                    </a:solidFill>
                    <a:latin typeface="Microsoft YaHei" pitchFamily="34" charset="-122"/>
                    <a:ea typeface="Microsoft YaHei" pitchFamily="34" charset="-122"/>
                    <a:sym typeface="Microsoft YaHei" pitchFamily="34" charset="-122"/>
                  </a:rPr>
                  <a:t>班</a:t>
                </a:r>
                <a:endParaRPr kumimoji="0" lang="zh-CN" altLang="en-US" b="1" dirty="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</p:grpSp>
      </p:grpSp>
      <p:sp>
        <p:nvSpPr>
          <p:cNvPr id="32827" name="Text Box 20"/>
          <p:cNvSpPr txBox="1">
            <a:spLocks noChangeArrowheads="1"/>
          </p:cNvSpPr>
          <p:nvPr/>
        </p:nvSpPr>
        <p:spPr bwMode="black">
          <a:xfrm>
            <a:off x="539552" y="1827981"/>
            <a:ext cx="280848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辦理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體育班發展委員會共識營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ea"/>
                <a:ea typeface="+mj-ea"/>
              </a:rPr>
              <a:t>(§8)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259632" y="465832"/>
            <a:ext cx="6802167" cy="80292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800" dirty="0" smtClean="0">
                <a:solidFill>
                  <a:srgbClr val="0000CC"/>
                </a:solidFill>
              </a:rPr>
              <a:t>體育班後續輔導管理重要事項</a:t>
            </a:r>
            <a:endParaRPr lang="zh-TW" altLang="en-US" sz="3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013325"/>
            <a:ext cx="19256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0"/>
          <p:cNvSpPr>
            <a:spLocks noChangeArrowheads="1"/>
          </p:cNvSpPr>
          <p:nvPr/>
        </p:nvSpPr>
        <p:spPr bwMode="auto">
          <a:xfrm>
            <a:off x="3348038" y="828675"/>
            <a:ext cx="44418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2400" b="1">
              <a:solidFill>
                <a:srgbClr val="FF0000"/>
              </a:solidFill>
              <a:latin typeface="微軟正黑體" pitchFamily="34" charset="-120"/>
            </a:endParaRPr>
          </a:p>
        </p:txBody>
      </p:sp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3007518" y="2708275"/>
            <a:ext cx="2762665" cy="2376488"/>
            <a:chOff x="995" y="1472"/>
            <a:chExt cx="3785" cy="1872"/>
          </a:xfrm>
        </p:grpSpPr>
        <p:sp>
          <p:nvSpPr>
            <p:cNvPr id="29718" name="AutoShape 4"/>
            <p:cNvSpPr>
              <a:spLocks noChangeArrowheads="1"/>
            </p:cNvSpPr>
            <p:nvPr/>
          </p:nvSpPr>
          <p:spPr bwMode="gray">
            <a:xfrm>
              <a:off x="995" y="1588"/>
              <a:ext cx="3785" cy="17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61 h 21600"/>
                <a:gd name="T26" fmla="*/ 18438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B3B3B"/>
                </a:gs>
                <a:gs pos="50000">
                  <a:srgbClr val="808080"/>
                </a:gs>
                <a:gs pos="100000">
                  <a:srgbClr val="3B3B3B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19" name="AutoShape 5"/>
            <p:cNvSpPr>
              <a:spLocks noChangeArrowheads="1"/>
            </p:cNvSpPr>
            <p:nvPr/>
          </p:nvSpPr>
          <p:spPr bwMode="gray">
            <a:xfrm>
              <a:off x="995" y="1478"/>
              <a:ext cx="3785" cy="17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61 h 21600"/>
                <a:gd name="T26" fmla="*/ 18438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13" y="10800"/>
                  </a:moveTo>
                  <a:cubicBezTo>
                    <a:pt x="3013" y="15101"/>
                    <a:pt x="6499" y="18587"/>
                    <a:pt x="10800" y="18587"/>
                  </a:cubicBezTo>
                  <a:cubicBezTo>
                    <a:pt x="15101" y="18587"/>
                    <a:pt x="18587" y="15101"/>
                    <a:pt x="18587" y="10800"/>
                  </a:cubicBezTo>
                  <a:cubicBezTo>
                    <a:pt x="18587" y="6499"/>
                    <a:pt x="15101" y="3013"/>
                    <a:pt x="10800" y="3013"/>
                  </a:cubicBezTo>
                  <a:cubicBezTo>
                    <a:pt x="6499" y="3013"/>
                    <a:pt x="3013" y="6499"/>
                    <a:pt x="3013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FF"/>
                </a:gs>
                <a:gs pos="100000">
                  <a:schemeClr val="tx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0" name="Line 6"/>
            <p:cNvSpPr>
              <a:spLocks noChangeShapeType="1"/>
            </p:cNvSpPr>
            <p:nvPr/>
          </p:nvSpPr>
          <p:spPr bwMode="gray">
            <a:xfrm flipV="1">
              <a:off x="2872" y="1472"/>
              <a:ext cx="0" cy="35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1" name="Line 9"/>
            <p:cNvSpPr>
              <a:spLocks noChangeShapeType="1"/>
            </p:cNvSpPr>
            <p:nvPr/>
          </p:nvSpPr>
          <p:spPr bwMode="gray">
            <a:xfrm>
              <a:off x="4252" y="2494"/>
              <a:ext cx="46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9701" name="Line 15"/>
          <p:cNvSpPr>
            <a:spLocks noChangeShapeType="1"/>
          </p:cNvSpPr>
          <p:nvPr/>
        </p:nvSpPr>
        <p:spPr bwMode="black">
          <a:xfrm>
            <a:off x="2843212" y="3016250"/>
            <a:ext cx="504825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2" name="Line 16"/>
          <p:cNvSpPr>
            <a:spLocks noChangeShapeType="1"/>
          </p:cNvSpPr>
          <p:nvPr/>
        </p:nvSpPr>
        <p:spPr bwMode="black">
          <a:xfrm flipH="1">
            <a:off x="5435997" y="3079750"/>
            <a:ext cx="575866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3" name="Line 18"/>
          <p:cNvSpPr>
            <a:spLocks noChangeShapeType="1"/>
          </p:cNvSpPr>
          <p:nvPr/>
        </p:nvSpPr>
        <p:spPr bwMode="gray">
          <a:xfrm flipV="1">
            <a:off x="3023394" y="4437063"/>
            <a:ext cx="396081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828" name="Text Box 21"/>
          <p:cNvSpPr txBox="1">
            <a:spLocks noChangeArrowheads="1"/>
          </p:cNvSpPr>
          <p:nvPr/>
        </p:nvSpPr>
        <p:spPr bwMode="black">
          <a:xfrm>
            <a:off x="5940152" y="3789040"/>
            <a:ext cx="244827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</a:rPr>
              <a:t>【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</a:rPr>
              <a:t>優質化管理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</a:rPr>
              <a:t>】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32831" name="Text Box 24"/>
          <p:cNvSpPr txBox="1">
            <a:spLocks noChangeArrowheads="1"/>
          </p:cNvSpPr>
          <p:nvPr/>
        </p:nvSpPr>
        <p:spPr bwMode="black">
          <a:xfrm>
            <a:off x="735832" y="4293096"/>
            <a:ext cx="203596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</a:rPr>
              <a:t>【行政減量】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29707" name="Text Box 25"/>
          <p:cNvSpPr txBox="1">
            <a:spLocks noChangeArrowheads="1"/>
          </p:cNvSpPr>
          <p:nvPr/>
        </p:nvSpPr>
        <p:spPr bwMode="black">
          <a:xfrm>
            <a:off x="3419872" y="3501008"/>
            <a:ext cx="2016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1pPr>
            <a:lvl2pPr>
              <a:defRPr sz="28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2pPr>
            <a:lvl3pPr>
              <a:defRPr sz="24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3pPr>
            <a:lvl4pPr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4pPr>
            <a:lvl5pPr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24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新細明體" pitchFamily="18" charset="-120"/>
              </a:rPr>
              <a:t>提升體育</a:t>
            </a:r>
            <a:r>
              <a:rPr lang="zh-TW" altLang="en-US" sz="24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新細明體" pitchFamily="18" charset="-120"/>
              </a:rPr>
              <a:t>班</a:t>
            </a:r>
            <a:endParaRPr lang="en-US" altLang="zh-TW" sz="2400" b="1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新細明體" pitchFamily="18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新細明體" pitchFamily="18" charset="-120"/>
              </a:rPr>
              <a:t>經營</a:t>
            </a:r>
            <a:r>
              <a:rPr lang="zh-TW" altLang="en-US" sz="24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新細明體" pitchFamily="18" charset="-120"/>
              </a:rPr>
              <a:t>成效</a:t>
            </a:r>
            <a:endParaRPr lang="en-US" altLang="zh-TW" sz="24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新細明體" pitchFamily="18" charset="-120"/>
            </a:endParaRPr>
          </a:p>
        </p:txBody>
      </p:sp>
      <p:sp>
        <p:nvSpPr>
          <p:cNvPr id="2970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38975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1pPr>
            <a:lvl2pPr>
              <a:defRPr sz="28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2pPr>
            <a:lvl3pPr>
              <a:defRPr sz="24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3pPr>
            <a:lvl4pPr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4pPr>
            <a:lvl5pPr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9pPr>
          </a:lstStyle>
          <a:p>
            <a:fld id="{787248B5-7B2F-42E8-9C5A-F9F2FCB0EB98}" type="slidenum">
              <a:rPr lang="en-US" altLang="zh-TW" sz="1200" smtClean="0">
                <a:solidFill>
                  <a:srgbClr val="898989"/>
                </a:solidFill>
              </a:rPr>
              <a:pPr/>
              <a:t>18</a:t>
            </a:fld>
            <a:endParaRPr lang="en-US" altLang="zh-TW" sz="1200" smtClean="0">
              <a:solidFill>
                <a:srgbClr val="898989"/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271338" y="321816"/>
            <a:ext cx="8693150" cy="80292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800" dirty="0">
                <a:solidFill>
                  <a:srgbClr val="0000CC"/>
                </a:solidFill>
              </a:rPr>
              <a:t>優化體育班資料管理系統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084168" y="4303256"/>
            <a:ext cx="228091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Bef>
                <a:spcPts val="0"/>
              </a:spcBef>
              <a:defRPr/>
            </a:pPr>
            <a:r>
              <a:rPr lang="zh-TW" altLang="en-US" b="1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>本</a:t>
            </a:r>
            <a:r>
              <a:rPr kumimoji="1" lang="zh-TW" altLang="en-US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系統各項體育班學生重要發展歷程資料均得作為各校培訓、課程、教學、輔導及科學選才等參據，輔導學生適性發展。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647341" y="4965169"/>
            <a:ext cx="2196467" cy="12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Bef>
                <a:spcPts val="0"/>
              </a:spcBef>
              <a:defRPr/>
            </a:pPr>
            <a:r>
              <a:rPr kumimoji="1" lang="zh-TW" altLang="en-US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各單位辦理體育班相關輔導及訪視作業所需資料均得自本系統擷取。</a:t>
            </a:r>
          </a:p>
        </p:txBody>
      </p:sp>
      <p:sp>
        <p:nvSpPr>
          <p:cNvPr id="25616" name="文字方塊 32"/>
          <p:cNvSpPr txBox="1">
            <a:spLocks noChangeArrowheads="1"/>
          </p:cNvSpPr>
          <p:nvPr/>
        </p:nvSpPr>
        <p:spPr bwMode="auto">
          <a:xfrm>
            <a:off x="539552" y="1796817"/>
            <a:ext cx="2303660" cy="215700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defRPr>
            </a:lvl9pPr>
          </a:lstStyle>
          <a:p>
            <a:pPr algn="just">
              <a:lnSpc>
                <a:spcPts val="2300"/>
              </a:lnSpc>
              <a:spcBef>
                <a:spcPts val="0"/>
              </a:spcBef>
              <a:defRPr/>
            </a:pPr>
            <a:r>
              <a:rPr lang="zh-TW" altLang="en-US" b="1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>蒐集體育班設班資料、</a:t>
            </a:r>
            <a:r>
              <a:rPr lang="zh-TW" altLang="en-US" b="1" dirty="0" smtClean="0"/>
              <a:t>運作情形、</a:t>
            </a:r>
            <a:r>
              <a:rPr lang="zh-TW" altLang="en-US" b="1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>學生訓練績效、成績資料等</a:t>
            </a:r>
            <a:r>
              <a:rPr lang="zh-TW" altLang="en-US" b="1" dirty="0" smtClean="0"/>
              <a:t>，</a:t>
            </a:r>
            <a:r>
              <a:rPr lang="zh-TW" altLang="en-US" b="1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>加以</a:t>
            </a:r>
            <a:r>
              <a:rPr lang="zh-TW" altLang="en-US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統整</a:t>
            </a:r>
            <a:r>
              <a:rPr lang="zh-TW" altLang="en-US" b="1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>運用</a:t>
            </a:r>
            <a:r>
              <a:rPr lang="en-US" altLang="zh-TW" b="1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>(</a:t>
            </a:r>
            <a:r>
              <a:rPr lang="zh-TW" altLang="en-US" b="1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>如運動種類在各縣市發展情形、學生</a:t>
            </a:r>
            <a:r>
              <a:rPr lang="zh-TW" altLang="zh-TW" b="1" dirty="0" smtClean="0"/>
              <a:t>升學</a:t>
            </a:r>
            <a:r>
              <a:rPr lang="zh-TW" altLang="zh-TW" b="1" dirty="0"/>
              <a:t>銜接</a:t>
            </a:r>
            <a:r>
              <a:rPr lang="zh-TW" altLang="zh-TW" b="1" dirty="0" smtClean="0"/>
              <a:t>情形</a:t>
            </a:r>
            <a:r>
              <a:rPr lang="zh-TW" altLang="en-US" b="1" dirty="0" smtClean="0"/>
              <a:t>、基本學力等</a:t>
            </a:r>
            <a:r>
              <a:rPr lang="en-US" altLang="zh-TW" b="1" dirty="0" smtClean="0"/>
              <a:t>)</a:t>
            </a:r>
            <a:r>
              <a:rPr lang="zh-TW" altLang="en-US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>。</a:t>
            </a:r>
            <a:endParaRPr lang="zh-TW" altLang="en-US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sp>
        <p:nvSpPr>
          <p:cNvPr id="29713" name="Line 9"/>
          <p:cNvSpPr>
            <a:spLocks noChangeShapeType="1"/>
          </p:cNvSpPr>
          <p:nvPr/>
        </p:nvSpPr>
        <p:spPr bwMode="gray">
          <a:xfrm flipV="1">
            <a:off x="2916238" y="390366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4" name="Line 6"/>
          <p:cNvSpPr>
            <a:spLocks noChangeShapeType="1"/>
          </p:cNvSpPr>
          <p:nvPr/>
        </p:nvSpPr>
        <p:spPr bwMode="gray">
          <a:xfrm flipV="1">
            <a:off x="4494213" y="4629150"/>
            <a:ext cx="0" cy="4556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black">
          <a:xfrm>
            <a:off x="5796136" y="1240433"/>
            <a:ext cx="2520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</a:rPr>
              <a:t>【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</a:rPr>
              <a:t>科學選才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</a:rPr>
              <a:t>】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868144" y="1772816"/>
            <a:ext cx="2304256" cy="12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Bef>
                <a:spcPts val="0"/>
              </a:spcBef>
              <a:defRPr/>
            </a:pPr>
            <a:r>
              <a:rPr kumimoji="1" lang="zh-TW" altLang="en-US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統整體育班學生之競技體適能、技術發展情形及參賽成績等各項資料</a:t>
            </a:r>
            <a:r>
              <a:rPr lang="zh-TW" altLang="en-US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>。</a:t>
            </a:r>
            <a:endParaRPr lang="zh-TW" altLang="en-US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sp>
        <p:nvSpPr>
          <p:cNvPr id="29717" name="Line 18"/>
          <p:cNvSpPr>
            <a:spLocks noChangeShapeType="1"/>
          </p:cNvSpPr>
          <p:nvPr/>
        </p:nvSpPr>
        <p:spPr bwMode="gray">
          <a:xfrm flipH="1" flipV="1">
            <a:off x="5384796" y="4407196"/>
            <a:ext cx="482603" cy="3172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6" name="群組 17"/>
          <p:cNvGrpSpPr>
            <a:grpSpLocks/>
          </p:cNvGrpSpPr>
          <p:nvPr/>
        </p:nvGrpSpPr>
        <p:grpSpPr bwMode="auto">
          <a:xfrm>
            <a:off x="34925" y="23813"/>
            <a:ext cx="1666875" cy="1412875"/>
            <a:chOff x="35425" y="23704"/>
            <a:chExt cx="1666317" cy="1412776"/>
          </a:xfrm>
        </p:grpSpPr>
        <p:sp>
          <p:nvSpPr>
            <p:cNvPr id="28" name="矩形 27"/>
            <p:cNvSpPr/>
            <p:nvPr/>
          </p:nvSpPr>
          <p:spPr>
            <a:xfrm>
              <a:off x="35425" y="23704"/>
              <a:ext cx="1666317" cy="1412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grpSp>
          <p:nvGrpSpPr>
            <p:cNvPr id="29" name="群組 75"/>
            <p:cNvGrpSpPr>
              <a:grpSpLocks/>
            </p:cNvGrpSpPr>
            <p:nvPr/>
          </p:nvGrpSpPr>
          <p:grpSpPr bwMode="auto">
            <a:xfrm>
              <a:off x="178668" y="159098"/>
              <a:ext cx="1296988" cy="1109662"/>
              <a:chOff x="334149" y="204736"/>
              <a:chExt cx="1439863" cy="1109662"/>
            </a:xfrm>
          </p:grpSpPr>
          <p:pic>
            <p:nvPicPr>
              <p:cNvPr id="30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149" y="204736"/>
                <a:ext cx="1439863" cy="1109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Box 27"/>
              <p:cNvSpPr>
                <a:spLocks noChangeArrowheads="1"/>
              </p:cNvSpPr>
              <p:nvPr/>
            </p:nvSpPr>
            <p:spPr bwMode="auto">
              <a:xfrm rot="20301389">
                <a:off x="643070" y="396334"/>
                <a:ext cx="973465" cy="369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TW" altLang="en-US" b="1" dirty="0">
                    <a:solidFill>
                      <a:srgbClr val="FFFFFF"/>
                    </a:solidFill>
                    <a:latin typeface="Microsoft YaHei" pitchFamily="34" charset="-122"/>
                    <a:ea typeface="Microsoft YaHei" pitchFamily="34" charset="-122"/>
                    <a:sym typeface="Microsoft YaHei" pitchFamily="34" charset="-122"/>
                  </a:rPr>
                  <a:t>體育</a:t>
                </a:r>
                <a:r>
                  <a:rPr lang="zh-TW" altLang="en-US" b="1" dirty="0" smtClean="0">
                    <a:solidFill>
                      <a:srgbClr val="FFFFFF"/>
                    </a:solidFill>
                    <a:latin typeface="Microsoft YaHei" pitchFamily="34" charset="-122"/>
                    <a:ea typeface="Microsoft YaHei" pitchFamily="34" charset="-122"/>
                    <a:sym typeface="Microsoft YaHei" pitchFamily="34" charset="-122"/>
                  </a:rPr>
                  <a:t>班</a:t>
                </a:r>
                <a:endParaRPr kumimoji="0" lang="zh-CN" altLang="en-US" b="1" dirty="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</p:grpSp>
      </p:grpSp>
      <p:sp>
        <p:nvSpPr>
          <p:cNvPr id="32827" name="Text Box 20"/>
          <p:cNvSpPr txBox="1">
            <a:spLocks noChangeArrowheads="1"/>
          </p:cNvSpPr>
          <p:nvPr/>
        </p:nvSpPr>
        <p:spPr bwMode="black">
          <a:xfrm>
            <a:off x="395536" y="1369307"/>
            <a:ext cx="2611982" cy="33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</a:rPr>
              <a:t>【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</a:rPr>
              <a:t>跨域整合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</a:rPr>
              <a:t>】</a:t>
            </a:r>
            <a:endParaRPr lang="en-US" altLang="zh-TW" sz="2400" b="1" dirty="0">
              <a:solidFill>
                <a:srgbClr val="FF0000"/>
              </a:solidFill>
              <a:latin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58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397" y="5564236"/>
            <a:ext cx="1450489" cy="127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7" y="5160046"/>
            <a:ext cx="1623939" cy="165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2"/>
          <p:cNvGrpSpPr>
            <a:grpSpLocks/>
          </p:cNvGrpSpPr>
          <p:nvPr/>
        </p:nvGrpSpPr>
        <p:grpSpPr bwMode="auto">
          <a:xfrm>
            <a:off x="1116013" y="1484313"/>
            <a:ext cx="7344420" cy="4752975"/>
            <a:chOff x="1187624" y="1484784"/>
            <a:chExt cx="7344420" cy="4752528"/>
          </a:xfrm>
        </p:grpSpPr>
        <p:grpSp>
          <p:nvGrpSpPr>
            <p:cNvPr id="3" name="群組 3"/>
            <p:cNvGrpSpPr>
              <a:grpSpLocks/>
            </p:cNvGrpSpPr>
            <p:nvPr/>
          </p:nvGrpSpPr>
          <p:grpSpPr bwMode="auto">
            <a:xfrm>
              <a:off x="1187624" y="1484784"/>
              <a:ext cx="7344420" cy="4248150"/>
              <a:chOff x="1252538" y="1773238"/>
              <a:chExt cx="7344420" cy="4248050"/>
            </a:xfrm>
          </p:grpSpPr>
          <p:grpSp>
            <p:nvGrpSpPr>
              <p:cNvPr id="8" name="群組 2"/>
              <p:cNvGrpSpPr>
                <a:grpSpLocks/>
              </p:cNvGrpSpPr>
              <p:nvPr/>
            </p:nvGrpSpPr>
            <p:grpSpPr bwMode="auto">
              <a:xfrm>
                <a:off x="1252538" y="1773238"/>
                <a:ext cx="7344420" cy="3716865"/>
                <a:chOff x="1252538" y="1690688"/>
                <a:chExt cx="7344044" cy="3715953"/>
              </a:xfrm>
            </p:grpSpPr>
            <p:grpSp>
              <p:nvGrpSpPr>
                <p:cNvPr id="14" name="群組 2"/>
                <p:cNvGrpSpPr>
                  <a:grpSpLocks/>
                </p:cNvGrpSpPr>
                <p:nvPr/>
              </p:nvGrpSpPr>
              <p:grpSpPr bwMode="auto">
                <a:xfrm>
                  <a:off x="1270000" y="1690688"/>
                  <a:ext cx="7326582" cy="3158542"/>
                  <a:chOff x="2553641" y="1473431"/>
                  <a:chExt cx="8023404" cy="3762965"/>
                </a:xfrm>
              </p:grpSpPr>
              <p:grpSp>
                <p:nvGrpSpPr>
                  <p:cNvPr id="21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553641" y="1584786"/>
                    <a:ext cx="304815" cy="302209"/>
                    <a:chOff x="0" y="61"/>
                    <a:chExt cx="167" cy="157"/>
                  </a:xfrm>
                </p:grpSpPr>
                <p:sp>
                  <p:nvSpPr>
                    <p:cNvPr id="48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63"/>
                      <a:ext cx="167" cy="155"/>
                    </a:xfrm>
                    <a:prstGeom prst="homePlate">
                      <a:avLst>
                        <a:gd name="adj" fmla="val 72456"/>
                      </a:avLst>
                    </a:prstGeom>
                    <a:solidFill>
                      <a:srgbClr val="7BC14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eaLnBrk="1" hangingPunct="1">
                        <a:lnSpc>
                          <a:spcPts val="3000"/>
                        </a:lnSpc>
                      </a:pPr>
                      <a:endParaRPr kumimoji="0" lang="zh-TW" altLang="zh-TW" sz="2000" b="1" i="1">
                        <a:solidFill>
                          <a:srgbClr val="000000"/>
                        </a:solidFill>
                        <a:latin typeface="Calibri" pitchFamily="34" charset="0"/>
                        <a:sym typeface="SimSun" pitchFamily="2" charset="-122"/>
                      </a:endParaRPr>
                    </a:p>
                  </p:txBody>
                </p:sp>
                <p:sp>
                  <p:nvSpPr>
                    <p:cNvPr id="49" name="Text Box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" y="61"/>
                      <a:ext cx="108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mpd="sng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fontAlgn="auto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sz="1400" b="1" i="1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sym typeface="Arial" pitchFamily="34" charset="0"/>
                        </a:rPr>
                        <a:t>1</a:t>
                      </a:r>
                      <a:endParaRPr kumimoji="0" lang="zh-TW" altLang="en-US" dirty="0">
                        <a:solidFill>
                          <a:prstClr val="black"/>
                        </a:solidFill>
                        <a:latin typeface="Calibri"/>
                        <a:ea typeface="新細明體"/>
                      </a:endParaRPr>
                    </a:p>
                  </p:txBody>
                </p:sp>
              </p:grpSp>
              <p:sp>
                <p:nvSpPr>
                  <p:cNvPr id="22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3079297" y="1473431"/>
                    <a:ext cx="7112080" cy="5682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ts val="3000"/>
                      </a:lnSpc>
                    </a:pPr>
                    <a:r>
                      <a:rPr lang="zh-TW" altLang="en-US" sz="2600" dirty="0">
                        <a:latin typeface="Microsoft YaHei" pitchFamily="34" charset="-122"/>
                        <a:ea typeface="Microsoft YaHei" pitchFamily="34" charset="-122"/>
                        <a:sym typeface="Microsoft YaHei" pitchFamily="34" charset="-122"/>
                      </a:rPr>
                      <a:t>會員系統</a:t>
                    </a:r>
                    <a:r>
                      <a:rPr lang="en-US" altLang="zh-TW" sz="2600" dirty="0">
                        <a:latin typeface="Microsoft YaHei" pitchFamily="34" charset="-122"/>
                        <a:ea typeface="Microsoft YaHei" pitchFamily="34" charset="-122"/>
                        <a:sym typeface="Microsoft YaHei" pitchFamily="34" charset="-122"/>
                      </a:rPr>
                      <a:t>(</a:t>
                    </a:r>
                    <a:r>
                      <a:rPr lang="zh-TW" altLang="en-US" sz="2600" dirty="0">
                        <a:latin typeface="Microsoft YaHei" pitchFamily="34" charset="-122"/>
                        <a:ea typeface="Microsoft YaHei" pitchFamily="34" charset="-122"/>
                        <a:sym typeface="Microsoft YaHei" pitchFamily="34" charset="-122"/>
                      </a:rPr>
                      <a:t>管理後台</a:t>
                    </a:r>
                    <a:r>
                      <a:rPr lang="en-US" altLang="zh-TW" sz="2600" dirty="0" smtClean="0">
                        <a:latin typeface="Microsoft YaHei" pitchFamily="34" charset="-122"/>
                        <a:ea typeface="Microsoft YaHei" pitchFamily="34" charset="-122"/>
                        <a:sym typeface="Microsoft YaHei" pitchFamily="34" charset="-122"/>
                      </a:rPr>
                      <a:t>)</a:t>
                    </a:r>
                    <a:endParaRPr lang="zh-TW" altLang="en-US" sz="2600" dirty="0">
                      <a:latin typeface="Microsoft YaHei" pitchFamily="34" charset="-122"/>
                      <a:ea typeface="Microsoft YaHei" pitchFamily="34" charset="-122"/>
                      <a:sym typeface="Microsoft YaHei" pitchFamily="34" charset="-122"/>
                    </a:endParaRPr>
                  </a:p>
                </p:txBody>
              </p:sp>
              <p:grpSp>
                <p:nvGrpSpPr>
                  <p:cNvPr id="23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2553641" y="2231552"/>
                    <a:ext cx="304815" cy="300284"/>
                    <a:chOff x="0" y="61"/>
                    <a:chExt cx="167" cy="156"/>
                  </a:xfrm>
                </p:grpSpPr>
                <p:sp>
                  <p:nvSpPr>
                    <p:cNvPr id="46" name="AutoShap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62"/>
                      <a:ext cx="167" cy="155"/>
                    </a:xfrm>
                    <a:prstGeom prst="homePlate">
                      <a:avLst>
                        <a:gd name="adj" fmla="val 72456"/>
                      </a:avLst>
                    </a:prstGeom>
                    <a:solidFill>
                      <a:srgbClr val="7BC14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eaLnBrk="1" hangingPunct="1">
                        <a:lnSpc>
                          <a:spcPts val="3000"/>
                        </a:lnSpc>
                      </a:pPr>
                      <a:endParaRPr kumimoji="0" lang="zh-TW" altLang="zh-TW" b="1" i="1">
                        <a:solidFill>
                          <a:srgbClr val="000000"/>
                        </a:solidFill>
                        <a:latin typeface="Calibri" pitchFamily="34" charset="0"/>
                        <a:sym typeface="SimSun" pitchFamily="2" charset="-122"/>
                      </a:endParaRPr>
                    </a:p>
                  </p:txBody>
                </p:sp>
                <p:sp>
                  <p:nvSpPr>
                    <p:cNvPr id="47" name="Text Box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" y="61"/>
                      <a:ext cx="108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mpd="sng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fontAlgn="auto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sz="1400" b="1" i="1">
                          <a:solidFill>
                            <a:srgbClr val="FFFFFF"/>
                          </a:solidFill>
                          <a:latin typeface="Calibri"/>
                          <a:ea typeface="+mn-ea"/>
                          <a:sym typeface="Arial" pitchFamily="34" charset="0"/>
                        </a:rPr>
                        <a:t>2</a:t>
                      </a:r>
                      <a:endParaRPr kumimoji="0" lang="zh-TW" altLang="en-US">
                        <a:solidFill>
                          <a:prstClr val="black"/>
                        </a:solidFill>
                        <a:latin typeface="Calibri"/>
                        <a:ea typeface="新細明體"/>
                      </a:endParaRPr>
                    </a:p>
                  </p:txBody>
                </p:sp>
              </p:grpSp>
              <p:sp>
                <p:nvSpPr>
                  <p:cNvPr id="24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3079311" y="2117054"/>
                    <a:ext cx="6563935" cy="5682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ts val="3000"/>
                      </a:lnSpc>
                    </a:pPr>
                    <a:r>
                      <a:rPr lang="zh-TW" altLang="en-US" sz="2600" dirty="0">
                        <a:latin typeface="Microsoft YaHei" pitchFamily="34" charset="-122"/>
                        <a:ea typeface="Microsoft YaHei" pitchFamily="34" charset="-122"/>
                        <a:sym typeface="Microsoft YaHei" pitchFamily="34" charset="-122"/>
                      </a:rPr>
                      <a:t>學校基本資料管理</a:t>
                    </a:r>
                    <a:r>
                      <a:rPr lang="zh-TW" altLang="en-US" sz="2600" dirty="0" smtClean="0">
                        <a:latin typeface="Microsoft YaHei" pitchFamily="34" charset="-122"/>
                        <a:ea typeface="Microsoft YaHei" pitchFamily="34" charset="-122"/>
                        <a:sym typeface="Microsoft YaHei" pitchFamily="34" charset="-122"/>
                      </a:rPr>
                      <a:t>系統</a:t>
                    </a:r>
                    <a:endParaRPr lang="zh-TW" altLang="en-US" sz="2600" dirty="0">
                      <a:latin typeface="Microsoft YaHei" pitchFamily="34" charset="-122"/>
                      <a:ea typeface="Microsoft YaHei" pitchFamily="34" charset="-122"/>
                      <a:sym typeface="Microsoft YaHei" pitchFamily="34" charset="-122"/>
                    </a:endParaRPr>
                  </a:p>
                </p:txBody>
              </p:sp>
              <p:grpSp>
                <p:nvGrpSpPr>
                  <p:cNvPr id="25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2553641" y="2878320"/>
                    <a:ext cx="304815" cy="300284"/>
                    <a:chOff x="0" y="61"/>
                    <a:chExt cx="167" cy="156"/>
                  </a:xfrm>
                </p:grpSpPr>
                <p:sp>
                  <p:nvSpPr>
                    <p:cNvPr id="44" name="AutoShap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62"/>
                      <a:ext cx="167" cy="155"/>
                    </a:xfrm>
                    <a:prstGeom prst="homePlate">
                      <a:avLst>
                        <a:gd name="adj" fmla="val 72456"/>
                      </a:avLst>
                    </a:prstGeom>
                    <a:solidFill>
                      <a:srgbClr val="7BC14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eaLnBrk="1" hangingPunct="1">
                        <a:lnSpc>
                          <a:spcPts val="3000"/>
                        </a:lnSpc>
                      </a:pPr>
                      <a:endParaRPr kumimoji="0" lang="zh-TW" altLang="zh-TW" b="1" i="1">
                        <a:solidFill>
                          <a:srgbClr val="000000"/>
                        </a:solidFill>
                        <a:latin typeface="Calibri" pitchFamily="34" charset="0"/>
                        <a:sym typeface="SimSun" pitchFamily="2" charset="-122"/>
                      </a:endParaRPr>
                    </a:p>
                  </p:txBody>
                </p:sp>
                <p:sp>
                  <p:nvSpPr>
                    <p:cNvPr id="45" name="Text Box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" y="61"/>
                      <a:ext cx="108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mpd="sng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fontAlgn="auto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sz="1400" b="1" i="1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sym typeface="Arial" pitchFamily="34" charset="0"/>
                        </a:rPr>
                        <a:t>3</a:t>
                      </a:r>
                      <a:endParaRPr kumimoji="0" lang="zh-TW" altLang="en-US" dirty="0">
                        <a:solidFill>
                          <a:prstClr val="black"/>
                        </a:solidFill>
                        <a:latin typeface="Calibri"/>
                        <a:ea typeface="新細明體"/>
                      </a:endParaRPr>
                    </a:p>
                  </p:txBody>
                </p:sp>
              </p:grpSp>
              <p:sp>
                <p:nvSpPr>
                  <p:cNvPr id="26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3078613" y="4045924"/>
                    <a:ext cx="7498432" cy="5681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ts val="3000"/>
                      </a:lnSpc>
                    </a:pPr>
                    <a:r>
                      <a:rPr lang="zh-TW" altLang="en-US" sz="2600" dirty="0">
                        <a:solidFill>
                          <a:srgbClr val="000000"/>
                        </a:solidFill>
                        <a:latin typeface="Microsoft YaHei" pitchFamily="34" charset="-122"/>
                        <a:ea typeface="Microsoft YaHei" pitchFamily="34" charset="-122"/>
                        <a:sym typeface="Microsoft YaHei" pitchFamily="34" charset="-122"/>
                      </a:rPr>
                      <a:t>運動體能紀錄管理系統</a:t>
                    </a:r>
                    <a:r>
                      <a:rPr lang="en-US" altLang="zh-TW" sz="2600" dirty="0">
                        <a:solidFill>
                          <a:srgbClr val="000000"/>
                        </a:solidFill>
                        <a:latin typeface="Microsoft YaHei" pitchFamily="34" charset="-122"/>
                        <a:ea typeface="Microsoft YaHei" pitchFamily="34" charset="-122"/>
                        <a:sym typeface="Microsoft YaHei" pitchFamily="34" charset="-122"/>
                      </a:rPr>
                      <a:t>(</a:t>
                    </a:r>
                    <a:r>
                      <a:rPr lang="zh-TW" altLang="en-US" sz="2600" dirty="0">
                        <a:solidFill>
                          <a:srgbClr val="000000"/>
                        </a:solidFill>
                        <a:latin typeface="Microsoft YaHei" pitchFamily="34" charset="-122"/>
                        <a:ea typeface="Microsoft YaHei" pitchFamily="34" charset="-122"/>
                        <a:sym typeface="Microsoft YaHei" pitchFamily="34" charset="-122"/>
                      </a:rPr>
                      <a:t>包括各運動種類項目</a:t>
                    </a:r>
                    <a:r>
                      <a:rPr lang="en-US" altLang="zh-TW" sz="2600" dirty="0">
                        <a:solidFill>
                          <a:srgbClr val="000000"/>
                        </a:solidFill>
                        <a:latin typeface="Microsoft YaHei" pitchFamily="34" charset="-122"/>
                        <a:ea typeface="Microsoft YaHei" pitchFamily="34" charset="-122"/>
                        <a:sym typeface="Microsoft YaHei" pitchFamily="34" charset="-122"/>
                      </a:rPr>
                      <a:t>) </a:t>
                    </a:r>
                    <a:endParaRPr kumimoji="0" lang="zh-TW" altLang="en-US" sz="2600" dirty="0">
                      <a:solidFill>
                        <a:srgbClr val="000000"/>
                      </a:solidFill>
                      <a:latin typeface="Microsoft YaHei" pitchFamily="34" charset="-122"/>
                      <a:ea typeface="Microsoft YaHei" pitchFamily="34" charset="-122"/>
                      <a:sym typeface="Microsoft YaHei" pitchFamily="34" charset="-122"/>
                    </a:endParaRPr>
                  </a:p>
                </p:txBody>
              </p:sp>
              <p:grpSp>
                <p:nvGrpSpPr>
                  <p:cNvPr id="27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2553641" y="3525088"/>
                    <a:ext cx="304815" cy="300284"/>
                    <a:chOff x="0" y="61"/>
                    <a:chExt cx="167" cy="156"/>
                  </a:xfrm>
                </p:grpSpPr>
                <p:sp>
                  <p:nvSpPr>
                    <p:cNvPr id="42" name="AutoShap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62"/>
                      <a:ext cx="167" cy="155"/>
                    </a:xfrm>
                    <a:prstGeom prst="homePlate">
                      <a:avLst>
                        <a:gd name="adj" fmla="val 72456"/>
                      </a:avLst>
                    </a:prstGeom>
                    <a:solidFill>
                      <a:srgbClr val="7BC14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eaLnBrk="1" hangingPunct="1">
                        <a:lnSpc>
                          <a:spcPts val="3000"/>
                        </a:lnSpc>
                      </a:pPr>
                      <a:endParaRPr kumimoji="0" lang="zh-TW" altLang="zh-TW" b="1" i="1">
                        <a:solidFill>
                          <a:srgbClr val="000000"/>
                        </a:solidFill>
                        <a:latin typeface="Calibri" pitchFamily="34" charset="0"/>
                        <a:sym typeface="SimSun" pitchFamily="2" charset="-122"/>
                      </a:endParaRPr>
                    </a:p>
                  </p:txBody>
                </p:sp>
                <p:sp>
                  <p:nvSpPr>
                    <p:cNvPr id="43" name="Text Box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" y="61"/>
                      <a:ext cx="108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mpd="sng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fontAlgn="auto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sz="1400" b="1" i="1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sym typeface="Arial" pitchFamily="34" charset="0"/>
                        </a:rPr>
                        <a:t>4</a:t>
                      </a:r>
                      <a:endParaRPr kumimoji="0" lang="zh-TW" altLang="en-US" dirty="0">
                        <a:solidFill>
                          <a:prstClr val="black"/>
                        </a:solidFill>
                        <a:latin typeface="Calibri"/>
                        <a:ea typeface="新細明體"/>
                      </a:endParaRPr>
                    </a:p>
                  </p:txBody>
                </p:sp>
              </p:grpSp>
              <p:sp>
                <p:nvSpPr>
                  <p:cNvPr id="28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3079318" y="4646289"/>
                    <a:ext cx="7427485" cy="5682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ts val="3000"/>
                      </a:lnSpc>
                    </a:pPr>
                    <a:r>
                      <a:rPr lang="zh-TW" altLang="en-US" sz="2600" dirty="0">
                        <a:solidFill>
                          <a:srgbClr val="000000"/>
                        </a:solidFill>
                        <a:latin typeface="Microsoft YaHei" pitchFamily="34" charset="-122"/>
                        <a:ea typeface="Microsoft YaHei" pitchFamily="34" charset="-122"/>
                        <a:sym typeface="Microsoft YaHei" pitchFamily="34" charset="-122"/>
                      </a:rPr>
                      <a:t>技術表現紀錄管理系統</a:t>
                    </a:r>
                    <a:r>
                      <a:rPr lang="en-US" altLang="zh-TW" sz="2600" dirty="0">
                        <a:solidFill>
                          <a:srgbClr val="000000"/>
                        </a:solidFill>
                        <a:latin typeface="Microsoft YaHei" pitchFamily="34" charset="-122"/>
                        <a:ea typeface="Microsoft YaHei" pitchFamily="34" charset="-122"/>
                        <a:sym typeface="Microsoft YaHei" pitchFamily="34" charset="-122"/>
                      </a:rPr>
                      <a:t>(</a:t>
                    </a:r>
                    <a:r>
                      <a:rPr lang="zh-TW" altLang="en-US" sz="2600" dirty="0">
                        <a:solidFill>
                          <a:srgbClr val="000000"/>
                        </a:solidFill>
                        <a:latin typeface="Microsoft YaHei" pitchFamily="34" charset="-122"/>
                        <a:ea typeface="Microsoft YaHei" pitchFamily="34" charset="-122"/>
                        <a:sym typeface="Microsoft YaHei" pitchFamily="34" charset="-122"/>
                      </a:rPr>
                      <a:t>包括各運動種類項目</a:t>
                    </a:r>
                    <a:r>
                      <a:rPr lang="en-US" altLang="zh-TW" sz="2600" dirty="0">
                        <a:solidFill>
                          <a:srgbClr val="000000"/>
                        </a:solidFill>
                        <a:latin typeface="Microsoft YaHei" pitchFamily="34" charset="-122"/>
                        <a:ea typeface="Microsoft YaHei" pitchFamily="34" charset="-122"/>
                        <a:sym typeface="Microsoft YaHei" pitchFamily="34" charset="-122"/>
                      </a:rPr>
                      <a:t>) </a:t>
                    </a:r>
                    <a:endParaRPr kumimoji="0" lang="zh-TW" altLang="en-US" sz="2600" dirty="0">
                      <a:solidFill>
                        <a:srgbClr val="000000"/>
                      </a:solidFill>
                      <a:latin typeface="Microsoft YaHei" pitchFamily="34" charset="-122"/>
                      <a:ea typeface="Microsoft YaHei" pitchFamily="34" charset="-122"/>
                      <a:sym typeface="Microsoft YaHei" pitchFamily="34" charset="-122"/>
                    </a:endParaRPr>
                  </a:p>
                </p:txBody>
              </p:sp>
              <p:grpSp>
                <p:nvGrpSpPr>
                  <p:cNvPr id="2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2553641" y="4171855"/>
                    <a:ext cx="304815" cy="300284"/>
                    <a:chOff x="0" y="61"/>
                    <a:chExt cx="167" cy="156"/>
                  </a:xfrm>
                </p:grpSpPr>
                <p:sp>
                  <p:nvSpPr>
                    <p:cNvPr id="40" name="AutoShap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62"/>
                      <a:ext cx="167" cy="155"/>
                    </a:xfrm>
                    <a:prstGeom prst="homePlate">
                      <a:avLst>
                        <a:gd name="adj" fmla="val 72456"/>
                      </a:avLst>
                    </a:prstGeom>
                    <a:solidFill>
                      <a:srgbClr val="7BC14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eaLnBrk="1" hangingPunct="1">
                        <a:lnSpc>
                          <a:spcPts val="3000"/>
                        </a:lnSpc>
                      </a:pPr>
                      <a:endParaRPr kumimoji="0" lang="zh-TW" altLang="zh-TW" b="1" i="1">
                        <a:solidFill>
                          <a:srgbClr val="000000"/>
                        </a:solidFill>
                        <a:latin typeface="Calibri" pitchFamily="34" charset="0"/>
                        <a:sym typeface="SimSun" pitchFamily="2" charset="-122"/>
                      </a:endParaRPr>
                    </a:p>
                  </p:txBody>
                </p:sp>
                <p:sp>
                  <p:nvSpPr>
                    <p:cNvPr id="41" name="Text Box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" y="61"/>
                      <a:ext cx="108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mpd="sng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fontAlgn="auto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sz="1400" b="1" i="1">
                          <a:solidFill>
                            <a:srgbClr val="FFFFFF"/>
                          </a:solidFill>
                          <a:latin typeface="Calibri"/>
                          <a:ea typeface="+mn-ea"/>
                          <a:sym typeface="Arial" pitchFamily="34" charset="0"/>
                        </a:rPr>
                        <a:t>5</a:t>
                      </a:r>
                      <a:endParaRPr kumimoji="0" lang="zh-TW" altLang="en-US">
                        <a:solidFill>
                          <a:prstClr val="black"/>
                        </a:solidFill>
                        <a:latin typeface="Calibri"/>
                        <a:ea typeface="新細明體"/>
                      </a:endParaRPr>
                    </a:p>
                  </p:txBody>
                </p:sp>
              </p:grpSp>
              <p:grpSp>
                <p:nvGrpSpPr>
                  <p:cNvPr id="30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2553641" y="4818623"/>
                    <a:ext cx="304815" cy="300284"/>
                    <a:chOff x="0" y="61"/>
                    <a:chExt cx="167" cy="156"/>
                  </a:xfrm>
                </p:grpSpPr>
                <p:sp>
                  <p:nvSpPr>
                    <p:cNvPr id="38" name="AutoShape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62"/>
                      <a:ext cx="167" cy="155"/>
                    </a:xfrm>
                    <a:prstGeom prst="homePlate">
                      <a:avLst>
                        <a:gd name="adj" fmla="val 72456"/>
                      </a:avLst>
                    </a:prstGeom>
                    <a:solidFill>
                      <a:srgbClr val="7BC14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eaLnBrk="1" hangingPunct="1">
                        <a:lnSpc>
                          <a:spcPts val="3000"/>
                        </a:lnSpc>
                      </a:pPr>
                      <a:endParaRPr kumimoji="0" lang="zh-TW" altLang="zh-TW" b="1" i="1">
                        <a:solidFill>
                          <a:srgbClr val="000000"/>
                        </a:solidFill>
                        <a:latin typeface="Calibri" pitchFamily="34" charset="0"/>
                        <a:sym typeface="SimSun" pitchFamily="2" charset="-122"/>
                      </a:endParaRPr>
                    </a:p>
                  </p:txBody>
                </p:sp>
                <p:sp>
                  <p:nvSpPr>
                    <p:cNvPr id="39" name="Text Box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" y="61"/>
                      <a:ext cx="108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mpd="sng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fontAlgn="auto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sz="1400" b="1" i="1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sym typeface="Arial" pitchFamily="34" charset="0"/>
                        </a:rPr>
                        <a:t>6</a:t>
                      </a:r>
                      <a:endParaRPr kumimoji="0" lang="zh-TW" altLang="en-US" dirty="0">
                        <a:solidFill>
                          <a:prstClr val="black"/>
                        </a:solidFill>
                        <a:latin typeface="Calibri"/>
                        <a:ea typeface="新細明體"/>
                      </a:endParaRPr>
                    </a:p>
                  </p:txBody>
                </p:sp>
              </p:grpSp>
              <p:sp>
                <p:nvSpPr>
                  <p:cNvPr id="31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3072025" y="2718797"/>
                    <a:ext cx="5857313" cy="5682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ts val="3000"/>
                      </a:lnSpc>
                    </a:pPr>
                    <a:r>
                      <a:rPr lang="zh-TW" altLang="en-US" sz="2600" dirty="0">
                        <a:latin typeface="Microsoft YaHei" pitchFamily="34" charset="-122"/>
                        <a:ea typeface="Microsoft YaHei" pitchFamily="34" charset="-122"/>
                        <a:sym typeface="Microsoft YaHei" pitchFamily="34" charset="-122"/>
                      </a:rPr>
                      <a:t>學生基本資料管理</a:t>
                    </a:r>
                    <a:r>
                      <a:rPr lang="zh-TW" altLang="en-US" sz="2600" dirty="0" smtClean="0">
                        <a:latin typeface="Microsoft YaHei" pitchFamily="34" charset="-122"/>
                        <a:ea typeface="Microsoft YaHei" pitchFamily="34" charset="-122"/>
                        <a:sym typeface="Microsoft YaHei" pitchFamily="34" charset="-122"/>
                      </a:rPr>
                      <a:t>系統</a:t>
                    </a:r>
                    <a:endParaRPr lang="zh-TW" altLang="en-US" sz="2600" dirty="0">
                      <a:latin typeface="Microsoft YaHei" pitchFamily="34" charset="-122"/>
                      <a:ea typeface="Microsoft YaHei" pitchFamily="34" charset="-122"/>
                      <a:sym typeface="Microsoft YaHei" pitchFamily="34" charset="-122"/>
                    </a:endParaRPr>
                  </a:p>
                </p:txBody>
              </p:sp>
              <p:sp>
                <p:nvSpPr>
                  <p:cNvPr id="32" name="直接连接符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94694" y="2651181"/>
                    <a:ext cx="677490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BC143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3" name="直接连接符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94694" y="2012969"/>
                    <a:ext cx="677490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BC143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4" name="直接连接符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94694" y="3293195"/>
                    <a:ext cx="677490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BC143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5" name="直接连接符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94694" y="3944739"/>
                    <a:ext cx="677490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BC143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6" name="直接连接符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94694" y="4596283"/>
                    <a:ext cx="677490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BC143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7" name="直接连接符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94694" y="5236396"/>
                    <a:ext cx="677490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BC143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5" name="群組 2"/>
                <p:cNvGrpSpPr>
                  <a:grpSpLocks/>
                </p:cNvGrpSpPr>
                <p:nvPr/>
              </p:nvGrpSpPr>
              <p:grpSpPr bwMode="auto">
                <a:xfrm>
                  <a:off x="1252538" y="4929829"/>
                  <a:ext cx="6656387" cy="476812"/>
                  <a:chOff x="2553641" y="1420885"/>
                  <a:chExt cx="7215959" cy="598797"/>
                </a:xfrm>
              </p:grpSpPr>
              <p:grpSp>
                <p:nvGrpSpPr>
                  <p:cNvPr id="16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553641" y="1546288"/>
                    <a:ext cx="304815" cy="375355"/>
                    <a:chOff x="0" y="41"/>
                    <a:chExt cx="167" cy="195"/>
                  </a:xfrm>
                </p:grpSpPr>
                <p:sp>
                  <p:nvSpPr>
                    <p:cNvPr id="19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63"/>
                      <a:ext cx="167" cy="155"/>
                    </a:xfrm>
                    <a:prstGeom prst="homePlate">
                      <a:avLst>
                        <a:gd name="adj" fmla="val 72456"/>
                      </a:avLst>
                    </a:prstGeom>
                    <a:solidFill>
                      <a:srgbClr val="7BC14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eaLnBrk="1" hangingPunct="1">
                        <a:lnSpc>
                          <a:spcPts val="3000"/>
                        </a:lnSpc>
                      </a:pPr>
                      <a:endParaRPr kumimoji="0" lang="zh-TW" altLang="zh-TW" sz="2000" b="1" i="1">
                        <a:solidFill>
                          <a:srgbClr val="000000"/>
                        </a:solidFill>
                        <a:latin typeface="Calibri" pitchFamily="34" charset="0"/>
                        <a:sym typeface="SimSun" pitchFamily="2" charset="-122"/>
                      </a:endParaRPr>
                    </a:p>
                  </p:txBody>
                </p:sp>
                <p:sp>
                  <p:nvSpPr>
                    <p:cNvPr id="20" name="Text Box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" y="41"/>
                      <a:ext cx="108" cy="2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mpd="sng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fontAlgn="auto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zh-TW" sz="1400" b="1" i="1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sym typeface="Arial" pitchFamily="34" charset="0"/>
                        </a:rPr>
                        <a:t>7</a:t>
                      </a:r>
                      <a:endParaRPr kumimoji="0" lang="zh-TW" altLang="en-US" dirty="0">
                        <a:solidFill>
                          <a:prstClr val="black"/>
                        </a:solidFill>
                        <a:latin typeface="Calibri"/>
                        <a:ea typeface="新細明體"/>
                      </a:endParaRPr>
                    </a:p>
                  </p:txBody>
                </p:sp>
              </p:grpSp>
              <p:sp>
                <p:nvSpPr>
                  <p:cNvPr id="17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3107733" y="1420885"/>
                    <a:ext cx="6563935" cy="5987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ts val="3000"/>
                      </a:lnSpc>
                    </a:pPr>
                    <a:r>
                      <a:rPr lang="zh-TW" altLang="en-US" sz="2600" dirty="0">
                        <a:solidFill>
                          <a:srgbClr val="000000"/>
                        </a:solidFill>
                        <a:latin typeface="Microsoft YaHei" pitchFamily="34" charset="-122"/>
                        <a:ea typeface="Microsoft YaHei" pitchFamily="34" charset="-122"/>
                        <a:sym typeface="Microsoft YaHei" pitchFamily="34" charset="-122"/>
                      </a:rPr>
                      <a:t>比賽紀錄管理系統</a:t>
                    </a:r>
                    <a:endParaRPr kumimoji="0" lang="zh-TW" altLang="en-US" sz="2600" dirty="0">
                      <a:solidFill>
                        <a:srgbClr val="000000"/>
                      </a:solidFill>
                      <a:latin typeface="Microsoft YaHei" pitchFamily="34" charset="-122"/>
                      <a:ea typeface="Microsoft YaHei" pitchFamily="34" charset="-122"/>
                      <a:sym typeface="Microsoft YaHei" pitchFamily="34" charset="-122"/>
                    </a:endParaRPr>
                  </a:p>
                </p:txBody>
              </p:sp>
              <p:sp>
                <p:nvSpPr>
                  <p:cNvPr id="18" name="直接连接符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94694" y="2012969"/>
                    <a:ext cx="677490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BC143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9" name="群組 2"/>
              <p:cNvGrpSpPr>
                <a:grpSpLocks/>
              </p:cNvGrpSpPr>
              <p:nvPr/>
            </p:nvGrpSpPr>
            <p:grpSpPr bwMode="auto">
              <a:xfrm>
                <a:off x="1259632" y="5544250"/>
                <a:ext cx="6656728" cy="477038"/>
                <a:chOff x="1404938" y="5177637"/>
                <a:chExt cx="6656728" cy="477038"/>
              </a:xfrm>
            </p:grpSpPr>
            <p:sp>
              <p:nvSpPr>
                <p:cNvPr id="10" name="AutoShape 29"/>
                <p:cNvSpPr>
                  <a:spLocks noChangeArrowheads="1"/>
                </p:cNvSpPr>
                <p:nvPr/>
              </p:nvSpPr>
              <p:spPr bwMode="auto">
                <a:xfrm>
                  <a:off x="1404938" y="5299185"/>
                  <a:ext cx="281192" cy="237637"/>
                </a:xfrm>
                <a:prstGeom prst="homePlate">
                  <a:avLst>
                    <a:gd name="adj" fmla="val 72454"/>
                  </a:avLst>
                </a:prstGeom>
                <a:solidFill>
                  <a:srgbClr val="7BC1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eaLnBrk="1" hangingPunct="1">
                    <a:lnSpc>
                      <a:spcPts val="3000"/>
                    </a:lnSpc>
                  </a:pPr>
                  <a:endParaRPr kumimoji="0" lang="zh-TW" altLang="zh-TW" sz="2000" b="1" i="1">
                    <a:solidFill>
                      <a:srgbClr val="000000"/>
                    </a:solidFill>
                    <a:latin typeface="Calibri" pitchFamily="34" charset="0"/>
                    <a:sym typeface="SimSun" pitchFamily="2" charset="-122"/>
                  </a:endParaRPr>
                </a:p>
              </p:txBody>
            </p:sp>
            <p:sp>
              <p:nvSpPr>
                <p:cNvPr id="11" name="Text Box 30"/>
                <p:cNvSpPr>
                  <a:spLocks noChangeArrowheads="1"/>
                </p:cNvSpPr>
                <p:nvPr/>
              </p:nvSpPr>
              <p:spPr bwMode="auto">
                <a:xfrm>
                  <a:off x="1410544" y="5251097"/>
                  <a:ext cx="182562" cy="3396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mpd="sng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ctr" fontAlgn="auto">
                    <a:lnSpc>
                      <a:spcPts val="3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TW" sz="1400" b="1" i="1" dirty="0">
                      <a:solidFill>
                        <a:srgbClr val="FFFFFF"/>
                      </a:solidFill>
                      <a:latin typeface="Calibri"/>
                      <a:ea typeface="+mn-ea"/>
                    </a:rPr>
                    <a:t>8</a:t>
                  </a:r>
                  <a:endParaRPr kumimoji="0" lang="zh-TW" altLang="en-US" sz="1400" b="1" i="1" dirty="0">
                    <a:solidFill>
                      <a:srgbClr val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13615" y="5177637"/>
                  <a:ext cx="5403376" cy="477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ts val="3000"/>
                    </a:lnSpc>
                  </a:pPr>
                  <a:r>
                    <a:rPr lang="zh-TW" altLang="en-US" sz="2600" dirty="0">
                      <a:solidFill>
                        <a:srgbClr val="000000"/>
                      </a:solidFill>
                      <a:latin typeface="Microsoft YaHei" pitchFamily="34" charset="-122"/>
                      <a:ea typeface="Microsoft YaHei" pitchFamily="34" charset="-122"/>
                      <a:sym typeface="Microsoft YaHei" pitchFamily="34" charset="-122"/>
                    </a:rPr>
                    <a:t>運動訓練日誌管理系統</a:t>
                  </a:r>
                  <a:endParaRPr kumimoji="0" lang="zh-TW" altLang="en-US" sz="2600" dirty="0">
                    <a:solidFill>
                      <a:srgbClr val="000000"/>
                    </a:solidFill>
                    <a:latin typeface="Microsoft YaHei" pitchFamily="34" charset="-122"/>
                    <a:ea typeface="Microsoft YaHei" pitchFamily="34" charset="-122"/>
                    <a:sym typeface="Microsoft YaHei" pitchFamily="34" charset="-122"/>
                  </a:endParaRPr>
                </a:p>
              </p:txBody>
            </p:sp>
            <p:sp>
              <p:nvSpPr>
                <p:cNvPr id="13" name="直接连接符 53"/>
                <p:cNvSpPr>
                  <a:spLocks noChangeShapeType="1"/>
                </p:cNvSpPr>
                <p:nvPr/>
              </p:nvSpPr>
              <p:spPr bwMode="auto">
                <a:xfrm flipV="1">
                  <a:off x="1811810" y="5637158"/>
                  <a:ext cx="6249856" cy="0"/>
                </a:xfrm>
                <a:prstGeom prst="line">
                  <a:avLst/>
                </a:prstGeom>
                <a:noFill/>
                <a:ln w="9525">
                  <a:solidFill>
                    <a:srgbClr val="7BC14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4" name="Rectangle 122"/>
            <p:cNvSpPr>
              <a:spLocks noChangeArrowheads="1"/>
            </p:cNvSpPr>
            <p:nvPr/>
          </p:nvSpPr>
          <p:spPr bwMode="auto">
            <a:xfrm>
              <a:off x="1716143" y="5760263"/>
              <a:ext cx="5403376" cy="477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TW" altLang="en-US" sz="2600" dirty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  <a:sym typeface="Microsoft YaHei" pitchFamily="34" charset="-122"/>
                </a:rPr>
                <a:t>佈告欄管理系統</a:t>
              </a:r>
              <a:endParaRPr kumimoji="0" lang="zh-TW" altLang="en-US" sz="26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Microsoft YaHei" pitchFamily="34" charset="-122"/>
              </a:endParaRPr>
            </a:p>
          </p:txBody>
        </p:sp>
        <p:sp>
          <p:nvSpPr>
            <p:cNvPr id="5" name="直接连接符 53"/>
            <p:cNvSpPr>
              <a:spLocks noChangeShapeType="1"/>
            </p:cNvSpPr>
            <p:nvPr/>
          </p:nvSpPr>
          <p:spPr bwMode="auto">
            <a:xfrm flipV="1">
              <a:off x="1619672" y="6237312"/>
              <a:ext cx="6249856" cy="0"/>
            </a:xfrm>
            <a:prstGeom prst="line">
              <a:avLst/>
            </a:prstGeom>
            <a:noFill/>
            <a:ln w="9525">
              <a:solidFill>
                <a:srgbClr val="7BC14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AutoShape 29"/>
            <p:cNvSpPr>
              <a:spLocks noChangeArrowheads="1"/>
            </p:cNvSpPr>
            <p:nvPr/>
          </p:nvSpPr>
          <p:spPr bwMode="auto">
            <a:xfrm>
              <a:off x="1205058" y="5877272"/>
              <a:ext cx="281192" cy="237643"/>
            </a:xfrm>
            <a:prstGeom prst="homePlate">
              <a:avLst>
                <a:gd name="adj" fmla="val 72458"/>
              </a:avLst>
            </a:prstGeom>
            <a:solidFill>
              <a:srgbClr val="7B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eaLnBrk="1" hangingPunct="1">
                <a:lnSpc>
                  <a:spcPts val="3000"/>
                </a:lnSpc>
              </a:pPr>
              <a:endParaRPr kumimoji="0" lang="zh-TW" altLang="zh-TW" sz="2000" b="1" i="1">
                <a:solidFill>
                  <a:srgbClr val="000000"/>
                </a:solidFill>
                <a:latin typeface="Calibri" pitchFamily="34" charset="0"/>
                <a:sym typeface="SimSun" pitchFamily="2" charset="-122"/>
              </a:endParaRPr>
            </a:p>
          </p:txBody>
        </p:sp>
        <p:sp>
          <p:nvSpPr>
            <p:cNvPr id="7" name="Text Box 30"/>
            <p:cNvSpPr>
              <a:spLocks noChangeArrowheads="1"/>
            </p:cNvSpPr>
            <p:nvPr/>
          </p:nvSpPr>
          <p:spPr bwMode="auto">
            <a:xfrm>
              <a:off x="1214611" y="5780155"/>
              <a:ext cx="182563" cy="385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fontAlgn="auto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400" b="1" i="1" dirty="0">
                  <a:solidFill>
                    <a:srgbClr val="FFFFFF"/>
                  </a:solidFill>
                  <a:latin typeface="Calibri"/>
                  <a:ea typeface="+mn-ea"/>
                </a:rPr>
                <a:t>9</a:t>
              </a:r>
              <a:endParaRPr kumimoji="0" lang="zh-TW" altLang="en-US" sz="1400" b="1" i="1" dirty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50" name="Rectangle 158"/>
          <p:cNvSpPr>
            <a:spLocks noChangeArrowheads="1"/>
          </p:cNvSpPr>
          <p:nvPr/>
        </p:nvSpPr>
        <p:spPr bwMode="auto">
          <a:xfrm>
            <a:off x="1619672" y="3087936"/>
            <a:ext cx="589438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6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輔導紀錄管理</a:t>
            </a:r>
            <a:r>
              <a:rPr lang="zh-TW" altLang="en-US" sz="2600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系統</a:t>
            </a:r>
            <a:endParaRPr lang="zh-TW" altLang="en-US" sz="26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271338" y="332656"/>
            <a:ext cx="8693150" cy="80292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800" dirty="0">
                <a:solidFill>
                  <a:srgbClr val="0000CC"/>
                </a:solidFill>
              </a:rPr>
              <a:t>優化體育班資料管理</a:t>
            </a:r>
            <a:r>
              <a:rPr lang="zh-TW" altLang="en-US" sz="3800" dirty="0" smtClean="0">
                <a:solidFill>
                  <a:srgbClr val="0000CC"/>
                </a:solidFill>
              </a:rPr>
              <a:t>系統</a:t>
            </a:r>
            <a:r>
              <a:rPr lang="en-US" altLang="zh-TW" sz="3800" dirty="0" smtClean="0">
                <a:solidFill>
                  <a:srgbClr val="0000CC"/>
                </a:solidFill>
              </a:rPr>
              <a:t>-</a:t>
            </a:r>
            <a:r>
              <a:rPr lang="zh-TW" altLang="en-US" sz="3800" dirty="0">
                <a:solidFill>
                  <a:srgbClr val="0000CC"/>
                </a:solidFill>
              </a:rPr>
              <a:t>子系統</a:t>
            </a:r>
          </a:p>
        </p:txBody>
      </p:sp>
    </p:spTree>
    <p:extLst>
      <p:ext uri="{BB962C8B-B14F-4D97-AF65-F5344CB8AC3E}">
        <p14:creationId xmlns:p14="http://schemas.microsoft.com/office/powerpoint/2010/main" val="2684465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92500" y="188913"/>
            <a:ext cx="21844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spc="300" dirty="0">
                <a:solidFill>
                  <a:prstClr val="white"/>
                </a:solidFill>
                <a:latin typeface="Calibri"/>
                <a:ea typeface="Microsoft YaHei" pitchFamily="34" charset="-122"/>
              </a:rPr>
              <a:t>簡報大綱</a:t>
            </a:r>
          </a:p>
        </p:txBody>
      </p:sp>
      <p:pic>
        <p:nvPicPr>
          <p:cNvPr id="44036" name="圖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3175"/>
            <a:ext cx="2011362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64001"/>
            <a:ext cx="14954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755576" y="2132856"/>
            <a:ext cx="7646988" cy="2736304"/>
            <a:chOff x="755576" y="1556792"/>
            <a:chExt cx="7646988" cy="2736304"/>
          </a:xfrm>
        </p:grpSpPr>
        <p:grpSp>
          <p:nvGrpSpPr>
            <p:cNvPr id="44037" name="群組 3"/>
            <p:cNvGrpSpPr>
              <a:grpSpLocks/>
            </p:cNvGrpSpPr>
            <p:nvPr/>
          </p:nvGrpSpPr>
          <p:grpSpPr bwMode="auto">
            <a:xfrm>
              <a:off x="755576" y="1556792"/>
              <a:ext cx="7646988" cy="2736304"/>
              <a:chOff x="1619672" y="1983117"/>
              <a:chExt cx="6990668" cy="913699"/>
            </a:xfrm>
          </p:grpSpPr>
          <p:sp>
            <p:nvSpPr>
              <p:cNvPr id="44038" name="AutoShape 29"/>
              <p:cNvSpPr>
                <a:spLocks noChangeArrowheads="1"/>
              </p:cNvSpPr>
              <p:nvPr/>
            </p:nvSpPr>
            <p:spPr bwMode="auto">
              <a:xfrm>
                <a:off x="1619672" y="2007162"/>
                <a:ext cx="257187" cy="188241"/>
              </a:xfrm>
              <a:prstGeom prst="homePlate">
                <a:avLst>
                  <a:gd name="adj" fmla="val 72454"/>
                </a:avLst>
              </a:prstGeom>
              <a:solidFill>
                <a:srgbClr val="7BC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>
                  <a:lnSpc>
                    <a:spcPts val="3600"/>
                  </a:lnSpc>
                </a:pPr>
                <a:r>
                  <a:rPr kumimoji="0" lang="en-US" altLang="zh-TW" sz="2400" b="1" i="1" dirty="0">
                    <a:solidFill>
                      <a:schemeClr val="bg1"/>
                    </a:solidFill>
                    <a:latin typeface="Calibri" pitchFamily="34" charset="0"/>
                    <a:sym typeface="SimSun" pitchFamily="2" charset="-122"/>
                  </a:rPr>
                  <a:t>1</a:t>
                </a:r>
                <a:endParaRPr kumimoji="0" lang="zh-TW" altLang="zh-TW" sz="2400" b="1" i="1" dirty="0">
                  <a:solidFill>
                    <a:schemeClr val="bg1"/>
                  </a:solidFill>
                  <a:latin typeface="Calibri" pitchFamily="34" charset="0"/>
                  <a:sym typeface="SimSun" pitchFamily="2" charset="-122"/>
                </a:endParaRPr>
              </a:p>
            </p:txBody>
          </p:sp>
          <p:grpSp>
            <p:nvGrpSpPr>
              <p:cNvPr id="44039" name="群組 2"/>
              <p:cNvGrpSpPr>
                <a:grpSpLocks/>
              </p:cNvGrpSpPr>
              <p:nvPr/>
            </p:nvGrpSpPr>
            <p:grpSpPr bwMode="auto">
              <a:xfrm>
                <a:off x="1635645" y="1983117"/>
                <a:ext cx="6974695" cy="913699"/>
                <a:chOff x="1635645" y="1983117"/>
                <a:chExt cx="6974695" cy="913699"/>
              </a:xfrm>
            </p:grpSpPr>
            <p:grpSp>
              <p:nvGrpSpPr>
                <p:cNvPr id="44044" name="群組 2"/>
                <p:cNvGrpSpPr>
                  <a:grpSpLocks/>
                </p:cNvGrpSpPr>
                <p:nvPr/>
              </p:nvGrpSpPr>
              <p:grpSpPr bwMode="auto">
                <a:xfrm>
                  <a:off x="1635645" y="1983117"/>
                  <a:ext cx="6944175" cy="873992"/>
                  <a:chOff x="2553641" y="834729"/>
                  <a:chExt cx="8314009" cy="1040718"/>
                </a:xfrm>
              </p:grpSpPr>
              <p:grpSp>
                <p:nvGrpSpPr>
                  <p:cNvPr id="44051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553641" y="1600186"/>
                    <a:ext cx="304815" cy="275261"/>
                    <a:chOff x="0" y="69"/>
                    <a:chExt cx="167" cy="143"/>
                  </a:xfrm>
                </p:grpSpPr>
                <p:sp>
                  <p:nvSpPr>
                    <p:cNvPr id="44078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69"/>
                      <a:ext cx="167" cy="143"/>
                    </a:xfrm>
                    <a:prstGeom prst="homePlate">
                      <a:avLst>
                        <a:gd name="adj" fmla="val 72456"/>
                      </a:avLst>
                    </a:prstGeom>
                    <a:solidFill>
                      <a:srgbClr val="7BC14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>
                        <a:lnSpc>
                          <a:spcPts val="3600"/>
                        </a:lnSpc>
                      </a:pPr>
                      <a:endParaRPr kumimoji="0" lang="zh-TW" altLang="zh-TW" sz="2000" b="1" i="1">
                        <a:solidFill>
                          <a:srgbClr val="000000"/>
                        </a:solidFill>
                        <a:latin typeface="Calibri" pitchFamily="34" charset="0"/>
                        <a:sym typeface="SimSun" pitchFamily="2" charset="-122"/>
                      </a:endParaRPr>
                    </a:p>
                  </p:txBody>
                </p:sp>
                <p:sp>
                  <p:nvSpPr>
                    <p:cNvPr id="44079" name="Text Box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" y="92"/>
                      <a:ext cx="108" cy="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 eaLnBrk="0" hangingPunct="0">
                        <a:lnSpc>
                          <a:spcPts val="3600"/>
                        </a:lnSpc>
                      </a:pPr>
                      <a:r>
                        <a:rPr kumimoji="0" lang="en-US" altLang="zh-TW" sz="24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</a:t>
                      </a:r>
                      <a:endParaRPr kumimoji="0" lang="zh-TW" altLang="en-US" sz="2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4080" name="Text Box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" y="69"/>
                      <a:ext cx="156" cy="1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 anchor="ctr">
                      <a:spAutoFit/>
                    </a:bodyPr>
                    <a:lstStyle/>
                    <a:p>
                      <a:pPr algn="ctr" eaLnBrk="0" hangingPunct="0">
                        <a:lnSpc>
                          <a:spcPts val="3600"/>
                        </a:lnSpc>
                      </a:pPr>
                      <a:endParaRPr kumimoji="0" lang="zh-TW" altLang="en-US" sz="160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44061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3033308" y="1205348"/>
                    <a:ext cx="7834342" cy="2904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hangingPunct="0">
                      <a:lnSpc>
                        <a:spcPts val="3600"/>
                      </a:lnSpc>
                      <a:buFont typeface="Arial" pitchFamily="34" charset="0"/>
                      <a:buNone/>
                    </a:pPr>
                    <a:r>
                      <a:rPr lang="zh-TW" altLang="en-US" sz="3600" b="1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  <a:sym typeface="Microsoft YaHei" pitchFamily="34" charset="-122"/>
                      </a:rPr>
                      <a:t>體育班發展現況、問題及因應策略</a:t>
                    </a:r>
                    <a:endParaRPr lang="zh-TW" altLang="en-US" sz="3600" b="1" dirty="0">
                      <a:solidFill>
                        <a:srgbClr val="000000"/>
                      </a:solidFill>
                      <a:latin typeface="+mj-ea"/>
                      <a:ea typeface="+mj-ea"/>
                      <a:sym typeface="Microsoft YaHei" pitchFamily="34" charset="-122"/>
                    </a:endParaRPr>
                  </a:p>
                </p:txBody>
              </p:sp>
              <p:sp>
                <p:nvSpPr>
                  <p:cNvPr id="44063" name="直接连接符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94693" y="1836834"/>
                    <a:ext cx="768407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7BC143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ts val="3600"/>
                      </a:lnSpc>
                    </a:pPr>
                    <a:endParaRPr lang="zh-TW" altLang="en-US"/>
                  </a:p>
                </p:txBody>
              </p:sp>
              <p:sp>
                <p:nvSpPr>
                  <p:cNvPr id="17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3018664" y="834729"/>
                    <a:ext cx="7834342" cy="2904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hangingPunct="0">
                      <a:lnSpc>
                        <a:spcPts val="3600"/>
                      </a:lnSpc>
                      <a:buFont typeface="Arial" pitchFamily="34" charset="0"/>
                      <a:buNone/>
                    </a:pPr>
                    <a:r>
                      <a:rPr lang="zh-TW" altLang="en-US" sz="3600" b="1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  <a:sym typeface="Microsoft YaHei" pitchFamily="34" charset="-122"/>
                      </a:rPr>
                      <a:t>體育班政策核心目標</a:t>
                    </a:r>
                    <a:endParaRPr lang="zh-TW" altLang="en-US" sz="3600" b="1" dirty="0">
                      <a:solidFill>
                        <a:srgbClr val="000000"/>
                      </a:solidFill>
                      <a:latin typeface="+mj-ea"/>
                      <a:ea typeface="+mj-ea"/>
                      <a:sym typeface="Microsoft YaHei" pitchFamily="34" charset="-122"/>
                    </a:endParaRPr>
                  </a:p>
                </p:txBody>
              </p:sp>
            </p:grpSp>
            <p:sp>
              <p:nvSpPr>
                <p:cNvPr id="44041" name="Rectangle 131"/>
                <p:cNvSpPr>
                  <a:spLocks noChangeArrowheads="1"/>
                </p:cNvSpPr>
                <p:nvPr/>
              </p:nvSpPr>
              <p:spPr bwMode="auto">
                <a:xfrm>
                  <a:off x="2024050" y="2652868"/>
                  <a:ext cx="6586290" cy="2439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hangingPunct="0">
                    <a:lnSpc>
                      <a:spcPts val="3600"/>
                    </a:lnSpc>
                  </a:pPr>
                  <a:r>
                    <a:rPr lang="zh-TW" altLang="en-US" sz="3600" b="1" dirty="0" smtClean="0">
                      <a:solidFill>
                        <a:srgbClr val="000000"/>
                      </a:solidFill>
                      <a:latin typeface="+mj-ea"/>
                      <a:ea typeface="+mj-ea"/>
                      <a:sym typeface="Microsoft YaHei" pitchFamily="34" charset="-122"/>
                    </a:rPr>
                    <a:t>後續體育班輔導管理之重要事項</a:t>
                  </a:r>
                  <a:endParaRPr lang="zh-TW" altLang="en-US" sz="3600" b="1" dirty="0">
                    <a:solidFill>
                      <a:srgbClr val="000000"/>
                    </a:solidFill>
                    <a:latin typeface="+mj-ea"/>
                    <a:ea typeface="+mj-ea"/>
                    <a:sym typeface="Microsoft YaHei" pitchFamily="34" charset="-122"/>
                  </a:endParaRPr>
                </a:p>
              </p:txBody>
            </p:sp>
            <p:sp>
              <p:nvSpPr>
                <p:cNvPr id="44042" name="直接连接符 53"/>
                <p:cNvSpPr>
                  <a:spLocks noChangeShapeType="1"/>
                </p:cNvSpPr>
                <p:nvPr/>
              </p:nvSpPr>
              <p:spPr bwMode="auto">
                <a:xfrm flipV="1">
                  <a:off x="2024050" y="2175475"/>
                  <a:ext cx="6398010" cy="12131"/>
                </a:xfrm>
                <a:custGeom>
                  <a:avLst/>
                  <a:gdLst>
                    <a:gd name="connsiteX0" fmla="*/ 0 w 6998688"/>
                    <a:gd name="connsiteY0" fmla="*/ 0 h 61350"/>
                    <a:gd name="connsiteX1" fmla="*/ 6998688 w 6998688"/>
                    <a:gd name="connsiteY1" fmla="*/ 61350 h 61350"/>
                    <a:gd name="connsiteX0" fmla="*/ 0 w 7011388"/>
                    <a:gd name="connsiteY0" fmla="*/ 27550 h 27550"/>
                    <a:gd name="connsiteX1" fmla="*/ 7011388 w 7011388"/>
                    <a:gd name="connsiteY1" fmla="*/ 0 h 27550"/>
                    <a:gd name="connsiteX0" fmla="*/ 0 w 6998688"/>
                    <a:gd name="connsiteY0" fmla="*/ 27551 h 27551"/>
                    <a:gd name="connsiteX1" fmla="*/ 6998688 w 6998688"/>
                    <a:gd name="connsiteY1" fmla="*/ 0 h 27551"/>
                    <a:gd name="connsiteX0" fmla="*/ 0 w 6998688"/>
                    <a:gd name="connsiteY0" fmla="*/ 27551 h 27551"/>
                    <a:gd name="connsiteX1" fmla="*/ 6998688 w 6998688"/>
                    <a:gd name="connsiteY1" fmla="*/ 0 h 27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998688" h="27551">
                      <a:moveTo>
                        <a:pt x="0" y="27551"/>
                      </a:moveTo>
                      <a:lnTo>
                        <a:pt x="6998688" y="0"/>
                      </a:lnTo>
                    </a:path>
                  </a:pathLst>
                </a:custGeom>
                <a:noFill/>
                <a:ln w="9525">
                  <a:solidFill>
                    <a:srgbClr val="7BC14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lnSpc>
                      <a:spcPts val="3600"/>
                    </a:lnSpc>
                  </a:pPr>
                  <a:endParaRPr lang="zh-TW" altLang="en-US"/>
                </a:p>
              </p:txBody>
            </p:sp>
          </p:grpSp>
          <p:sp>
            <p:nvSpPr>
              <p:cNvPr id="18" name="AutoShape 29"/>
              <p:cNvSpPr>
                <a:spLocks noChangeArrowheads="1"/>
              </p:cNvSpPr>
              <p:nvPr/>
            </p:nvSpPr>
            <p:spPr bwMode="auto">
              <a:xfrm>
                <a:off x="1625816" y="2301938"/>
                <a:ext cx="257187" cy="188241"/>
              </a:xfrm>
              <a:prstGeom prst="homePlate">
                <a:avLst>
                  <a:gd name="adj" fmla="val 72454"/>
                </a:avLst>
              </a:prstGeom>
              <a:solidFill>
                <a:srgbClr val="7BC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>
                  <a:lnSpc>
                    <a:spcPts val="3600"/>
                  </a:lnSpc>
                </a:pPr>
                <a:r>
                  <a:rPr kumimoji="0" lang="en-US" altLang="zh-TW" sz="2400" b="1" i="1" dirty="0" smtClean="0">
                    <a:solidFill>
                      <a:schemeClr val="bg1"/>
                    </a:solidFill>
                    <a:latin typeface="Calibri" pitchFamily="34" charset="0"/>
                    <a:sym typeface="SimSun" pitchFamily="2" charset="-122"/>
                  </a:rPr>
                  <a:t>2</a:t>
                </a:r>
                <a:endParaRPr kumimoji="0" lang="zh-TW" altLang="zh-TW" sz="2400" b="1" i="1" dirty="0">
                  <a:solidFill>
                    <a:schemeClr val="bg1"/>
                  </a:solidFill>
                  <a:latin typeface="Calibri" pitchFamily="34" charset="0"/>
                  <a:sym typeface="SimSun" pitchFamily="2" charset="-122"/>
                </a:endParaRPr>
              </a:p>
            </p:txBody>
          </p:sp>
        </p:grpSp>
        <p:sp>
          <p:nvSpPr>
            <p:cNvPr id="19" name="直接连接符 53"/>
            <p:cNvSpPr>
              <a:spLocks noChangeShapeType="1"/>
            </p:cNvSpPr>
            <p:nvPr/>
          </p:nvSpPr>
          <p:spPr bwMode="auto">
            <a:xfrm flipV="1">
              <a:off x="1187624" y="3032631"/>
              <a:ext cx="6998688" cy="36329"/>
            </a:xfrm>
            <a:custGeom>
              <a:avLst/>
              <a:gdLst>
                <a:gd name="connsiteX0" fmla="*/ 0 w 6998688"/>
                <a:gd name="connsiteY0" fmla="*/ 0 h 61350"/>
                <a:gd name="connsiteX1" fmla="*/ 6998688 w 6998688"/>
                <a:gd name="connsiteY1" fmla="*/ 61350 h 61350"/>
                <a:gd name="connsiteX0" fmla="*/ 0 w 7011388"/>
                <a:gd name="connsiteY0" fmla="*/ 27550 h 27550"/>
                <a:gd name="connsiteX1" fmla="*/ 7011388 w 7011388"/>
                <a:gd name="connsiteY1" fmla="*/ 0 h 27550"/>
                <a:gd name="connsiteX0" fmla="*/ 0 w 6998688"/>
                <a:gd name="connsiteY0" fmla="*/ 27551 h 27551"/>
                <a:gd name="connsiteX1" fmla="*/ 6998688 w 6998688"/>
                <a:gd name="connsiteY1" fmla="*/ 0 h 27551"/>
                <a:gd name="connsiteX0" fmla="*/ 0 w 6998688"/>
                <a:gd name="connsiteY0" fmla="*/ 27551 h 27551"/>
                <a:gd name="connsiteX1" fmla="*/ 6998688 w 6998688"/>
                <a:gd name="connsiteY1" fmla="*/ 0 h 2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98688" h="27551">
                  <a:moveTo>
                    <a:pt x="0" y="27551"/>
                  </a:moveTo>
                  <a:lnTo>
                    <a:pt x="6998688" y="0"/>
                  </a:lnTo>
                </a:path>
              </a:pathLst>
            </a:custGeom>
            <a:noFill/>
            <a:ln w="9525">
              <a:solidFill>
                <a:srgbClr val="7BC14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ts val="3600"/>
                </a:lnSpc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0628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2646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4926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061425"/>
              </p:ext>
            </p:extLst>
          </p:nvPr>
        </p:nvGraphicFramePr>
        <p:xfrm>
          <a:off x="491440" y="1340768"/>
          <a:ext cx="8252946" cy="4998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2168"/>
                <a:gridCol w="1746866"/>
                <a:gridCol w="1488478"/>
                <a:gridCol w="1488478"/>
                <a:gridCol w="1488478"/>
                <a:gridCol w="1488478"/>
              </a:tblGrid>
              <a:tr h="688947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 </a:t>
                      </a:r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effectLst/>
                        </a:rPr>
                        <a:t>中央</a:t>
                      </a:r>
                      <a:endParaRPr lang="zh-TW" altLang="en-US" sz="2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effectLst/>
                        </a:rPr>
                        <a:t>地方政府</a:t>
                      </a:r>
                      <a:endParaRPr lang="zh-TW" altLang="en-US" sz="2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effectLst/>
                        </a:rPr>
                        <a:t>學校</a:t>
                      </a:r>
                      <a:endParaRPr lang="en-US" altLang="zh-TW" sz="2400" dirty="0" smtClean="0">
                        <a:effectLst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effectLst/>
                        </a:rPr>
                        <a:t>行政</a:t>
                      </a:r>
                      <a:r>
                        <a:rPr lang="zh-TW" altLang="en-US" sz="2400" dirty="0">
                          <a:effectLst/>
                        </a:rPr>
                        <a:t>人員</a:t>
                      </a:r>
                      <a:endParaRPr lang="zh-TW" altLang="en-US" sz="2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effectLst/>
                        </a:rPr>
                        <a:t>學校導師</a:t>
                      </a:r>
                      <a:endParaRPr lang="zh-TW" altLang="en-US" sz="2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effectLst/>
                        </a:rPr>
                        <a:t>學校教練</a:t>
                      </a:r>
                      <a:endParaRPr lang="zh-TW" altLang="en-US" sz="24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8290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effectLst/>
                          <a:latin typeface="+mj-ea"/>
                          <a:ea typeface="+mj-ea"/>
                        </a:rPr>
                        <a:t>權</a:t>
                      </a:r>
                      <a:endParaRPr lang="en-US" altLang="zh-TW" sz="2400" b="1" dirty="0" smtClean="0">
                        <a:effectLst/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effectLst/>
                          <a:latin typeface="+mj-ea"/>
                          <a:ea typeface="+mj-ea"/>
                        </a:rPr>
                        <a:t>限</a:t>
                      </a:r>
                      <a:endParaRPr lang="en-US" altLang="zh-TW" sz="2400" b="1" dirty="0" smtClean="0"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1463" indent="-271463">
                        <a:lnSpc>
                          <a:spcPct val="100000"/>
                        </a:lnSpc>
                      </a:pPr>
                      <a:r>
                        <a:rPr lang="en-US" altLang="zh-TW" sz="2000" dirty="0" smtClean="0"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lang="zh-TW" altLang="en-US" sz="2000" dirty="0" smtClean="0">
                          <a:effectLst/>
                          <a:latin typeface="+mn-ea"/>
                          <a:ea typeface="+mn-ea"/>
                        </a:rPr>
                        <a:t>全國體育班資料之分析及應用。</a:t>
                      </a:r>
                      <a:endParaRPr lang="en-US" altLang="zh-TW" sz="20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271463" indent="-271463">
                        <a:lnSpc>
                          <a:spcPct val="100000"/>
                        </a:lnSpc>
                      </a:pPr>
                      <a:r>
                        <a:rPr lang="en-US" altLang="zh-TW" sz="2000" dirty="0" smtClean="0"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lang="zh-TW" altLang="en-US" sz="2000" dirty="0" smtClean="0">
                          <a:effectLst/>
                          <a:latin typeface="+mn-ea"/>
                          <a:ea typeface="+mn-ea"/>
                        </a:rPr>
                        <a:t>全國體育班發展項目及比賽情形。</a:t>
                      </a:r>
                      <a:endParaRPr lang="en-US" altLang="zh-TW" sz="20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271463" indent="-271463">
                        <a:lnSpc>
                          <a:spcPct val="100000"/>
                        </a:lnSpc>
                      </a:pPr>
                      <a:r>
                        <a:rPr lang="en-US" altLang="zh-TW" sz="2000" dirty="0" smtClean="0">
                          <a:effectLst/>
                          <a:latin typeface="+mn-ea"/>
                          <a:ea typeface="+mn-ea"/>
                        </a:rPr>
                        <a:t>3.</a:t>
                      </a:r>
                      <a:r>
                        <a:rPr lang="zh-TW" altLang="en-US" sz="2000" dirty="0" smtClean="0">
                          <a:effectLst/>
                          <a:latin typeface="+mn-ea"/>
                          <a:ea typeface="+mn-ea"/>
                        </a:rPr>
                        <a:t>全國體育班學生升學銜接情形。</a:t>
                      </a:r>
                      <a:endParaRPr lang="en-US" altLang="zh-TW" sz="20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271463" indent="-271463">
                        <a:lnSpc>
                          <a:spcPct val="100000"/>
                        </a:lnSpc>
                      </a:pPr>
                      <a:r>
                        <a:rPr lang="en-US" altLang="zh-TW" sz="2000" dirty="0" smtClean="0">
                          <a:effectLst/>
                          <a:latin typeface="+mn-ea"/>
                          <a:ea typeface="+mn-ea"/>
                        </a:rPr>
                        <a:t>4.</a:t>
                      </a:r>
                      <a:r>
                        <a:rPr lang="zh-TW" altLang="en-US" sz="2000" dirty="0" smtClean="0">
                          <a:effectLst/>
                          <a:latin typeface="+mn-ea"/>
                          <a:ea typeface="+mn-ea"/>
                        </a:rPr>
                        <a:t>全國學校體育班學生基本資料查詢及管理。</a:t>
                      </a:r>
                      <a:endParaRPr lang="en-US" sz="20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6700" indent="-266700">
                        <a:lnSpc>
                          <a:spcPct val="100000"/>
                        </a:lnSpc>
                      </a:pPr>
                      <a:r>
                        <a:rPr lang="en-US" altLang="zh-TW" sz="2000" dirty="0" smtClean="0"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lang="zh-TW" altLang="en-US" sz="2000" dirty="0" smtClean="0">
                          <a:effectLst/>
                          <a:latin typeface="+mn-ea"/>
                          <a:ea typeface="+mn-ea"/>
                        </a:rPr>
                        <a:t>縣市學校各級體育班參賽情形及成績查詢。</a:t>
                      </a:r>
                      <a:endParaRPr lang="en-US" altLang="zh-TW" sz="20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266700">
                        <a:lnSpc>
                          <a:spcPct val="100000"/>
                        </a:lnSpc>
                      </a:pPr>
                      <a:r>
                        <a:rPr lang="en-US" altLang="zh-TW" sz="2000" dirty="0" smtClean="0"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lang="zh-TW" altLang="en-US" sz="2000" dirty="0" smtClean="0">
                          <a:effectLst/>
                          <a:latin typeface="+mn-ea"/>
                          <a:ea typeface="+mn-ea"/>
                        </a:rPr>
                        <a:t>縣市學校體育班各運動種類發展情形。</a:t>
                      </a:r>
                      <a:endParaRPr lang="en-US" altLang="zh-TW" sz="20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266700">
                        <a:lnSpc>
                          <a:spcPct val="100000"/>
                        </a:lnSpc>
                      </a:pPr>
                      <a:r>
                        <a:rPr lang="en-US" altLang="zh-TW" sz="2000" dirty="0" smtClean="0">
                          <a:effectLst/>
                          <a:latin typeface="+mn-ea"/>
                          <a:ea typeface="+mn-ea"/>
                        </a:rPr>
                        <a:t>3.</a:t>
                      </a:r>
                      <a:r>
                        <a:rPr lang="zh-TW" altLang="en-US" sz="2000" dirty="0" smtClean="0">
                          <a:effectLst/>
                          <a:latin typeface="+mn-ea"/>
                          <a:ea typeface="+mn-ea"/>
                        </a:rPr>
                        <a:t>縣市學校各級體育班訪視</a:t>
                      </a:r>
                      <a:r>
                        <a:rPr lang="en-US" altLang="zh-TW" sz="2000" dirty="0" smtClean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2000" dirty="0" smtClean="0">
                          <a:effectLst/>
                          <a:latin typeface="+mn-ea"/>
                          <a:ea typeface="+mn-ea"/>
                        </a:rPr>
                        <a:t>評鑑結果管理。</a:t>
                      </a:r>
                      <a:endParaRPr lang="en-US" altLang="zh-TW" sz="2000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lang="zh-TW" altLang="en-US" sz="2000" dirty="0" smtClean="0">
                          <a:effectLst/>
                          <a:latin typeface="+mn-ea"/>
                          <a:ea typeface="+mn-ea"/>
                        </a:rPr>
                        <a:t>便利學校體育班訪視</a:t>
                      </a:r>
                      <a:r>
                        <a:rPr lang="en-US" altLang="zh-TW" sz="2000" dirty="0" smtClean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2000" dirty="0" smtClean="0">
                          <a:effectLst/>
                          <a:latin typeface="+mn-ea"/>
                          <a:ea typeface="+mn-ea"/>
                        </a:rPr>
                        <a:t>評鑑資料準備，簡化行政業務。</a:t>
                      </a:r>
                      <a:endParaRPr lang="en-US" altLang="zh-TW" sz="20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lang="zh-TW" altLang="en-US" sz="2000" dirty="0" smtClean="0">
                          <a:effectLst/>
                          <a:latin typeface="+mn-ea"/>
                          <a:ea typeface="+mn-ea"/>
                        </a:rPr>
                        <a:t>校內體育班學生資料、體能狀況、參賽紀錄及訓練情形管理。</a:t>
                      </a:r>
                      <a:endParaRPr lang="en-US" altLang="zh-TW" sz="2000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lang="zh-TW" altLang="en-US" sz="2000" dirty="0" smtClean="0">
                          <a:effectLst/>
                          <a:latin typeface="+mn-ea"/>
                          <a:ea typeface="+mn-ea"/>
                        </a:rPr>
                        <a:t>校內體育班學生基本資料及輔導紀錄管理。</a:t>
                      </a:r>
                      <a:endParaRPr lang="en-US" altLang="zh-TW" sz="20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lang="zh-TW" altLang="en-US" sz="2000" dirty="0" smtClean="0">
                          <a:effectLst/>
                          <a:latin typeface="+mn-ea"/>
                          <a:ea typeface="+mn-ea"/>
                        </a:rPr>
                        <a:t>校內體育班學生學業</a:t>
                      </a:r>
                      <a:r>
                        <a:rPr lang="en-US" altLang="zh-TW" sz="2000" dirty="0" smtClean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2000" dirty="0" smtClean="0">
                          <a:effectLst/>
                          <a:latin typeface="+mn-ea"/>
                          <a:ea typeface="+mn-ea"/>
                        </a:rPr>
                        <a:t>術科成績及升學銜接管理。</a:t>
                      </a:r>
                      <a:endParaRPr lang="en-US" altLang="zh-TW" sz="2000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6700" indent="-266700">
                        <a:lnSpc>
                          <a:spcPct val="100000"/>
                        </a:lnSpc>
                      </a:pPr>
                      <a:r>
                        <a:rPr lang="en-US" altLang="zh-TW" sz="2000" dirty="0" smtClean="0"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lang="zh-TW" altLang="en-US" sz="2000" dirty="0" smtClean="0">
                          <a:effectLst/>
                          <a:latin typeface="+mn-ea"/>
                          <a:ea typeface="+mn-ea"/>
                        </a:rPr>
                        <a:t>校內體育班學生基本資料及輔導紀錄管理。</a:t>
                      </a:r>
                      <a:endParaRPr lang="en-US" altLang="zh-TW" sz="20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266700">
                        <a:lnSpc>
                          <a:spcPct val="100000"/>
                        </a:lnSpc>
                      </a:pPr>
                      <a:r>
                        <a:rPr lang="en-US" altLang="zh-TW" sz="2000" dirty="0" smtClean="0"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lang="zh-TW" altLang="en-US" sz="2000" dirty="0" smtClean="0">
                          <a:effectLst/>
                          <a:latin typeface="+mn-ea"/>
                          <a:ea typeface="+mn-ea"/>
                        </a:rPr>
                        <a:t>校內體育班學生訓練日誌紀錄。</a:t>
                      </a:r>
                      <a:endParaRPr lang="en-US" altLang="zh-TW" sz="20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266700" indent="-266700">
                        <a:lnSpc>
                          <a:spcPct val="100000"/>
                        </a:lnSpc>
                      </a:pPr>
                      <a:r>
                        <a:rPr lang="en-US" altLang="zh-TW" sz="2000" dirty="0" smtClean="0">
                          <a:effectLst/>
                          <a:latin typeface="+mn-ea"/>
                          <a:ea typeface="+mn-ea"/>
                        </a:rPr>
                        <a:t>3.</a:t>
                      </a:r>
                      <a:r>
                        <a:rPr lang="zh-TW" altLang="en-US" sz="2000" dirty="0" smtClean="0">
                          <a:effectLst/>
                          <a:latin typeface="+mn-ea"/>
                          <a:ea typeface="+mn-ea"/>
                        </a:rPr>
                        <a:t>校內體育班學生比賽成績紀錄及管理。</a:t>
                      </a:r>
                      <a:endParaRPr lang="en-US" altLang="zh-TW" sz="2000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1338" y="332656"/>
            <a:ext cx="8693150" cy="80292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800" dirty="0">
                <a:solidFill>
                  <a:srgbClr val="0000CC"/>
                </a:solidFill>
              </a:rPr>
              <a:t>優化體育班資料管理</a:t>
            </a:r>
            <a:r>
              <a:rPr lang="zh-TW" altLang="en-US" sz="3800" dirty="0" smtClean="0">
                <a:solidFill>
                  <a:srgbClr val="0000CC"/>
                </a:solidFill>
              </a:rPr>
              <a:t>系統</a:t>
            </a:r>
            <a:r>
              <a:rPr lang="en-US" altLang="zh-TW" sz="3800" dirty="0" smtClean="0">
                <a:solidFill>
                  <a:srgbClr val="0000CC"/>
                </a:solidFill>
              </a:rPr>
              <a:t>-</a:t>
            </a:r>
            <a:r>
              <a:rPr lang="zh-TW" altLang="en-US" sz="3800" dirty="0" smtClean="0">
                <a:solidFill>
                  <a:srgbClr val="0000CC"/>
                </a:solidFill>
              </a:rPr>
              <a:t>權限</a:t>
            </a:r>
            <a:endParaRPr lang="zh-TW" altLang="en-US" sz="3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49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63888" y="188913"/>
            <a:ext cx="1944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spc="300" dirty="0">
                <a:solidFill>
                  <a:prstClr val="white"/>
                </a:solidFill>
                <a:latin typeface="Calibri"/>
                <a:ea typeface="Microsoft YaHei" pitchFamily="34" charset="-122"/>
              </a:rPr>
              <a:t>結語</a:t>
            </a:r>
            <a:endParaRPr kumimoji="0" lang="zh-TW" altLang="en-US" sz="3600" b="1" spc="300" dirty="0">
              <a:solidFill>
                <a:prstClr val="white"/>
              </a:solidFill>
              <a:latin typeface="Calibri"/>
              <a:ea typeface="Microsoft YaHei" pitchFamily="34" charset="-122"/>
            </a:endParaRPr>
          </a:p>
        </p:txBody>
      </p:sp>
      <p:grpSp>
        <p:nvGrpSpPr>
          <p:cNvPr id="3" name="群組 4"/>
          <p:cNvGrpSpPr>
            <a:grpSpLocks/>
          </p:cNvGrpSpPr>
          <p:nvPr/>
        </p:nvGrpSpPr>
        <p:grpSpPr bwMode="auto">
          <a:xfrm>
            <a:off x="107950" y="3068960"/>
            <a:ext cx="9000553" cy="3008312"/>
            <a:chOff x="66675" y="2655888"/>
            <a:chExt cx="9159842" cy="3365500"/>
          </a:xfrm>
        </p:grpSpPr>
        <p:pic>
          <p:nvPicPr>
            <p:cNvPr id="4" name="圖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3590925"/>
              <a:ext cx="2620962" cy="235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字方塊 9"/>
            <p:cNvSpPr txBox="1">
              <a:spLocks noChangeArrowheads="1"/>
            </p:cNvSpPr>
            <p:nvPr/>
          </p:nvSpPr>
          <p:spPr bwMode="auto">
            <a:xfrm>
              <a:off x="3144081" y="2763838"/>
              <a:ext cx="3124404" cy="51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</a:pPr>
              <a:r>
                <a:rPr kumimoji="1" lang="zh-TW" altLang="en-US" sz="24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文鼎新粗黑"/>
                </a:rPr>
                <a:t> </a:t>
              </a:r>
              <a:r>
                <a:rPr kumimoji="1" lang="zh-TW" altLang="en-US" sz="24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文鼎新粗黑"/>
                </a:rPr>
                <a:t>建立一貫培訓體系</a:t>
              </a:r>
              <a:endParaRPr kumimoji="1"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文鼎新粗黑"/>
              </a:endParaRPr>
            </a:p>
          </p:txBody>
        </p:sp>
        <p:sp>
          <p:nvSpPr>
            <p:cNvPr id="6" name="文字方塊 11"/>
            <p:cNvSpPr txBox="1">
              <a:spLocks noChangeArrowheads="1"/>
            </p:cNvSpPr>
            <p:nvPr/>
          </p:nvSpPr>
          <p:spPr bwMode="auto">
            <a:xfrm>
              <a:off x="66675" y="2763838"/>
              <a:ext cx="3046098" cy="51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</a:pPr>
              <a:r>
                <a:rPr kumimoji="1" lang="zh-TW" altLang="en-US" sz="24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文鼎新粗黑"/>
                </a:rPr>
                <a:t>確保學生基本學力</a:t>
              </a:r>
              <a:endParaRPr kumimoji="1"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文鼎新粗黑"/>
              </a:endParaRPr>
            </a:p>
          </p:txBody>
        </p:sp>
        <p:sp>
          <p:nvSpPr>
            <p:cNvPr id="7" name="文字方塊 12"/>
            <p:cNvSpPr txBox="1">
              <a:spLocks noChangeArrowheads="1"/>
            </p:cNvSpPr>
            <p:nvPr/>
          </p:nvSpPr>
          <p:spPr bwMode="auto">
            <a:xfrm>
              <a:off x="6180419" y="2763838"/>
              <a:ext cx="3046098" cy="51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ü"/>
              </a:pPr>
              <a:r>
                <a:rPr kumimoji="1" lang="zh-TW" altLang="en-US" sz="2400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  <a:cs typeface="文鼎新粗黑"/>
                </a:rPr>
                <a:t>提升學生訓練績效</a:t>
              </a:r>
              <a:endParaRPr kumimoji="1" lang="en-US" altLang="zh-TW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文鼎新粗黑"/>
              </a:endParaRPr>
            </a:p>
          </p:txBody>
        </p:sp>
        <p:pic>
          <p:nvPicPr>
            <p:cNvPr id="8" name="圖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546" y="4338638"/>
              <a:ext cx="2876550" cy="1416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線接點 8"/>
            <p:cNvCxnSpPr/>
            <p:nvPr/>
          </p:nvCxnSpPr>
          <p:spPr>
            <a:xfrm flipV="1">
              <a:off x="3133074" y="2655888"/>
              <a:ext cx="0" cy="33655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V="1">
              <a:off x="6221940" y="2655888"/>
              <a:ext cx="0" cy="33655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字方塊 12"/>
          <p:cNvSpPr txBox="1">
            <a:spLocks noChangeArrowheads="1"/>
          </p:cNvSpPr>
          <p:nvPr/>
        </p:nvSpPr>
        <p:spPr bwMode="auto">
          <a:xfrm>
            <a:off x="2627784" y="1628800"/>
            <a:ext cx="38779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  <a:cs typeface="文鼎新粗黑"/>
              </a:rPr>
              <a:t>優質化學校體育班</a:t>
            </a:r>
            <a:endParaRPr kumimoji="1" lang="en-US" altLang="zh-TW" sz="3600" b="1" dirty="0" smtClean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文鼎新粗黑"/>
            </a:endParaRPr>
          </a:p>
        </p:txBody>
      </p:sp>
      <p:pic>
        <p:nvPicPr>
          <p:cNvPr id="15" name="그림 34" descr="메달모음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30412"/>
            <a:ext cx="19065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0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5"/>
          <p:cNvSpPr txBox="1">
            <a:spLocks/>
          </p:cNvSpPr>
          <p:nvPr/>
        </p:nvSpPr>
        <p:spPr>
          <a:xfrm>
            <a:off x="1692275" y="1989138"/>
            <a:ext cx="6048375" cy="15843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zh-TW" altLang="en-US" sz="1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簡報完畢</a:t>
            </a:r>
            <a:endParaRPr kumimoji="0" lang="en-US" altLang="zh-TW" sz="100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75780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98F0E9-A6E4-4C23-938C-8F0FA1E79F3C}" type="slidenum">
              <a:rPr lang="zh-TW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zh-TW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99731" y="172086"/>
            <a:ext cx="256993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300" dirty="0" smtClean="0">
                <a:solidFill>
                  <a:schemeClr val="bg1"/>
                </a:solidFill>
                <a:latin typeface="Calibri"/>
                <a:ea typeface="Microsoft YaHei" pitchFamily="34" charset="-122"/>
              </a:rPr>
              <a:t>政策核心目標</a:t>
            </a:r>
            <a:endParaRPr kumimoji="0" lang="zh-TW" altLang="en-US" sz="2800" b="1" spc="300" dirty="0">
              <a:solidFill>
                <a:schemeClr val="bg1"/>
              </a:solidFill>
              <a:latin typeface="Calibri"/>
              <a:ea typeface="Microsoft YaHei" pitchFamily="34" charset="-122"/>
            </a:endParaRPr>
          </a:p>
        </p:txBody>
      </p:sp>
      <p:pic>
        <p:nvPicPr>
          <p:cNvPr id="44036" name="圖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3175"/>
            <a:ext cx="2011362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64001"/>
            <a:ext cx="14954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186528" y="1549857"/>
            <a:ext cx="6481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+mj-ea"/>
                <a:ea typeface="+mj-ea"/>
              </a:rPr>
              <a:t>高級中等以下學校為培育優秀運動人才，得提出計畫報經各該主管機關</a:t>
            </a:r>
            <a:r>
              <a:rPr lang="zh-TW" altLang="en-US" b="1" dirty="0" smtClean="0">
                <a:latin typeface="+mj-ea"/>
                <a:ea typeface="+mj-ea"/>
              </a:rPr>
              <a:t>核定</a:t>
            </a:r>
            <a:r>
              <a:rPr lang="zh-TW" altLang="en-US" b="1" dirty="0">
                <a:latin typeface="+mj-ea"/>
                <a:ea typeface="+mj-ea"/>
              </a:rPr>
              <a:t>後，設體育班；其設班基準、員額編制、入學測驗、編班方式、課程</a:t>
            </a:r>
            <a:r>
              <a:rPr lang="zh-TW" altLang="en-US" b="1" dirty="0" smtClean="0">
                <a:latin typeface="+mj-ea"/>
                <a:ea typeface="+mj-ea"/>
              </a:rPr>
              <a:t>教學</a:t>
            </a:r>
            <a:r>
              <a:rPr lang="zh-TW" altLang="en-US" b="1" dirty="0">
                <a:latin typeface="+mj-ea"/>
                <a:ea typeface="+mj-ea"/>
              </a:rPr>
              <a:t>、出賽限制、訪視評鑑、停辦及其他相關事項之辦法，由中央</a:t>
            </a:r>
            <a:r>
              <a:rPr lang="zh-TW" altLang="en-US" b="1" dirty="0" smtClean="0">
                <a:latin typeface="+mj-ea"/>
                <a:ea typeface="+mj-ea"/>
              </a:rPr>
              <a:t>主管機關定</a:t>
            </a:r>
            <a:r>
              <a:rPr lang="zh-TW" altLang="en-US" b="1" dirty="0">
                <a:latin typeface="+mj-ea"/>
                <a:ea typeface="+mj-ea"/>
              </a:rPr>
              <a:t>之。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115616" y="105273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國民體育法第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15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條</a:t>
            </a:r>
            <a:endParaRPr lang="zh-TW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640" y="3212976"/>
            <a:ext cx="67336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+mj-ea"/>
                <a:ea typeface="+mj-ea"/>
              </a:rPr>
              <a:t>學校為建立優秀運動人才一貫培訓體系，應依下列目標設立體育班</a:t>
            </a:r>
            <a:r>
              <a:rPr lang="zh-TW" altLang="en-US" b="1" dirty="0" smtClean="0">
                <a:latin typeface="+mj-ea"/>
                <a:ea typeface="+mj-ea"/>
              </a:rPr>
              <a:t>：</a:t>
            </a:r>
            <a:endParaRPr lang="zh-TW" altLang="en-US" b="1" dirty="0">
              <a:latin typeface="+mj-ea"/>
              <a:ea typeface="+mj-ea"/>
            </a:endParaRPr>
          </a:p>
          <a:p>
            <a:r>
              <a:rPr lang="zh-TW" altLang="en-US" b="1" dirty="0" smtClean="0">
                <a:latin typeface="+mj-ea"/>
                <a:ea typeface="+mj-ea"/>
              </a:rPr>
              <a:t>國民</a:t>
            </a:r>
            <a:r>
              <a:rPr lang="zh-TW" altLang="en-US" b="1" dirty="0">
                <a:latin typeface="+mj-ea"/>
                <a:ea typeface="+mj-ea"/>
              </a:rPr>
              <a:t>小學體育班：</a:t>
            </a:r>
            <a:r>
              <a:rPr lang="zh-TW" altLang="en-US" b="1" i="1" dirty="0">
                <a:solidFill>
                  <a:srgbClr val="FF0000"/>
                </a:solidFill>
                <a:latin typeface="+mj-ea"/>
                <a:ea typeface="+mj-ea"/>
              </a:rPr>
              <a:t>早期發掘具有運動潛能發展之學生，培育具運動參與興趣</a:t>
            </a:r>
            <a:r>
              <a:rPr lang="zh-TW" altLang="en-US" b="1" dirty="0">
                <a:latin typeface="+mj-ea"/>
                <a:ea typeface="+mj-ea"/>
              </a:rPr>
              <a:t>、多元運動能力、身體及心理均衡發展之運動</a:t>
            </a:r>
            <a:r>
              <a:rPr lang="zh-TW" altLang="en-US" b="1" dirty="0" smtClean="0">
                <a:latin typeface="+mj-ea"/>
                <a:ea typeface="+mj-ea"/>
              </a:rPr>
              <a:t>人才。</a:t>
            </a:r>
            <a:r>
              <a:rPr lang="en-US" altLang="zh-TW" b="1" dirty="0" smtClean="0">
                <a:latin typeface="+mj-ea"/>
                <a:ea typeface="+mj-ea"/>
              </a:rPr>
              <a:t>(</a:t>
            </a:r>
            <a:r>
              <a:rPr lang="zh-TW" altLang="en-US" b="1" dirty="0" smtClean="0">
                <a:latin typeface="+mj-ea"/>
                <a:ea typeface="+mj-ea"/>
              </a:rPr>
              <a:t>第一項</a:t>
            </a:r>
            <a:r>
              <a:rPr lang="en-US" altLang="zh-TW" b="1" dirty="0" smtClean="0">
                <a:latin typeface="+mj-ea"/>
                <a:ea typeface="+mj-ea"/>
              </a:rPr>
              <a:t>)</a:t>
            </a:r>
            <a:endParaRPr lang="zh-TW" altLang="en-US" b="1" dirty="0">
              <a:latin typeface="+mj-ea"/>
              <a:ea typeface="+mj-ea"/>
            </a:endParaRPr>
          </a:p>
          <a:p>
            <a:r>
              <a:rPr lang="zh-TW" altLang="en-US" b="1" dirty="0" smtClean="0">
                <a:latin typeface="+mj-ea"/>
                <a:ea typeface="+mj-ea"/>
              </a:rPr>
              <a:t>國民</a:t>
            </a:r>
            <a:r>
              <a:rPr lang="zh-TW" altLang="en-US" b="1" dirty="0">
                <a:latin typeface="+mj-ea"/>
                <a:ea typeface="+mj-ea"/>
              </a:rPr>
              <a:t>中學及高級中等學校體育班：供前一教育階段運動績優學生繼續升學，</a:t>
            </a:r>
            <a:r>
              <a:rPr lang="zh-TW" altLang="en-US" b="1" i="1" dirty="0">
                <a:solidFill>
                  <a:srgbClr val="FF0000"/>
                </a:solidFill>
                <a:latin typeface="+mj-ea"/>
                <a:ea typeface="+mj-ea"/>
              </a:rPr>
              <a:t>施以專業體育及運動教育，輔導其適性發展</a:t>
            </a:r>
            <a:r>
              <a:rPr lang="zh-TW" altLang="en-US" b="1" dirty="0">
                <a:latin typeface="+mj-ea"/>
                <a:ea typeface="+mj-ea"/>
              </a:rPr>
              <a:t>，培育運動專業</a:t>
            </a:r>
            <a:r>
              <a:rPr lang="zh-TW" altLang="en-US" b="1" dirty="0" smtClean="0">
                <a:latin typeface="+mj-ea"/>
                <a:ea typeface="+mj-ea"/>
              </a:rPr>
              <a:t>人才。</a:t>
            </a:r>
            <a:r>
              <a:rPr lang="en-US" altLang="zh-TW" b="1" dirty="0" smtClean="0">
                <a:latin typeface="+mj-ea"/>
                <a:ea typeface="+mj-ea"/>
              </a:rPr>
              <a:t>(</a:t>
            </a:r>
            <a:r>
              <a:rPr lang="zh-TW" altLang="en-US" b="1" dirty="0" smtClean="0">
                <a:latin typeface="+mj-ea"/>
                <a:ea typeface="+mj-ea"/>
              </a:rPr>
              <a:t>第二項</a:t>
            </a:r>
            <a:r>
              <a:rPr lang="en-US" altLang="zh-TW" b="1" dirty="0" smtClean="0">
                <a:latin typeface="+mj-ea"/>
                <a:ea typeface="+mj-ea"/>
              </a:rPr>
              <a:t>)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259632" y="2750185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高級中等以下學校體育班設立辦法第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條</a:t>
            </a:r>
            <a:endParaRPr lang="zh-TW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29131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63888" y="44624"/>
            <a:ext cx="19442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300" dirty="0" smtClean="0">
                <a:solidFill>
                  <a:prstClr val="white"/>
                </a:solidFill>
                <a:latin typeface="Calibri"/>
                <a:ea typeface="Microsoft YaHei" pitchFamily="34" charset="-122"/>
              </a:rPr>
              <a:t>體育</a:t>
            </a:r>
            <a:r>
              <a:rPr kumimoji="0" lang="zh-TW" altLang="en-US" sz="2800" b="1" spc="300" dirty="0" smtClean="0">
                <a:solidFill>
                  <a:prstClr val="white"/>
                </a:solidFill>
                <a:latin typeface="Calibri"/>
                <a:ea typeface="Microsoft YaHei" pitchFamily="34" charset="-122"/>
              </a:rPr>
              <a:t>班</a:t>
            </a:r>
            <a:endParaRPr kumimoji="0" lang="en-US" altLang="zh-TW" sz="2800" b="1" spc="300" dirty="0" smtClean="0">
              <a:solidFill>
                <a:prstClr val="white"/>
              </a:solidFill>
              <a:latin typeface="Calibri"/>
              <a:ea typeface="Microsoft YaHei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300" dirty="0" smtClean="0">
                <a:solidFill>
                  <a:prstClr val="white"/>
                </a:solidFill>
                <a:latin typeface="Calibri"/>
                <a:ea typeface="Microsoft YaHei" pitchFamily="34" charset="-122"/>
              </a:rPr>
              <a:t>發展</a:t>
            </a:r>
            <a:r>
              <a:rPr kumimoji="0" lang="zh-TW" altLang="en-US" sz="2800" b="1" spc="300" dirty="0" smtClean="0">
                <a:solidFill>
                  <a:prstClr val="white"/>
                </a:solidFill>
                <a:latin typeface="Calibri"/>
                <a:ea typeface="Microsoft YaHei" pitchFamily="34" charset="-122"/>
              </a:rPr>
              <a:t>現況</a:t>
            </a:r>
            <a:endParaRPr kumimoji="0" lang="zh-TW" altLang="en-US" sz="2800" b="1" spc="300" dirty="0">
              <a:solidFill>
                <a:prstClr val="white"/>
              </a:solidFill>
              <a:latin typeface="Calibri"/>
              <a:ea typeface="Microsoft YaHei" pitchFamily="34" charset="-122"/>
            </a:endParaRPr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70179"/>
              </p:ext>
            </p:extLst>
          </p:nvPr>
        </p:nvGraphicFramePr>
        <p:xfrm>
          <a:off x="467544" y="1340768"/>
          <a:ext cx="820891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983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013325"/>
            <a:ext cx="19256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圖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870498"/>
              </p:ext>
            </p:extLst>
          </p:nvPr>
        </p:nvGraphicFramePr>
        <p:xfrm>
          <a:off x="53975" y="1196752"/>
          <a:ext cx="8982521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3563888" y="44624"/>
            <a:ext cx="19442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300" dirty="0" smtClean="0">
                <a:solidFill>
                  <a:prstClr val="white"/>
                </a:solidFill>
                <a:latin typeface="Calibri"/>
                <a:ea typeface="Microsoft YaHei" pitchFamily="34" charset="-122"/>
              </a:rPr>
              <a:t>體育</a:t>
            </a:r>
            <a:r>
              <a:rPr kumimoji="0" lang="zh-TW" altLang="en-US" sz="2800" b="1" spc="300" dirty="0" smtClean="0">
                <a:solidFill>
                  <a:prstClr val="white"/>
                </a:solidFill>
                <a:latin typeface="Calibri"/>
                <a:ea typeface="Microsoft YaHei" pitchFamily="34" charset="-122"/>
              </a:rPr>
              <a:t>班</a:t>
            </a:r>
            <a:endParaRPr kumimoji="0" lang="en-US" altLang="zh-TW" sz="2800" b="1" spc="300" dirty="0" smtClean="0">
              <a:solidFill>
                <a:prstClr val="white"/>
              </a:solidFill>
              <a:latin typeface="Calibri"/>
              <a:ea typeface="Microsoft YaHei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300" dirty="0" smtClean="0">
                <a:solidFill>
                  <a:prstClr val="white"/>
                </a:solidFill>
                <a:latin typeface="Calibri"/>
                <a:ea typeface="Microsoft YaHei" pitchFamily="34" charset="-122"/>
              </a:rPr>
              <a:t>發展</a:t>
            </a:r>
            <a:r>
              <a:rPr kumimoji="0" lang="zh-TW" altLang="en-US" sz="2800" b="1" spc="300" dirty="0" smtClean="0">
                <a:solidFill>
                  <a:prstClr val="white"/>
                </a:solidFill>
                <a:latin typeface="Calibri"/>
                <a:ea typeface="Microsoft YaHei" pitchFamily="34" charset="-122"/>
              </a:rPr>
              <a:t>現況</a:t>
            </a:r>
            <a:endParaRPr kumimoji="0" lang="zh-TW" altLang="en-US" sz="2800" b="1" spc="300" dirty="0">
              <a:solidFill>
                <a:prstClr val="white"/>
              </a:solidFill>
              <a:latin typeface="Calibri"/>
              <a:ea typeface="Microsoft YaHei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5935662"/>
            <a:ext cx="69127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39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文字版面配置區 2"/>
          <p:cNvSpPr txBox="1">
            <a:spLocks/>
          </p:cNvSpPr>
          <p:nvPr/>
        </p:nvSpPr>
        <p:spPr>
          <a:xfrm>
            <a:off x="395536" y="1484784"/>
            <a:ext cx="8424936" cy="5184576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Char char="³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Char char="®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Char char="¯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hangingPunct="0"/>
            <a:endParaRPr lang="zh-TW" altLang="en-US" sz="2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7009" y="1094813"/>
            <a:ext cx="8727479" cy="571856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457200" y="44624"/>
            <a:ext cx="8363272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endParaRPr lang="en-US" altLang="zh-TW" b="1" dirty="0"/>
          </a:p>
        </p:txBody>
      </p:sp>
      <p:sp>
        <p:nvSpPr>
          <p:cNvPr id="10" name="橢圓 9"/>
          <p:cNvSpPr/>
          <p:nvPr/>
        </p:nvSpPr>
        <p:spPr>
          <a:xfrm>
            <a:off x="8604448" y="6392713"/>
            <a:ext cx="432048" cy="4046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5A50FB79-A0C2-4482-B28C-24879B771634}" type="slidenum">
              <a:rPr lang="zh-TW" altLang="en-US" sz="800" b="1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zh-TW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335767" y="29580"/>
            <a:ext cx="2017948" cy="951148"/>
          </a:xfrm>
          <a:custGeom>
            <a:avLst/>
            <a:gdLst>
              <a:gd name="connsiteX0" fmla="*/ 0 w 3111500"/>
              <a:gd name="connsiteY0" fmla="*/ 0 h 1168400"/>
              <a:gd name="connsiteX1" fmla="*/ 3111500 w 3111500"/>
              <a:gd name="connsiteY1" fmla="*/ 0 h 1168400"/>
              <a:gd name="connsiteX2" fmla="*/ 3111500 w 3111500"/>
              <a:gd name="connsiteY2" fmla="*/ 495300 h 1168400"/>
              <a:gd name="connsiteX3" fmla="*/ 3111500 w 3111500"/>
              <a:gd name="connsiteY3" fmla="*/ 831850 h 1168400"/>
              <a:gd name="connsiteX4" fmla="*/ 1555750 w 3111500"/>
              <a:gd name="connsiteY4" fmla="*/ 1168400 h 1168400"/>
              <a:gd name="connsiteX5" fmla="*/ 0 w 3111500"/>
              <a:gd name="connsiteY5" fmla="*/ 831850 h 1168400"/>
              <a:gd name="connsiteX6" fmla="*/ 0 w 3111500"/>
              <a:gd name="connsiteY6" fmla="*/ 4953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500" h="1168400">
                <a:moveTo>
                  <a:pt x="0" y="0"/>
                </a:moveTo>
                <a:lnTo>
                  <a:pt x="3111500" y="0"/>
                </a:lnTo>
                <a:lnTo>
                  <a:pt x="3111500" y="495300"/>
                </a:lnTo>
                <a:lnTo>
                  <a:pt x="3111500" y="831850"/>
                </a:lnTo>
                <a:lnTo>
                  <a:pt x="1555750" y="1168400"/>
                </a:lnTo>
                <a:lnTo>
                  <a:pt x="0" y="831850"/>
                </a:lnTo>
                <a:lnTo>
                  <a:pt x="0" y="495300"/>
                </a:lnTo>
                <a:close/>
              </a:path>
            </a:pathLst>
          </a:custGeom>
          <a:solidFill>
            <a:srgbClr val="FC6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500" b="1" dirty="0" smtClean="0">
                <a:solidFill>
                  <a:prstClr val="white"/>
                </a:solidFill>
                <a:latin typeface="+mj-ea"/>
                <a:ea typeface="+mj-ea"/>
              </a:rPr>
              <a:t>體育班面臨</a:t>
            </a:r>
            <a:endParaRPr lang="en-US" altLang="zh-TW" sz="2500" b="1" dirty="0" smtClean="0">
              <a:solidFill>
                <a:prstClr val="white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zh-TW" altLang="en-US" sz="2500" b="1" dirty="0" smtClean="0">
                <a:solidFill>
                  <a:prstClr val="white"/>
                </a:solidFill>
                <a:latin typeface="+mj-ea"/>
                <a:ea typeface="+mj-ea"/>
              </a:rPr>
              <a:t>之問題</a:t>
            </a:r>
            <a:endParaRPr lang="zh-CN" altLang="en-US" sz="25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13" name="群組 1"/>
          <p:cNvGrpSpPr>
            <a:grpSpLocks/>
          </p:cNvGrpSpPr>
          <p:nvPr/>
        </p:nvGrpSpPr>
        <p:grpSpPr bwMode="auto">
          <a:xfrm>
            <a:off x="395536" y="1187625"/>
            <a:ext cx="8424936" cy="6048068"/>
            <a:chOff x="899552" y="1171476"/>
            <a:chExt cx="7560255" cy="5156299"/>
          </a:xfrm>
        </p:grpSpPr>
        <p:grpSp>
          <p:nvGrpSpPr>
            <p:cNvPr id="15" name="群組 8"/>
            <p:cNvGrpSpPr>
              <a:grpSpLocks/>
            </p:cNvGrpSpPr>
            <p:nvPr/>
          </p:nvGrpSpPr>
          <p:grpSpPr bwMode="auto">
            <a:xfrm>
              <a:off x="899552" y="1171476"/>
              <a:ext cx="7560255" cy="3552925"/>
              <a:chOff x="886035" y="954868"/>
              <a:chExt cx="7825619" cy="4009409"/>
            </a:xfrm>
          </p:grpSpPr>
          <p:pic>
            <p:nvPicPr>
              <p:cNvPr id="19" name="圖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8527" y="3015164"/>
                <a:ext cx="1937623" cy="194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0" name="直線接點 19"/>
              <p:cNvCxnSpPr/>
              <p:nvPr/>
            </p:nvCxnSpPr>
            <p:spPr>
              <a:xfrm flipV="1">
                <a:off x="886035" y="3989721"/>
                <a:ext cx="7825619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字方塊 6"/>
              <p:cNvSpPr txBox="1">
                <a:spLocks noChangeArrowheads="1"/>
              </p:cNvSpPr>
              <p:nvPr/>
            </p:nvSpPr>
            <p:spPr bwMode="auto">
              <a:xfrm>
                <a:off x="1665035" y="954868"/>
                <a:ext cx="1783808" cy="451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2000" b="1" dirty="0" smtClean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  <a:t>行政運作面向</a:t>
                </a:r>
                <a:endParaRPr lang="zh-TW" altLang="en-US" sz="20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文鼎新粗黑"/>
                </a:endParaRPr>
              </a:p>
            </p:txBody>
          </p:sp>
          <p:sp>
            <p:nvSpPr>
              <p:cNvPr id="22" name="文字方塊 1"/>
              <p:cNvSpPr txBox="1">
                <a:spLocks noChangeArrowheads="1"/>
              </p:cNvSpPr>
              <p:nvPr/>
            </p:nvSpPr>
            <p:spPr bwMode="auto">
              <a:xfrm>
                <a:off x="5400487" y="1656431"/>
                <a:ext cx="3162781" cy="977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r>
                  <a:rPr lang="en-US" altLang="zh-TW" sz="2000" b="1" dirty="0" smtClean="0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  <a:t>1.</a:t>
                </a:r>
                <a:r>
                  <a:rPr lang="zh-TW" altLang="en-US" sz="2000" b="1" dirty="0" smtClean="0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  <a:t>各級學校選手銜接問題</a:t>
                </a:r>
                <a:r>
                  <a:rPr lang="en-US" altLang="zh-TW" sz="2000" b="1" dirty="0" smtClean="0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  <a:t>  </a:t>
                </a:r>
              </a:p>
              <a:p>
                <a:r>
                  <a:rPr lang="en-US" altLang="zh-TW" sz="2000" b="1" dirty="0" smtClean="0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  <a:t>2.</a:t>
                </a:r>
                <a:r>
                  <a:rPr lang="zh-TW" altLang="en-US" sz="2000" b="1" dirty="0" smtClean="0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  <a:t>升學管道問題                    </a:t>
                </a:r>
                <a:endParaRPr lang="en-US" altLang="zh-TW" sz="2000" b="1" dirty="0" smtClean="0">
                  <a:solidFill>
                    <a:srgbClr val="000099"/>
                  </a:solidFill>
                  <a:latin typeface="微軟正黑體" pitchFamily="34" charset="-120"/>
                  <a:ea typeface="微軟正黑體" pitchFamily="34" charset="-120"/>
                  <a:cs typeface="文鼎新粗黑"/>
                </a:endParaRPr>
              </a:p>
              <a:p>
                <a:r>
                  <a:rPr lang="en-US" altLang="zh-TW" sz="2000" b="1" dirty="0" smtClean="0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  <a:t>3.</a:t>
                </a:r>
                <a:r>
                  <a:rPr lang="zh-TW" altLang="en-US" sz="2000" b="1" dirty="0" smtClean="0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  <a:t>參賽次數頻繁         </a:t>
                </a:r>
                <a:endParaRPr lang="zh-TW" altLang="en-US" sz="2000" b="1" dirty="0">
                  <a:solidFill>
                    <a:srgbClr val="000099"/>
                  </a:solidFill>
                  <a:latin typeface="微軟正黑體" pitchFamily="34" charset="-120"/>
                  <a:ea typeface="微軟正黑體" pitchFamily="34" charset="-120"/>
                  <a:cs typeface="文鼎新粗黑"/>
                </a:endParaRPr>
              </a:p>
            </p:txBody>
          </p:sp>
          <p:sp>
            <p:nvSpPr>
              <p:cNvPr id="23" name="文字方塊 4"/>
              <p:cNvSpPr txBox="1">
                <a:spLocks noChangeArrowheads="1"/>
              </p:cNvSpPr>
              <p:nvPr/>
            </p:nvSpPr>
            <p:spPr bwMode="auto">
              <a:xfrm>
                <a:off x="1147095" y="4151232"/>
                <a:ext cx="2314702" cy="451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2000" b="1" dirty="0" smtClean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  <a:t>學生課業成績面向</a:t>
                </a:r>
                <a:endParaRPr lang="zh-TW" altLang="en-US" sz="20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文鼎新粗黑"/>
                </a:endParaRPr>
              </a:p>
            </p:txBody>
          </p:sp>
          <p:sp>
            <p:nvSpPr>
              <p:cNvPr id="24" name="文字方塊 5"/>
              <p:cNvSpPr txBox="1">
                <a:spLocks noChangeArrowheads="1"/>
              </p:cNvSpPr>
              <p:nvPr/>
            </p:nvSpPr>
            <p:spPr bwMode="auto">
              <a:xfrm>
                <a:off x="6289356" y="4161123"/>
                <a:ext cx="1252912" cy="451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2000" b="1" dirty="0" smtClean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  <a:t>其他面向</a:t>
                </a:r>
                <a:endParaRPr lang="zh-TW" altLang="en-US" sz="20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文鼎新粗黑"/>
                </a:endParaRPr>
              </a:p>
            </p:txBody>
          </p:sp>
        </p:grpSp>
        <p:cxnSp>
          <p:nvCxnSpPr>
            <p:cNvPr id="16" name="直線接點 15"/>
            <p:cNvCxnSpPr/>
            <p:nvPr/>
          </p:nvCxnSpPr>
          <p:spPr bwMode="auto">
            <a:xfrm flipH="1">
              <a:off x="4572537" y="1408113"/>
              <a:ext cx="28571" cy="49196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字方塊 44"/>
          <p:cNvSpPr txBox="1">
            <a:spLocks noChangeArrowheads="1"/>
          </p:cNvSpPr>
          <p:nvPr/>
        </p:nvSpPr>
        <p:spPr bwMode="auto">
          <a:xfrm>
            <a:off x="554714" y="1916832"/>
            <a:ext cx="35852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假體育班問題，尤以國中階   </a:t>
            </a:r>
            <a:endParaRPr lang="en-US" altLang="zh-TW" sz="2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    段最嚴重  　　　　　　　     </a:t>
            </a:r>
            <a:endParaRPr lang="en-US" altLang="zh-TW" sz="2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教練及師資問題                       </a:t>
            </a:r>
            <a:endParaRPr lang="en-US" altLang="zh-TW" sz="2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經費不足問題                            </a:t>
            </a:r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招生及發展之運動種類問題</a:t>
            </a:r>
          </a:p>
        </p:txBody>
      </p:sp>
      <p:sp>
        <p:nvSpPr>
          <p:cNvPr id="26" name="文字方塊 6"/>
          <p:cNvSpPr txBox="1">
            <a:spLocks noChangeArrowheads="1"/>
          </p:cNvSpPr>
          <p:nvPr/>
        </p:nvSpPr>
        <p:spPr bwMode="auto">
          <a:xfrm>
            <a:off x="5854945" y="1300698"/>
            <a:ext cx="12135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文鼎新粗黑"/>
              </a:rPr>
              <a:t>選手面向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文鼎新粗黑"/>
            </a:endParaRPr>
          </a:p>
        </p:txBody>
      </p:sp>
      <p:sp>
        <p:nvSpPr>
          <p:cNvPr id="27" name="文字方塊 44"/>
          <p:cNvSpPr txBox="1">
            <a:spLocks noChangeArrowheads="1"/>
          </p:cNvSpPr>
          <p:nvPr/>
        </p:nvSpPr>
        <p:spPr bwMode="auto">
          <a:xfrm>
            <a:off x="668737" y="5313402"/>
            <a:ext cx="3615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課業輔導與補救教學問題　　　　　　　     </a:t>
            </a:r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學業成績普遍低落問題</a:t>
            </a:r>
          </a:p>
        </p:txBody>
      </p:sp>
      <p:sp>
        <p:nvSpPr>
          <p:cNvPr id="28" name="文字方塊 44"/>
          <p:cNvSpPr txBox="1">
            <a:spLocks noChangeArrowheads="1"/>
          </p:cNvSpPr>
          <p:nvPr/>
        </p:nvSpPr>
        <p:spPr bwMode="auto">
          <a:xfrm>
            <a:off x="5148064" y="5053264"/>
            <a:ext cx="32677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未有輔導</a:t>
            </a:r>
            <a:r>
              <a:rPr lang="zh-TW" altLang="en-US" sz="2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機制 　　　　　　     </a:t>
            </a:r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資源整合問題</a:t>
            </a:r>
            <a:endParaRPr lang="en-US" altLang="zh-TW" sz="2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運動功利</a:t>
            </a:r>
            <a:r>
              <a:rPr lang="zh-TW" altLang="en-US" sz="2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化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問題</a:t>
            </a:r>
          </a:p>
        </p:txBody>
      </p:sp>
    </p:spTree>
    <p:extLst>
      <p:ext uri="{BB962C8B-B14F-4D97-AF65-F5344CB8AC3E}">
        <p14:creationId xmlns:p14="http://schemas.microsoft.com/office/powerpoint/2010/main" val="332869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文字版面配置區 2"/>
          <p:cNvSpPr txBox="1">
            <a:spLocks/>
          </p:cNvSpPr>
          <p:nvPr/>
        </p:nvSpPr>
        <p:spPr>
          <a:xfrm>
            <a:off x="395536" y="1484784"/>
            <a:ext cx="8424936" cy="5184576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50000"/>
              <a:buFont typeface="Wingdings 2"/>
              <a:buChar char="³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0000"/>
              <a:buFont typeface="Wingdings 2"/>
              <a:buChar char="®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45000"/>
              <a:buFont typeface="Wingdings 2"/>
              <a:buChar char="¯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hangingPunct="0"/>
            <a:endParaRPr lang="zh-TW" altLang="en-US" sz="22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5001" y="732124"/>
            <a:ext cx="8727479" cy="571856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457200" y="44624"/>
            <a:ext cx="8363272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endParaRPr lang="en-US" altLang="zh-TW" b="1" dirty="0"/>
          </a:p>
        </p:txBody>
      </p:sp>
      <p:sp>
        <p:nvSpPr>
          <p:cNvPr id="10" name="橢圓 9"/>
          <p:cNvSpPr/>
          <p:nvPr/>
        </p:nvSpPr>
        <p:spPr>
          <a:xfrm>
            <a:off x="8604448" y="6392713"/>
            <a:ext cx="432048" cy="4046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5A50FB79-A0C2-4482-B28C-24879B771634}" type="slidenum">
              <a:rPr lang="zh-TW" altLang="en-US" sz="800" b="1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zh-TW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454806" y="53792"/>
            <a:ext cx="1800201" cy="723149"/>
          </a:xfrm>
          <a:custGeom>
            <a:avLst/>
            <a:gdLst>
              <a:gd name="connsiteX0" fmla="*/ 0 w 3111500"/>
              <a:gd name="connsiteY0" fmla="*/ 0 h 1168400"/>
              <a:gd name="connsiteX1" fmla="*/ 3111500 w 3111500"/>
              <a:gd name="connsiteY1" fmla="*/ 0 h 1168400"/>
              <a:gd name="connsiteX2" fmla="*/ 3111500 w 3111500"/>
              <a:gd name="connsiteY2" fmla="*/ 495300 h 1168400"/>
              <a:gd name="connsiteX3" fmla="*/ 3111500 w 3111500"/>
              <a:gd name="connsiteY3" fmla="*/ 831850 h 1168400"/>
              <a:gd name="connsiteX4" fmla="*/ 1555750 w 3111500"/>
              <a:gd name="connsiteY4" fmla="*/ 1168400 h 1168400"/>
              <a:gd name="connsiteX5" fmla="*/ 0 w 3111500"/>
              <a:gd name="connsiteY5" fmla="*/ 831850 h 1168400"/>
              <a:gd name="connsiteX6" fmla="*/ 0 w 3111500"/>
              <a:gd name="connsiteY6" fmla="*/ 4953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500" h="1168400">
                <a:moveTo>
                  <a:pt x="0" y="0"/>
                </a:moveTo>
                <a:lnTo>
                  <a:pt x="3111500" y="0"/>
                </a:lnTo>
                <a:lnTo>
                  <a:pt x="3111500" y="495300"/>
                </a:lnTo>
                <a:lnTo>
                  <a:pt x="3111500" y="831850"/>
                </a:lnTo>
                <a:lnTo>
                  <a:pt x="1555750" y="1168400"/>
                </a:lnTo>
                <a:lnTo>
                  <a:pt x="0" y="831850"/>
                </a:lnTo>
                <a:lnTo>
                  <a:pt x="0" y="495300"/>
                </a:lnTo>
                <a:close/>
              </a:path>
            </a:pathLst>
          </a:custGeom>
          <a:solidFill>
            <a:srgbClr val="FC6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 smtClean="0">
                <a:solidFill>
                  <a:prstClr val="white"/>
                </a:solidFill>
                <a:latin typeface="+mj-ea"/>
                <a:ea typeface="+mj-ea"/>
              </a:rPr>
              <a:t>改善策略</a:t>
            </a:r>
            <a:endParaRPr lang="zh-CN" altLang="en-US" sz="24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13" name="群組 1"/>
          <p:cNvGrpSpPr>
            <a:grpSpLocks/>
          </p:cNvGrpSpPr>
          <p:nvPr/>
        </p:nvGrpSpPr>
        <p:grpSpPr bwMode="auto">
          <a:xfrm>
            <a:off x="588722" y="1236822"/>
            <a:ext cx="7871710" cy="5121891"/>
            <a:chOff x="899552" y="710413"/>
            <a:chExt cx="7560255" cy="5617362"/>
          </a:xfrm>
        </p:grpSpPr>
        <p:grpSp>
          <p:nvGrpSpPr>
            <p:cNvPr id="15" name="群組 8"/>
            <p:cNvGrpSpPr>
              <a:grpSpLocks/>
            </p:cNvGrpSpPr>
            <p:nvPr/>
          </p:nvGrpSpPr>
          <p:grpSpPr bwMode="auto">
            <a:xfrm>
              <a:off x="899552" y="710413"/>
              <a:ext cx="7560255" cy="4013985"/>
              <a:chOff x="886035" y="434568"/>
              <a:chExt cx="7825619" cy="4529709"/>
            </a:xfrm>
          </p:grpSpPr>
          <p:pic>
            <p:nvPicPr>
              <p:cNvPr id="19" name="圖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8527" y="3015164"/>
                <a:ext cx="1937623" cy="194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0" name="直線接點 19"/>
              <p:cNvCxnSpPr/>
              <p:nvPr/>
            </p:nvCxnSpPr>
            <p:spPr>
              <a:xfrm flipV="1">
                <a:off x="886035" y="3989721"/>
                <a:ext cx="7825619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字方塊 6"/>
              <p:cNvSpPr txBox="1">
                <a:spLocks noChangeArrowheads="1"/>
              </p:cNvSpPr>
              <p:nvPr/>
            </p:nvSpPr>
            <p:spPr bwMode="auto">
              <a:xfrm>
                <a:off x="1506464" y="434568"/>
                <a:ext cx="1783807" cy="459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2000" b="1" dirty="0" smtClean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  <a:t>行政運作面向</a:t>
                </a:r>
                <a:endParaRPr lang="zh-TW" altLang="en-US" sz="20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文鼎新粗黑"/>
                </a:endParaRPr>
              </a:p>
            </p:txBody>
          </p:sp>
          <p:sp>
            <p:nvSpPr>
              <p:cNvPr id="22" name="文字方塊 1"/>
              <p:cNvSpPr txBox="1">
                <a:spLocks noChangeArrowheads="1"/>
              </p:cNvSpPr>
              <p:nvPr/>
            </p:nvSpPr>
            <p:spPr bwMode="auto">
              <a:xfrm>
                <a:off x="5196023" y="1149424"/>
                <a:ext cx="3376863" cy="1519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r>
                  <a:rPr lang="en-US" altLang="zh-TW" sz="2000" b="1" dirty="0" smtClean="0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  <a:t>1.</a:t>
                </a:r>
                <a:r>
                  <a:rPr lang="zh-TW" altLang="en-US" sz="2000" b="1" dirty="0" smtClean="0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  <a:t>校園運動防護計畫</a:t>
                </a:r>
                <a:r>
                  <a:rPr lang="en-US" altLang="zh-TW" sz="2000" b="1" dirty="0" smtClean="0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  <a:t>-</a:t>
                </a:r>
                <a:r>
                  <a:rPr lang="zh-TW" altLang="en-US" sz="2000" b="1" dirty="0" smtClean="0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  <a:t>補助</a:t>
                </a:r>
                <a:r>
                  <a:rPr lang="en-US" altLang="zh-TW" sz="2000" b="1" dirty="0" smtClean="0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  <a:t/>
                </a:r>
                <a:br>
                  <a:rPr lang="en-US" altLang="zh-TW" sz="2000" b="1" dirty="0" smtClean="0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</a:br>
                <a:r>
                  <a:rPr lang="zh-TW" altLang="en-US" sz="2000" b="1" dirty="0" smtClean="0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  <a:t>   學校聘用運動防護員</a:t>
                </a:r>
                <a:endParaRPr lang="en-US" altLang="zh-TW" sz="2000" b="1" dirty="0" smtClean="0">
                  <a:solidFill>
                    <a:srgbClr val="000099"/>
                  </a:solidFill>
                  <a:latin typeface="微軟正黑體" pitchFamily="34" charset="-120"/>
                  <a:ea typeface="微軟正黑體" pitchFamily="34" charset="-120"/>
                  <a:cs typeface="文鼎新粗黑"/>
                </a:endParaRPr>
              </a:p>
              <a:p>
                <a:r>
                  <a:rPr lang="en-US" altLang="zh-TW" sz="2000" b="1" dirty="0" smtClean="0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  <a:t>2.</a:t>
                </a:r>
                <a:r>
                  <a:rPr lang="zh-TW" altLang="en-US" sz="2000" b="1" dirty="0" smtClean="0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  <a:t>輔導地方政府建置四級</a:t>
                </a:r>
                <a:r>
                  <a:rPr lang="en-US" altLang="zh-TW" sz="2000" b="1" dirty="0" smtClean="0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  <a:t/>
                </a:r>
                <a:br>
                  <a:rPr lang="en-US" altLang="zh-TW" sz="2000" b="1" dirty="0" smtClean="0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</a:br>
                <a:r>
                  <a:rPr lang="zh-TW" altLang="en-US" sz="2000" b="1" dirty="0" smtClean="0">
                    <a:solidFill>
                      <a:srgbClr val="000099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  <a:t>    選手培訓制度         </a:t>
                </a:r>
                <a:endParaRPr lang="zh-TW" altLang="en-US" sz="2000" b="1" dirty="0">
                  <a:solidFill>
                    <a:srgbClr val="000099"/>
                  </a:solidFill>
                  <a:latin typeface="微軟正黑體" pitchFamily="34" charset="-120"/>
                  <a:ea typeface="微軟正黑體" pitchFamily="34" charset="-120"/>
                  <a:cs typeface="文鼎新粗黑"/>
                </a:endParaRPr>
              </a:p>
            </p:txBody>
          </p:sp>
          <p:sp>
            <p:nvSpPr>
              <p:cNvPr id="23" name="文字方塊 4"/>
              <p:cNvSpPr txBox="1">
                <a:spLocks noChangeArrowheads="1"/>
              </p:cNvSpPr>
              <p:nvPr/>
            </p:nvSpPr>
            <p:spPr bwMode="auto">
              <a:xfrm>
                <a:off x="1152447" y="4111700"/>
                <a:ext cx="3207092" cy="459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2000" b="1" dirty="0" smtClean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  <a:t>學生課業成績面向</a:t>
                </a:r>
                <a:endParaRPr lang="zh-TW" altLang="en-US" sz="20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文鼎新粗黑"/>
                </a:endParaRPr>
              </a:p>
            </p:txBody>
          </p:sp>
          <p:sp>
            <p:nvSpPr>
              <p:cNvPr id="24" name="文字方塊 5"/>
              <p:cNvSpPr txBox="1">
                <a:spLocks noChangeArrowheads="1"/>
              </p:cNvSpPr>
              <p:nvPr/>
            </p:nvSpPr>
            <p:spPr bwMode="auto">
              <a:xfrm>
                <a:off x="6071131" y="4119970"/>
                <a:ext cx="1252912" cy="459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2000" b="1" dirty="0" smtClean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  <a:cs typeface="文鼎新粗黑"/>
                  </a:rPr>
                  <a:t>其他面向</a:t>
                </a:r>
                <a:endParaRPr lang="zh-TW" altLang="en-US" sz="20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cs typeface="文鼎新粗黑"/>
                </a:endParaRPr>
              </a:p>
            </p:txBody>
          </p:sp>
        </p:grpSp>
        <p:cxnSp>
          <p:nvCxnSpPr>
            <p:cNvPr id="16" name="直線接點 15"/>
            <p:cNvCxnSpPr/>
            <p:nvPr/>
          </p:nvCxnSpPr>
          <p:spPr bwMode="auto">
            <a:xfrm flipH="1">
              <a:off x="4572538" y="2017027"/>
              <a:ext cx="16596" cy="43107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字方塊 44"/>
          <p:cNvSpPr txBox="1">
            <a:spLocks noChangeArrowheads="1"/>
          </p:cNvSpPr>
          <p:nvPr/>
        </p:nvSpPr>
        <p:spPr bwMode="auto">
          <a:xfrm>
            <a:off x="457200" y="1725776"/>
            <a:ext cx="381642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落實體育班依據</a:t>
            </a:r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107.5.11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修 </a:t>
            </a:r>
            <a:endParaRPr lang="en-US" altLang="zh-TW" sz="2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正公布之</a:t>
            </a:r>
            <a:r>
              <a:rPr lang="zh-TW" altLang="en-US" sz="2000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「高級中等以下學</a:t>
            </a:r>
            <a:endParaRPr lang="en-US" altLang="zh-TW" sz="2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校體育班設立辦法」規定辦理　</a:t>
            </a:r>
            <a:endParaRPr lang="en-US" altLang="zh-TW" sz="2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督導各縣市依法聘足體育班專 </a:t>
            </a:r>
            <a:endParaRPr lang="en-US" altLang="zh-TW" sz="2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任運動教練</a:t>
            </a:r>
            <a:endParaRPr lang="zh-TW" altLang="en-US" sz="2000" b="1" i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文字方塊 6"/>
          <p:cNvSpPr txBox="1">
            <a:spLocks noChangeArrowheads="1"/>
          </p:cNvSpPr>
          <p:nvPr/>
        </p:nvSpPr>
        <p:spPr bwMode="auto">
          <a:xfrm>
            <a:off x="5424073" y="1193643"/>
            <a:ext cx="1872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文鼎新粗黑"/>
              </a:rPr>
              <a:t>選手面向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文鼎新粗黑"/>
            </a:endParaRPr>
          </a:p>
        </p:txBody>
      </p:sp>
      <p:sp>
        <p:nvSpPr>
          <p:cNvPr id="27" name="文字方塊 44"/>
          <p:cNvSpPr txBox="1">
            <a:spLocks noChangeArrowheads="1"/>
          </p:cNvSpPr>
          <p:nvPr/>
        </p:nvSpPr>
        <p:spPr bwMode="auto">
          <a:xfrm>
            <a:off x="739675" y="4747227"/>
            <a:ext cx="36152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實施十二年國民基本教育體 </a:t>
            </a:r>
            <a:endParaRPr lang="en-US" altLang="zh-TW" sz="2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育班課程綱要</a:t>
            </a:r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草案</a:t>
            </a:r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　　　　　　　     </a:t>
            </a:r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落實課業輔導及補救教學</a:t>
            </a:r>
          </a:p>
        </p:txBody>
      </p:sp>
      <p:sp>
        <p:nvSpPr>
          <p:cNvPr id="28" name="文字方塊 44"/>
          <p:cNvSpPr txBox="1">
            <a:spLocks noChangeArrowheads="1"/>
          </p:cNvSpPr>
          <p:nvPr/>
        </p:nvSpPr>
        <p:spPr bwMode="auto">
          <a:xfrm>
            <a:off x="5255007" y="4747227"/>
            <a:ext cx="32677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建置優化體育班管理資料</a:t>
            </a:r>
            <a:endParaRPr lang="en-US" altLang="zh-TW" sz="2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系統 　　　　　     </a:t>
            </a:r>
            <a:endParaRPr lang="en-US" altLang="zh-TW" sz="2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獎勵辦理體育班績效良好</a:t>
            </a:r>
            <a:endParaRPr lang="en-US" altLang="zh-TW" sz="2000" b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000" b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縣市及學校</a:t>
            </a:r>
          </a:p>
        </p:txBody>
      </p:sp>
    </p:spTree>
    <p:extLst>
      <p:ext uri="{BB962C8B-B14F-4D97-AF65-F5344CB8AC3E}">
        <p14:creationId xmlns:p14="http://schemas.microsoft.com/office/powerpoint/2010/main" val="1890602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007163"/>
              </p:ext>
            </p:extLst>
          </p:nvPr>
        </p:nvGraphicFramePr>
        <p:xfrm>
          <a:off x="539552" y="1657290"/>
          <a:ext cx="8136383" cy="43639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5623"/>
                <a:gridCol w="6840760"/>
              </a:tblGrid>
              <a:tr h="4061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項次</a:t>
                      </a:r>
                      <a:endParaRPr lang="zh-TW" altLang="en-US" sz="24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條文內容</a:t>
                      </a:r>
                      <a:endParaRPr lang="zh-TW" altLang="en-US" sz="2400" dirty="0"/>
                    </a:p>
                  </a:txBody>
                  <a:tcPr marL="91455" marR="91455" marT="45697" marB="45697"/>
                </a:tc>
              </a:tr>
              <a:tr h="23561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第一項</a:t>
                      </a:r>
                      <a:endParaRPr lang="en-US" altLang="zh-TW" sz="2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</a:rPr>
                        <a:t>修正</a:t>
                      </a: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TW" altLang="en-US" sz="2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</a:rPr>
                        <a:t>高級中等以下學校為培育優秀運動人才，得提出計畫報經各該主管機關核定後，設體育班；其設班基準、員額編制、入學測驗、編班方式、課程教學、</a:t>
                      </a:r>
                      <a:r>
                        <a:rPr lang="zh-TW" altLang="en-US" sz="2800" b="1" u="sng" dirty="0" smtClean="0">
                          <a:solidFill>
                            <a:srgbClr val="FF0000"/>
                          </a:solidFill>
                        </a:rPr>
                        <a:t>出賽限制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</a:rPr>
                        <a:t>、訪視評鑑、停辦及其他相關事項之辦法，由中央主管機關定之。</a:t>
                      </a:r>
                    </a:p>
                  </a:txBody>
                  <a:tcPr marL="91455" marR="91455" marT="45697" marB="45697"/>
                </a:tc>
              </a:tr>
              <a:tr h="1255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第二項</a:t>
                      </a:r>
                      <a:endParaRPr lang="en-US" altLang="zh-TW" sz="2800" dirty="0" smtClean="0"/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</a:rPr>
                        <a:t>新增</a:t>
                      </a: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TW" alt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前項之課程教學內容須包括生涯發展、職能探索、運動防護等項目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697" marB="45697"/>
                </a:tc>
              </a:tr>
            </a:tbl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 bwMode="auto">
          <a:xfrm>
            <a:off x="683568" y="260648"/>
            <a:ext cx="8243887" cy="93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3800" b="1" dirty="0" smtClean="0">
                <a:solidFill>
                  <a:srgbClr val="0000CC"/>
                </a:solidFill>
              </a:rPr>
              <a:t>法源依據 ─ </a:t>
            </a:r>
            <a:r>
              <a:rPr kumimoji="0" lang="zh-TW" altLang="en-US" sz="3800" b="1" dirty="0" smtClean="0">
                <a:solidFill>
                  <a:srgbClr val="0000CC"/>
                </a:solidFill>
              </a:rPr>
              <a:t>國民體育法第</a:t>
            </a:r>
            <a:r>
              <a:rPr kumimoji="0" lang="en-US" altLang="zh-TW" sz="3800" b="1" dirty="0" smtClean="0">
                <a:solidFill>
                  <a:srgbClr val="0000CC"/>
                </a:solidFill>
              </a:rPr>
              <a:t>15</a:t>
            </a:r>
            <a:r>
              <a:rPr kumimoji="0" lang="zh-TW" altLang="en-US" sz="3800" b="1" dirty="0" smtClean="0">
                <a:solidFill>
                  <a:srgbClr val="0000CC"/>
                </a:solidFill>
              </a:rPr>
              <a:t>條</a:t>
            </a:r>
            <a:endParaRPr kumimoji="0" lang="en-US" altLang="zh-TW" sz="3800" b="1" dirty="0" smtClean="0">
              <a:solidFill>
                <a:srgbClr val="0000CC"/>
              </a:solidFill>
            </a:endParaRPr>
          </a:p>
          <a:p>
            <a:pPr algn="ctr"/>
            <a:r>
              <a:rPr lang="en-US" altLang="zh-TW" sz="2000" b="1" dirty="0">
                <a:solidFill>
                  <a:srgbClr val="0000CC"/>
                </a:solidFill>
              </a:rPr>
              <a:t>(106.9.20</a:t>
            </a:r>
            <a:r>
              <a:rPr lang="zh-TW" altLang="en-US" sz="2000" b="1" dirty="0">
                <a:solidFill>
                  <a:srgbClr val="0000CC"/>
                </a:solidFill>
              </a:rPr>
              <a:t>修正發布</a:t>
            </a:r>
            <a:r>
              <a:rPr lang="en-US" altLang="zh-TW" sz="2000" b="1" dirty="0" smtClean="0">
                <a:solidFill>
                  <a:srgbClr val="0000CC"/>
                </a:solidFill>
              </a:rPr>
              <a:t>)</a:t>
            </a:r>
            <a:endParaRPr lang="zh-TW" altLang="en-US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802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427113"/>
            <a:ext cx="1493689" cy="1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0"/>
          <p:cNvSpPr>
            <a:spLocks noChangeArrowheads="1"/>
          </p:cNvSpPr>
          <p:nvPr/>
        </p:nvSpPr>
        <p:spPr bwMode="auto">
          <a:xfrm>
            <a:off x="3348038" y="828675"/>
            <a:ext cx="44418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2400" b="1">
              <a:solidFill>
                <a:srgbClr val="FF0000"/>
              </a:solidFill>
              <a:latin typeface="微軟正黑體" pitchFamily="34" charset="-120"/>
            </a:endParaRPr>
          </a:p>
        </p:txBody>
      </p:sp>
      <p:sp>
        <p:nvSpPr>
          <p:cNvPr id="2970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38975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1pPr>
            <a:lvl2pPr>
              <a:defRPr sz="28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2pPr>
            <a:lvl3pPr>
              <a:defRPr sz="24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3pPr>
            <a:lvl4pPr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4pPr>
            <a:lvl5pPr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ckwell" pitchFamily="18" charset="0"/>
                <a:ea typeface="標楷體" pitchFamily="65" charset="-120"/>
              </a:defRPr>
            </a:lvl9pPr>
          </a:lstStyle>
          <a:p>
            <a:fld id="{787248B5-7B2F-42E8-9C5A-F9F2FCB0EB98}" type="slidenum">
              <a:rPr lang="en-US" altLang="zh-TW" sz="1200" smtClean="0">
                <a:solidFill>
                  <a:srgbClr val="898989"/>
                </a:solidFill>
              </a:rPr>
              <a:pPr/>
              <a:t>9</a:t>
            </a:fld>
            <a:endParaRPr lang="en-US" altLang="zh-TW" sz="1200" smtClean="0">
              <a:solidFill>
                <a:srgbClr val="898989"/>
              </a:solidFill>
            </a:endParaRPr>
          </a:p>
        </p:txBody>
      </p:sp>
      <p:sp>
        <p:nvSpPr>
          <p:cNvPr id="29713" name="Line 9"/>
          <p:cNvSpPr>
            <a:spLocks noChangeShapeType="1"/>
          </p:cNvSpPr>
          <p:nvPr/>
        </p:nvSpPr>
        <p:spPr bwMode="gray">
          <a:xfrm flipV="1">
            <a:off x="2916238" y="390366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4" name="Line 6"/>
          <p:cNvSpPr>
            <a:spLocks noChangeShapeType="1"/>
          </p:cNvSpPr>
          <p:nvPr/>
        </p:nvSpPr>
        <p:spPr bwMode="gray">
          <a:xfrm flipV="1">
            <a:off x="4494213" y="4629150"/>
            <a:ext cx="0" cy="4556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639154"/>
              </p:ext>
            </p:extLst>
          </p:nvPr>
        </p:nvGraphicFramePr>
        <p:xfrm>
          <a:off x="1043608" y="1988840"/>
          <a:ext cx="7488832" cy="3840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590"/>
                <a:gridCol w="4794034"/>
                <a:gridCol w="1872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條次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修正條文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擬解決問題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5</a:t>
                      </a:r>
                    </a:p>
                    <a:p>
                      <a:pPr algn="ctr"/>
                      <a:r>
                        <a:rPr lang="en-US" altLang="zh-TW" sz="2000" dirty="0" smtClean="0"/>
                        <a:t>(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</a:rPr>
                        <a:t>新增</a:t>
                      </a:r>
                      <a:r>
                        <a:rPr lang="en-US" altLang="zh-TW" sz="2000" dirty="0" smtClean="0"/>
                        <a:t>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各該主管機關核准國民小學、國民中學設立當學年度體育班之班級數，應分別以其前一學年度國民小學、國民中學體育班總班級數為限。但經專業評估因教育資源分配及選手銜接培訓必要，得在該直轄市、縣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市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前一學年度國民小學、國民中學各該教育階段總班級數之百分之一點五範圍內，增設班級數。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總量管制體育班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避免超量增班</a:t>
                      </a:r>
                      <a:r>
                        <a:rPr lang="en-US" altLang="zh-TW" sz="2400" dirty="0" smtClean="0"/>
                        <a:t>)</a:t>
                      </a:r>
                      <a:r>
                        <a:rPr lang="zh-TW" altLang="en-US" sz="2400" dirty="0" smtClean="0"/>
                        <a:t>。</a:t>
                      </a:r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936945" y="393824"/>
            <a:ext cx="7667503" cy="116296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/>
            <a:r>
              <a:rPr lang="zh-TW" altLang="en-US" sz="3400" dirty="0" smtClean="0">
                <a:solidFill>
                  <a:srgbClr val="0000CC"/>
                </a:solidFill>
              </a:rPr>
              <a:t>高中以下學校體育班設立辦法修法重點</a:t>
            </a:r>
            <a:r>
              <a:rPr lang="zh-TW" altLang="en-US" sz="3400" dirty="0" smtClean="0">
                <a:solidFill>
                  <a:srgbClr val="006600"/>
                </a:solidFill>
              </a:rPr>
              <a:t>─</a:t>
            </a:r>
            <a:r>
              <a:rPr lang="en-US" altLang="zh-TW" sz="3400" dirty="0" smtClean="0">
                <a:solidFill>
                  <a:srgbClr val="006600"/>
                </a:solidFill>
              </a:rPr>
              <a:t> </a:t>
            </a:r>
            <a:r>
              <a:rPr lang="zh-TW" altLang="en-US" sz="3400" dirty="0" smtClean="0">
                <a:solidFill>
                  <a:srgbClr val="006600"/>
                </a:solidFill>
              </a:rPr>
              <a:t>總量管制</a:t>
            </a:r>
            <a:endParaRPr lang="zh-TW" altLang="en-US" sz="3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2299</Words>
  <Application>Microsoft Office PowerPoint</Application>
  <PresentationFormat>如螢幕大小 (4:3)</PresentationFormat>
  <Paragraphs>254</Paragraphs>
  <Slides>23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董芯妤</dc:creator>
  <cp:lastModifiedBy>董芯妤</cp:lastModifiedBy>
  <cp:revision>132</cp:revision>
  <cp:lastPrinted>2018-08-08T01:00:54Z</cp:lastPrinted>
  <dcterms:created xsi:type="dcterms:W3CDTF">2017-12-28T07:37:44Z</dcterms:created>
  <dcterms:modified xsi:type="dcterms:W3CDTF">2018-08-27T00:45:02Z</dcterms:modified>
</cp:coreProperties>
</file>