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handoutMasterIdLst>
    <p:handoutMasterId r:id="rId25"/>
  </p:handoutMasterIdLst>
  <p:sldIdLst>
    <p:sldId id="256" r:id="rId2"/>
    <p:sldId id="257" r:id="rId3"/>
    <p:sldId id="258" r:id="rId4"/>
    <p:sldId id="259" r:id="rId5"/>
    <p:sldId id="260" r:id="rId6"/>
    <p:sldId id="270" r:id="rId7"/>
    <p:sldId id="261" r:id="rId8"/>
    <p:sldId id="262" r:id="rId9"/>
    <p:sldId id="263" r:id="rId10"/>
    <p:sldId id="264" r:id="rId11"/>
    <p:sldId id="278" r:id="rId12"/>
    <p:sldId id="265" r:id="rId13"/>
    <p:sldId id="271" r:id="rId14"/>
    <p:sldId id="266" r:id="rId15"/>
    <p:sldId id="272" r:id="rId16"/>
    <p:sldId id="273" r:id="rId17"/>
    <p:sldId id="267" r:id="rId18"/>
    <p:sldId id="274" r:id="rId19"/>
    <p:sldId id="268" r:id="rId20"/>
    <p:sldId id="279" r:id="rId21"/>
    <p:sldId id="269" r:id="rId22"/>
    <p:sldId id="276" r:id="rId23"/>
    <p:sldId id="277" r:id="rId24"/>
  </p:sldIdLst>
  <p:sldSz cx="12192000" cy="6858000"/>
  <p:notesSz cx="6807200" cy="9939338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854"/>
    <p:restoredTop sz="96070"/>
  </p:normalViewPr>
  <p:slideViewPr>
    <p:cSldViewPr snapToGrid="0" snapToObjects="1">
      <p:cViewPr>
        <p:scale>
          <a:sx n="100" d="100"/>
          <a:sy n="100" d="100"/>
        </p:scale>
        <p:origin x="-1434" y="-3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133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C98612-BFF3-4DB6-8A59-FD4209284575}" type="datetimeFigureOut">
              <a:rPr lang="zh-TW" altLang="en-US" smtClean="0"/>
              <a:t>2018/8/8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D498F1-B527-476C-95E5-C514DF53DC6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901501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="" xmlns:a16="http://schemas.microsoft.com/office/drawing/2014/main" id="{29CE029B-DD79-0143-A4AE-ED785F78AD1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="" xmlns:a16="http://schemas.microsoft.com/office/drawing/2014/main" id="{C16F922B-908A-ED40-8C6D-F5F7D13149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="" xmlns:a16="http://schemas.microsoft.com/office/drawing/2014/main" id="{81B7AA33-B18E-9144-8E94-4C579F1370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81BA9-4049-294E-8344-61E158D26924}" type="datetimeFigureOut">
              <a:rPr kumimoji="1" lang="zh-TW" altLang="en-US" smtClean="0"/>
              <a:t>2018/8/8</a:t>
            </a:fld>
            <a:endParaRPr kumimoji="1"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="" xmlns:a16="http://schemas.microsoft.com/office/drawing/2014/main" id="{58298479-5B3C-AE46-B917-B9879540AA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="" xmlns:a16="http://schemas.microsoft.com/office/drawing/2014/main" id="{914D3336-F227-494A-B631-1E548C2038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5C72D-F7E1-BD40-86C6-B66ABFAB450C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34416580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="" xmlns:a16="http://schemas.microsoft.com/office/drawing/2014/main" id="{503796E1-BB37-2747-BFF6-4931B90460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="" xmlns:a16="http://schemas.microsoft.com/office/drawing/2014/main" id="{99D2A1AF-C27A-9A47-B675-D6A3784D431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kumimoji="1" lang="zh-TW" altLang="en-US"/>
              <a:t>編輯母片文字樣式
第二層
第三層
第四層
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="" xmlns:a16="http://schemas.microsoft.com/office/drawing/2014/main" id="{7551EC41-2538-A046-AAA8-591B4FC92C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81BA9-4049-294E-8344-61E158D26924}" type="datetimeFigureOut">
              <a:rPr kumimoji="1" lang="zh-TW" altLang="en-US" smtClean="0"/>
              <a:t>2018/8/8</a:t>
            </a:fld>
            <a:endParaRPr kumimoji="1"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="" xmlns:a16="http://schemas.microsoft.com/office/drawing/2014/main" id="{9BBA10C9-1FC5-1740-9621-C82876B466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="" xmlns:a16="http://schemas.microsoft.com/office/drawing/2014/main" id="{88E26B8B-CC5A-2C40-8F5E-69C3CE90D1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5C72D-F7E1-BD40-86C6-B66ABFAB450C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6298241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="" xmlns:a16="http://schemas.microsoft.com/office/drawing/2014/main" id="{F732B333-E178-164F-937F-028CEB858C7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="" xmlns:a16="http://schemas.microsoft.com/office/drawing/2014/main" id="{DD0D9622-A250-C349-9AF9-BC3065D6F6F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kumimoji="1" lang="zh-TW" altLang="en-US"/>
              <a:t>編輯母片文字樣式
第二層
第三層
第四層
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="" xmlns:a16="http://schemas.microsoft.com/office/drawing/2014/main" id="{61177F95-1A0C-4541-A6A1-EF0E846F39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81BA9-4049-294E-8344-61E158D26924}" type="datetimeFigureOut">
              <a:rPr kumimoji="1" lang="zh-TW" altLang="en-US" smtClean="0"/>
              <a:t>2018/8/8</a:t>
            </a:fld>
            <a:endParaRPr kumimoji="1"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="" xmlns:a16="http://schemas.microsoft.com/office/drawing/2014/main" id="{D83D5A9E-28C8-B64A-A96B-CF98A21DF4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="" xmlns:a16="http://schemas.microsoft.com/office/drawing/2014/main" id="{ED9B7C90-9674-5749-BA9B-ACC5DF36AD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5C72D-F7E1-BD40-86C6-B66ABFAB450C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35412115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="" xmlns:a16="http://schemas.microsoft.com/office/drawing/2014/main" id="{776DD734-C407-AE4D-9D22-E75A9D84D1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Microsoft JhengHei" panose="020B0604030504040204" pitchFamily="34" charset="-120"/>
                <a:ea typeface="Microsoft JhengHei" panose="020B0604030504040204" pitchFamily="34" charset="-120"/>
              </a:defRPr>
            </a:lvl1pPr>
          </a:lstStyle>
          <a:p>
            <a:r>
              <a:rPr kumimoji="1" lang="zh-TW" altLang="en-US" dirty="0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="" xmlns:a16="http://schemas.microsoft.com/office/drawing/2014/main" id="{3115D560-47F2-F442-907B-4EEAF673DA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500000"/>
          </a:xfrm>
        </p:spPr>
        <p:txBody>
          <a:bodyPr/>
          <a:lstStyle>
            <a:lvl1pPr algn="just">
              <a:spcBef>
                <a:spcPts val="600"/>
              </a:spcBef>
              <a:defRPr>
                <a:latin typeface="Microsoft JhengHei" panose="020B0604030504040204" pitchFamily="34" charset="-120"/>
                <a:ea typeface="Microsoft JhengHei" panose="020B0604030504040204" pitchFamily="34" charset="-120"/>
              </a:defRPr>
            </a:lvl1pPr>
          </a:lstStyle>
          <a:p>
            <a:r>
              <a:rPr kumimoji="1" lang="zh-TW" altLang="en-US" dirty="0"/>
              <a:t>編輯母片文字樣式
第二層
第三層
第四層
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="" xmlns:a16="http://schemas.microsoft.com/office/drawing/2014/main" id="{E1DC87EE-CB99-0E4E-9201-188DE9E8F2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81BA9-4049-294E-8344-61E158D26924}" type="datetimeFigureOut">
              <a:rPr kumimoji="1" lang="zh-TW" altLang="en-US" smtClean="0"/>
              <a:t>2018/8/8</a:t>
            </a:fld>
            <a:endParaRPr kumimoji="1"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="" xmlns:a16="http://schemas.microsoft.com/office/drawing/2014/main" id="{1D1699E8-6BBD-4D4E-B2AC-035CAB59C6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="" xmlns:a16="http://schemas.microsoft.com/office/drawing/2014/main" id="{615BB881-12A8-4742-9FE6-53C096B867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5C72D-F7E1-BD40-86C6-B66ABFAB450C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24636751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="" xmlns:a16="http://schemas.microsoft.com/office/drawing/2014/main" id="{B351A439-869D-A64E-96EA-90E87B3049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="" xmlns:a16="http://schemas.microsoft.com/office/drawing/2014/main" id="{5DD9545C-2CC9-0B45-85C6-0E9298919A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zh-TW" altLang="en-US"/>
              <a:t>編輯母片文字樣式
第二層
第三層
第四層
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="" xmlns:a16="http://schemas.microsoft.com/office/drawing/2014/main" id="{33738F76-8188-D644-A1FB-E96D6E0093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81BA9-4049-294E-8344-61E158D26924}" type="datetimeFigureOut">
              <a:rPr kumimoji="1" lang="zh-TW" altLang="en-US" smtClean="0"/>
              <a:t>2018/8/8</a:t>
            </a:fld>
            <a:endParaRPr kumimoji="1"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="" xmlns:a16="http://schemas.microsoft.com/office/drawing/2014/main" id="{B377114E-CC9F-6B4A-899F-A0688905D6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="" xmlns:a16="http://schemas.microsoft.com/office/drawing/2014/main" id="{697FA71A-70F0-4748-898F-FD5DEE0A37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5C72D-F7E1-BD40-86C6-B66ABFAB450C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7633808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="" xmlns:a16="http://schemas.microsoft.com/office/drawing/2014/main" id="{1AC5358C-3CE2-8F4F-91B8-AA8BE1F300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="" xmlns:a16="http://schemas.microsoft.com/office/drawing/2014/main" id="{E606E63A-D76D-CF4C-BAFA-98381B9D3AF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kumimoji="1" lang="zh-TW" altLang="en-US"/>
              <a:t>編輯母片文字樣式
第二層
第三層
第四層
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="" xmlns:a16="http://schemas.microsoft.com/office/drawing/2014/main" id="{41033349-F72A-014B-94B4-40E03AAFB5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kumimoji="1" lang="zh-TW" altLang="en-US"/>
              <a:t>編輯母片文字樣式
第二層
第三層
第四層
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="" xmlns:a16="http://schemas.microsoft.com/office/drawing/2014/main" id="{6802618E-2C8B-2047-9E11-98F60B79CA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81BA9-4049-294E-8344-61E158D26924}" type="datetimeFigureOut">
              <a:rPr kumimoji="1" lang="zh-TW" altLang="en-US" smtClean="0"/>
              <a:t>2018/8/8</a:t>
            </a:fld>
            <a:endParaRPr kumimoji="1"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="" xmlns:a16="http://schemas.microsoft.com/office/drawing/2014/main" id="{A1D4AD9B-8A12-F14D-AF9E-39492313E9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="" xmlns:a16="http://schemas.microsoft.com/office/drawing/2014/main" id="{94895775-3AB9-6F40-908B-14375CAC08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5C72D-F7E1-BD40-86C6-B66ABFAB450C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33467147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="" xmlns:a16="http://schemas.microsoft.com/office/drawing/2014/main" id="{9D147393-053D-E44C-9B26-111772FB4E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="" xmlns:a16="http://schemas.microsoft.com/office/drawing/2014/main" id="{E6AF2729-951A-9B48-839C-0217A30E22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kumimoji="1" lang="zh-TW" altLang="en-US"/>
              <a:t>編輯母片文字樣式
第二層
第三層
第四層
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="" xmlns:a16="http://schemas.microsoft.com/office/drawing/2014/main" id="{D1662011-37E6-8B46-9627-60ECFFD4787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kumimoji="1" lang="zh-TW" altLang="en-US"/>
              <a:t>編輯母片文字樣式
第二層
第三層
第四層
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="" xmlns:a16="http://schemas.microsoft.com/office/drawing/2014/main" id="{07F12395-CF4B-FF44-9879-72479909F54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kumimoji="1" lang="zh-TW" altLang="en-US"/>
              <a:t>編輯母片文字樣式
第二層
第三層
第四層
第五層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="" xmlns:a16="http://schemas.microsoft.com/office/drawing/2014/main" id="{F05E3F2A-A9B1-1D46-8BB1-EF967C0D863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kumimoji="1" lang="zh-TW" altLang="en-US"/>
              <a:t>編輯母片文字樣式
第二層
第三層
第四層
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="" xmlns:a16="http://schemas.microsoft.com/office/drawing/2014/main" id="{5568951F-6775-D340-ADF9-995E710443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81BA9-4049-294E-8344-61E158D26924}" type="datetimeFigureOut">
              <a:rPr kumimoji="1" lang="zh-TW" altLang="en-US" smtClean="0"/>
              <a:t>2018/8/8</a:t>
            </a:fld>
            <a:endParaRPr kumimoji="1" lang="zh-TW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="" xmlns:a16="http://schemas.microsoft.com/office/drawing/2014/main" id="{4C3E8449-A4D4-C24C-923B-530A53FF60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="" xmlns:a16="http://schemas.microsoft.com/office/drawing/2014/main" id="{43BF9B01-1AAA-3C41-A9F6-67B2972AEE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5C72D-F7E1-BD40-86C6-B66ABFAB450C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4590045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="" xmlns:a16="http://schemas.microsoft.com/office/drawing/2014/main" id="{F3F8AE0E-98A3-5F40-9126-52898727F1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="" xmlns:a16="http://schemas.microsoft.com/office/drawing/2014/main" id="{C5C9DD97-3D84-B64B-BE42-FDD26B58FD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81BA9-4049-294E-8344-61E158D26924}" type="datetimeFigureOut">
              <a:rPr kumimoji="1" lang="zh-TW" altLang="en-US" smtClean="0"/>
              <a:t>2018/8/8</a:t>
            </a:fld>
            <a:endParaRPr kumimoji="1"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="" xmlns:a16="http://schemas.microsoft.com/office/drawing/2014/main" id="{EEC56EE5-0D38-9F47-8B21-B07F20426A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="" xmlns:a16="http://schemas.microsoft.com/office/drawing/2014/main" id="{3FBCAB7D-E3C3-B94C-BEC1-06AF8B0B17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5C72D-F7E1-BD40-86C6-B66ABFAB450C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1474564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="" xmlns:a16="http://schemas.microsoft.com/office/drawing/2014/main" id="{4BD491ED-0FB4-8E4A-8AD7-7D35DABBDE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81BA9-4049-294E-8344-61E158D26924}" type="datetimeFigureOut">
              <a:rPr kumimoji="1" lang="zh-TW" altLang="en-US" smtClean="0"/>
              <a:t>2018/8/8</a:t>
            </a:fld>
            <a:endParaRPr kumimoji="1" lang="zh-TW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="" xmlns:a16="http://schemas.microsoft.com/office/drawing/2014/main" id="{840A691A-1C31-9744-96B5-26C9A5B0BD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="" xmlns:a16="http://schemas.microsoft.com/office/drawing/2014/main" id="{9D7D15BA-7CA6-0745-983F-FD86249403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5C72D-F7E1-BD40-86C6-B66ABFAB450C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3715139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="" xmlns:a16="http://schemas.microsoft.com/office/drawing/2014/main" id="{924B4B88-3173-3B4D-9DF2-B66AF8EF29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="" xmlns:a16="http://schemas.microsoft.com/office/drawing/2014/main" id="{43436864-5871-8947-8CDB-C6E61AF33D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kumimoji="1" lang="zh-TW" altLang="en-US"/>
              <a:t>編輯母片文字樣式
第二層
第三層
第四層
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="" xmlns:a16="http://schemas.microsoft.com/office/drawing/2014/main" id="{50842B48-EC60-F945-8B99-E63298B3E8F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kumimoji="1" lang="zh-TW" altLang="en-US"/>
              <a:t>編輯母片文字樣式
第二層
第三層
第四層
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="" xmlns:a16="http://schemas.microsoft.com/office/drawing/2014/main" id="{26E90D82-37BB-9847-91E5-96029F0AA4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81BA9-4049-294E-8344-61E158D26924}" type="datetimeFigureOut">
              <a:rPr kumimoji="1" lang="zh-TW" altLang="en-US" smtClean="0"/>
              <a:t>2018/8/8</a:t>
            </a:fld>
            <a:endParaRPr kumimoji="1"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="" xmlns:a16="http://schemas.microsoft.com/office/drawing/2014/main" id="{A1B0DB8F-84D4-4F45-9D01-051DC0DD01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="" xmlns:a16="http://schemas.microsoft.com/office/drawing/2014/main" id="{91391F8C-A72B-6A4B-97D6-9B159A50CB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5C72D-F7E1-BD40-86C6-B66ABFAB450C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36347518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="" xmlns:a16="http://schemas.microsoft.com/office/drawing/2014/main" id="{41C61C96-4283-C64C-A4B5-B717C73186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="" xmlns:a16="http://schemas.microsoft.com/office/drawing/2014/main" id="{6098D388-50F2-344B-80CF-782D9882529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zh-TW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="" xmlns:a16="http://schemas.microsoft.com/office/drawing/2014/main" id="{3FED9D69-B628-C54C-A0D0-6AA29FE540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kumimoji="1" lang="zh-TW" altLang="en-US"/>
              <a:t>編輯母片文字樣式
第二層
第三層
第四層
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="" xmlns:a16="http://schemas.microsoft.com/office/drawing/2014/main" id="{EAD09BF7-D190-1C44-8411-04787DE600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81BA9-4049-294E-8344-61E158D26924}" type="datetimeFigureOut">
              <a:rPr kumimoji="1" lang="zh-TW" altLang="en-US" smtClean="0"/>
              <a:t>2018/8/8</a:t>
            </a:fld>
            <a:endParaRPr kumimoji="1"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="" xmlns:a16="http://schemas.microsoft.com/office/drawing/2014/main" id="{1701B787-B07A-BE48-9133-EB620B301C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="" xmlns:a16="http://schemas.microsoft.com/office/drawing/2014/main" id="{3B8C7688-9B84-BA4D-81D1-475A74F2F5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5C72D-F7E1-BD40-86C6-B66ABFAB450C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27434731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="" xmlns:a16="http://schemas.microsoft.com/office/drawing/2014/main" id="{5F5AD3E5-6A78-0144-B779-E1A0FE4EC4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zh-TW" altLang="en-US" dirty="0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="" xmlns:a16="http://schemas.microsoft.com/office/drawing/2014/main" id="{5A422FFD-D611-4248-A050-9F2DF081BB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kumimoji="1" lang="zh-TW" altLang="en-US" dirty="0"/>
              <a:t>編輯母片文字樣式
第二層
第三層
第四層
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="" xmlns:a16="http://schemas.microsoft.com/office/drawing/2014/main" id="{AEAB135B-3866-7F4F-BEEA-B72593EE7CD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981BA9-4049-294E-8344-61E158D26924}" type="datetimeFigureOut">
              <a:rPr kumimoji="1" lang="zh-TW" altLang="en-US" smtClean="0"/>
              <a:t>2018/8/8</a:t>
            </a:fld>
            <a:endParaRPr kumimoji="1"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="" xmlns:a16="http://schemas.microsoft.com/office/drawing/2014/main" id="{EAE4E687-1AFB-1949-83B4-ECFE349C34F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="" xmlns:a16="http://schemas.microsoft.com/office/drawing/2014/main" id="{25C6B13E-7E66-C644-A914-5675EE65715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B5C72D-F7E1-BD40-86C6-B66ABFAB450C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34633527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Microsoft JhengHei" panose="020B0604030504040204" pitchFamily="34" charset="-120"/>
          <a:ea typeface="Microsoft JhengHei" panose="020B0604030504040204" pitchFamily="34" charset="-120"/>
          <a:cs typeface="+mj-cs"/>
        </a:defRPr>
      </a:lvl1pPr>
    </p:titleStyle>
    <p:bodyStyle>
      <a:lvl1pPr marL="228600" indent="-228600" algn="l" defTabSz="914400" rtl="0" eaLnBrk="1" latinLnBrk="0" hangingPunct="0">
        <a:lnSpc>
          <a:spcPts val="4000"/>
        </a:lnSpc>
        <a:spcBef>
          <a:spcPts val="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Microsoft JhengHei" panose="020B0604030504040204" pitchFamily="34" charset="-120"/>
          <a:ea typeface="Microsoft JhengHei" panose="020B0604030504040204" pitchFamily="34" charset="-120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="" xmlns:a16="http://schemas.microsoft.com/office/drawing/2014/main" id="{8F4F6DBD-7F2F-434D-85E2-C5F4F19BD05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zh-TW" altLang="en-US" b="1" dirty="0" smtClean="0">
                <a:solidFill>
                  <a:srgbClr val="FF0000"/>
                </a:solidFill>
              </a:rPr>
              <a:t>議題一</a:t>
            </a:r>
            <a:r>
              <a:rPr lang="en-US" altLang="zh-TW" b="1" dirty="0" smtClean="0"/>
              <a:t/>
            </a:r>
            <a:br>
              <a:rPr lang="en-US" altLang="zh-TW" b="1" dirty="0" smtClean="0"/>
            </a:br>
            <a:r>
              <a:rPr lang="zh-TW" altLang="zh-TW" b="1" dirty="0" smtClean="0"/>
              <a:t>體育</a:t>
            </a:r>
            <a:r>
              <a:rPr lang="zh-TW" altLang="zh-TW" b="1" dirty="0"/>
              <a:t>班課程規劃</a:t>
            </a:r>
            <a:r>
              <a:rPr lang="zh-TW" altLang="zh-TW" dirty="0">
                <a:effectLst/>
              </a:rPr>
              <a:t> </a:t>
            </a:r>
            <a:endParaRPr kumimoji="1" lang="zh-TW" altLang="en-US" dirty="0"/>
          </a:p>
        </p:txBody>
      </p:sp>
      <p:sp>
        <p:nvSpPr>
          <p:cNvPr id="3" name="副標題 2">
            <a:extLst>
              <a:ext uri="{FF2B5EF4-FFF2-40B4-BE49-F238E27FC236}">
                <a16:creationId xmlns="" xmlns:a16="http://schemas.microsoft.com/office/drawing/2014/main" id="{D90C67CE-108C-E645-90B8-A75129705CB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l"/>
            <a:r>
              <a:rPr lang="zh-TW" altLang="en-US" sz="2800" b="1" dirty="0" smtClean="0"/>
              <a:t>報告人：</a:t>
            </a:r>
            <a:r>
              <a:rPr lang="zh-TW" altLang="zh-TW" sz="2800" b="1" dirty="0" smtClean="0"/>
              <a:t>臺北市</a:t>
            </a:r>
            <a:r>
              <a:rPr lang="zh-TW" altLang="zh-TW" sz="2800" b="1" dirty="0"/>
              <a:t>立大理高中</a:t>
            </a:r>
            <a:r>
              <a:rPr lang="en-US" altLang="zh-TW" sz="2800" b="1" dirty="0"/>
              <a:t>  </a:t>
            </a:r>
            <a:r>
              <a:rPr lang="zh-TW" altLang="zh-TW" sz="2800" b="1" dirty="0"/>
              <a:t>楊廣銓</a:t>
            </a:r>
            <a:r>
              <a:rPr lang="zh-TW" altLang="zh-TW" sz="2800" b="1" dirty="0">
                <a:effectLst/>
              </a:rPr>
              <a:t> </a:t>
            </a:r>
            <a:r>
              <a:rPr lang="zh-TW" altLang="en-US" sz="2800" b="1" dirty="0">
                <a:effectLst/>
              </a:rPr>
              <a:t>校長</a:t>
            </a:r>
            <a:endParaRPr kumimoji="1" lang="zh-TW" alt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5668616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>
            <a:extLst>
              <a:ext uri="{FF2B5EF4-FFF2-40B4-BE49-F238E27FC236}">
                <a16:creationId xmlns="" xmlns:a16="http://schemas.microsoft.com/office/drawing/2014/main" id="{94E17B54-27BC-BB4C-853A-0535449B8E5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4270009"/>
              </p:ext>
            </p:extLst>
          </p:nvPr>
        </p:nvGraphicFramePr>
        <p:xfrm>
          <a:off x="156001" y="462341"/>
          <a:ext cx="11879998" cy="630000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15609">
                  <a:extLst>
                    <a:ext uri="{9D8B030D-6E8A-4147-A177-3AD203B41FA5}">
                      <a16:colId xmlns="" xmlns:a16="http://schemas.microsoft.com/office/drawing/2014/main" val="3566620841"/>
                    </a:ext>
                  </a:extLst>
                </a:gridCol>
                <a:gridCol w="2189273">
                  <a:extLst>
                    <a:ext uri="{9D8B030D-6E8A-4147-A177-3AD203B41FA5}">
                      <a16:colId xmlns="" xmlns:a16="http://schemas.microsoft.com/office/drawing/2014/main" val="2063173705"/>
                    </a:ext>
                  </a:extLst>
                </a:gridCol>
                <a:gridCol w="2218779">
                  <a:extLst>
                    <a:ext uri="{9D8B030D-6E8A-4147-A177-3AD203B41FA5}">
                      <a16:colId xmlns="" xmlns:a16="http://schemas.microsoft.com/office/drawing/2014/main" val="212512930"/>
                    </a:ext>
                  </a:extLst>
                </a:gridCol>
                <a:gridCol w="2218779">
                  <a:extLst>
                    <a:ext uri="{9D8B030D-6E8A-4147-A177-3AD203B41FA5}">
                      <a16:colId xmlns="" xmlns:a16="http://schemas.microsoft.com/office/drawing/2014/main" val="2608002469"/>
                    </a:ext>
                  </a:extLst>
                </a:gridCol>
                <a:gridCol w="2218779">
                  <a:extLst>
                    <a:ext uri="{9D8B030D-6E8A-4147-A177-3AD203B41FA5}">
                      <a16:colId xmlns="" xmlns:a16="http://schemas.microsoft.com/office/drawing/2014/main" val="2801991827"/>
                    </a:ext>
                  </a:extLst>
                </a:gridCol>
                <a:gridCol w="2218779">
                  <a:extLst>
                    <a:ext uri="{9D8B030D-6E8A-4147-A177-3AD203B41FA5}">
                      <a16:colId xmlns="" xmlns:a16="http://schemas.microsoft.com/office/drawing/2014/main" val="3343115870"/>
                    </a:ext>
                  </a:extLst>
                </a:gridCol>
              </a:tblGrid>
              <a:tr h="660804">
                <a:tc gridSpan="2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zh-TW" altLang="en-US" sz="1800" kern="0" dirty="0" smtClean="0"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課程</a:t>
                      </a:r>
                      <a:r>
                        <a:rPr lang="zh-TW" sz="1800" kern="0" dirty="0" smtClean="0"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類型</a:t>
                      </a:r>
                      <a:endParaRPr lang="zh-TW" sz="2000" kern="100" dirty="0">
                        <a:effectLst/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800" kern="0" dirty="0"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課程類別</a:t>
                      </a:r>
                      <a:endParaRPr lang="zh-TW" sz="2000" kern="100" dirty="0">
                        <a:effectLst/>
                        <a:latin typeface="Microsoft JhengHei" panose="020B0604030504040204" pitchFamily="34" charset="-120"/>
                        <a:ea typeface="Microsoft JhengHei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kern="0" dirty="0" smtClean="0"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普高</a:t>
                      </a:r>
                      <a:r>
                        <a:rPr lang="zh-TW" altLang="en-US" sz="1800" kern="0" dirty="0" smtClean="0"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版</a:t>
                      </a:r>
                      <a:endParaRPr lang="zh-TW" sz="2000" kern="100" dirty="0">
                        <a:effectLst/>
                        <a:latin typeface="Microsoft JhengHei" panose="020B0604030504040204" pitchFamily="34" charset="-120"/>
                        <a:ea typeface="Microsoft JhengHei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kern="0" dirty="0" smtClean="0"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技高</a:t>
                      </a:r>
                      <a:r>
                        <a:rPr lang="zh-TW" altLang="en-US" sz="1800" kern="0" dirty="0" smtClean="0"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版</a:t>
                      </a:r>
                      <a:endParaRPr lang="zh-TW" sz="2000" kern="100" dirty="0">
                        <a:effectLst/>
                        <a:latin typeface="Microsoft JhengHei" panose="020B0604030504040204" pitchFamily="34" charset="-120"/>
                        <a:ea typeface="Microsoft JhengHei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kern="0" dirty="0" smtClean="0"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綜高</a:t>
                      </a:r>
                      <a:r>
                        <a:rPr lang="zh-TW" altLang="en-US" sz="1800" kern="0" dirty="0" smtClean="0"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版</a:t>
                      </a:r>
                      <a:endParaRPr lang="zh-TW" sz="2000" kern="100" dirty="0">
                        <a:effectLst/>
                        <a:latin typeface="Microsoft JhengHei" panose="020B0604030504040204" pitchFamily="34" charset="-120"/>
                        <a:ea typeface="Microsoft JhengHei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kern="0" dirty="0" smtClean="0"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單高</a:t>
                      </a:r>
                      <a:r>
                        <a:rPr lang="zh-TW" altLang="en-US" sz="1800" kern="0" dirty="0" smtClean="0"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版</a:t>
                      </a:r>
                      <a:endParaRPr lang="zh-TW" sz="2000" kern="100" dirty="0">
                        <a:effectLst/>
                        <a:latin typeface="Microsoft JhengHei" panose="020B0604030504040204" pitchFamily="34" charset="-120"/>
                        <a:ea typeface="Microsoft JhengHei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extLst>
                  <a:ext uri="{0D108BD9-81ED-4DB2-BD59-A6C34878D82A}">
                    <a16:rowId xmlns="" xmlns:a16="http://schemas.microsoft.com/office/drawing/2014/main" val="1957207879"/>
                  </a:ext>
                </a:extLst>
              </a:tr>
              <a:tr h="683167"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kern="0"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部定</a:t>
                      </a:r>
                      <a:endParaRPr lang="zh-TW" sz="2000" kern="100">
                        <a:effectLst/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kern="0"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必修</a:t>
                      </a:r>
                      <a:endParaRPr lang="zh-TW" sz="2000" kern="100">
                        <a:effectLst/>
                        <a:latin typeface="Microsoft JhengHei" panose="020B0604030504040204" pitchFamily="34" charset="-120"/>
                        <a:ea typeface="Microsoft JhengHei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400" kern="0" dirty="0"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一般科目、體育</a:t>
                      </a:r>
                      <a:r>
                        <a:rPr lang="zh-TW" sz="1400" kern="0" dirty="0" smtClean="0"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專業</a:t>
                      </a:r>
                      <a:endParaRPr lang="zh-TW" sz="2000" kern="100" dirty="0">
                        <a:effectLst/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400" kern="0" dirty="0"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（包含高級中等學校共同核心</a:t>
                      </a:r>
                      <a:r>
                        <a:rPr lang="en-US" sz="1400" kern="0" dirty="0"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32</a:t>
                      </a:r>
                      <a:r>
                        <a:rPr lang="zh-TW" sz="1400" kern="0" dirty="0"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學分）</a:t>
                      </a:r>
                      <a:endParaRPr lang="zh-TW" sz="2000" kern="100" dirty="0">
                        <a:effectLst/>
                        <a:latin typeface="Microsoft JhengHei" panose="020B0604030504040204" pitchFamily="34" charset="-120"/>
                        <a:ea typeface="Microsoft JhengHei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100+50</a:t>
                      </a:r>
                      <a:r>
                        <a:rPr lang="zh-TW" sz="1800" kern="0"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學分</a:t>
                      </a:r>
                      <a:endParaRPr lang="zh-TW" sz="2000" kern="100">
                        <a:effectLst/>
                        <a:latin typeface="Microsoft JhengHei" panose="020B0604030504040204" pitchFamily="34" charset="-120"/>
                        <a:ea typeface="Microsoft JhengHei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(58-68)+50</a:t>
                      </a:r>
                      <a:r>
                        <a:rPr lang="zh-TW" sz="1800" kern="0" dirty="0"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學分</a:t>
                      </a:r>
                      <a:endParaRPr lang="zh-TW" sz="2000" kern="100" dirty="0">
                        <a:effectLst/>
                        <a:latin typeface="Microsoft JhengHei" panose="020B0604030504040204" pitchFamily="34" charset="-120"/>
                        <a:ea typeface="Microsoft JhengHei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48+50</a:t>
                      </a:r>
                      <a:r>
                        <a:rPr lang="zh-TW" sz="1800" kern="0"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學分</a:t>
                      </a:r>
                      <a:endParaRPr lang="zh-TW" sz="2000" kern="100">
                        <a:effectLst/>
                        <a:latin typeface="Microsoft JhengHei" panose="020B0604030504040204" pitchFamily="34" charset="-120"/>
                        <a:ea typeface="Microsoft JhengHei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48+50</a:t>
                      </a:r>
                      <a:r>
                        <a:rPr lang="zh-TW" sz="1800" kern="0"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學分</a:t>
                      </a:r>
                      <a:endParaRPr lang="zh-TW" sz="2000" kern="100">
                        <a:effectLst/>
                        <a:latin typeface="Microsoft JhengHei" panose="020B0604030504040204" pitchFamily="34" charset="-120"/>
                        <a:ea typeface="Microsoft JhengHei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extLst>
                  <a:ext uri="{0D108BD9-81ED-4DB2-BD59-A6C34878D82A}">
                    <a16:rowId xmlns="" xmlns:a16="http://schemas.microsoft.com/office/drawing/2014/main" val="875378120"/>
                  </a:ext>
                </a:extLst>
              </a:tr>
              <a:tr h="660804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kern="0"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專業科目</a:t>
                      </a:r>
                      <a:endParaRPr lang="zh-TW" sz="2000" kern="100">
                        <a:effectLst/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kern="0"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實習科目</a:t>
                      </a:r>
                      <a:endParaRPr lang="zh-TW" sz="2000" kern="100">
                        <a:effectLst/>
                        <a:latin typeface="Microsoft JhengHei" panose="020B0604030504040204" pitchFamily="34" charset="-120"/>
                        <a:ea typeface="Microsoft JhengHei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kern="0"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＿</a:t>
                      </a:r>
                      <a:endParaRPr lang="zh-TW" sz="2000" kern="100">
                        <a:effectLst/>
                        <a:latin typeface="Microsoft JhengHei" panose="020B0604030504040204" pitchFamily="34" charset="-120"/>
                        <a:ea typeface="Microsoft JhengHei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40</a:t>
                      </a:r>
                      <a:r>
                        <a:rPr lang="zh-TW" sz="1800" kern="0"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學分</a:t>
                      </a:r>
                      <a:endParaRPr lang="zh-TW" sz="2000" kern="100">
                        <a:effectLst/>
                        <a:latin typeface="Microsoft JhengHei" panose="020B0604030504040204" pitchFamily="34" charset="-120"/>
                        <a:ea typeface="Microsoft JhengHei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kern="0"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＿</a:t>
                      </a:r>
                      <a:endParaRPr lang="zh-TW" sz="2000" kern="100">
                        <a:effectLst/>
                        <a:latin typeface="Microsoft JhengHei" panose="020B0604030504040204" pitchFamily="34" charset="-120"/>
                        <a:ea typeface="Microsoft JhengHei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kern="0"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＿</a:t>
                      </a:r>
                      <a:endParaRPr lang="zh-TW" sz="2000" kern="100">
                        <a:effectLst/>
                        <a:latin typeface="Microsoft JhengHei" panose="020B0604030504040204" pitchFamily="34" charset="-120"/>
                        <a:ea typeface="Microsoft JhengHei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extLst>
                  <a:ext uri="{0D108BD9-81ED-4DB2-BD59-A6C34878D82A}">
                    <a16:rowId xmlns="" xmlns:a16="http://schemas.microsoft.com/office/drawing/2014/main" val="2224275611"/>
                  </a:ext>
                </a:extLst>
              </a:tr>
              <a:tr h="330402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kern="0"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學分數</a:t>
                      </a:r>
                      <a:endParaRPr lang="zh-TW" sz="2000" kern="100">
                        <a:effectLst/>
                        <a:latin typeface="Microsoft JhengHei" panose="020B0604030504040204" pitchFamily="34" charset="-120"/>
                        <a:ea typeface="Microsoft JhengHei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150</a:t>
                      </a:r>
                      <a:r>
                        <a:rPr lang="zh-TW" sz="1800" kern="0"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學分</a:t>
                      </a:r>
                      <a:endParaRPr lang="zh-TW" sz="2000" kern="100">
                        <a:effectLst/>
                        <a:latin typeface="Microsoft JhengHei" panose="020B0604030504040204" pitchFamily="34" charset="-120"/>
                        <a:ea typeface="Microsoft JhengHei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148-158</a:t>
                      </a:r>
                      <a:r>
                        <a:rPr lang="zh-TW" sz="1800" kern="0"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學分</a:t>
                      </a:r>
                      <a:endParaRPr lang="zh-TW" sz="2000" kern="100">
                        <a:effectLst/>
                        <a:latin typeface="Microsoft JhengHei" panose="020B0604030504040204" pitchFamily="34" charset="-120"/>
                        <a:ea typeface="Microsoft JhengHei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98</a:t>
                      </a:r>
                      <a:r>
                        <a:rPr lang="zh-TW" sz="1800" kern="0" dirty="0"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學分</a:t>
                      </a:r>
                      <a:endParaRPr lang="zh-TW" sz="2000" kern="100" dirty="0">
                        <a:effectLst/>
                        <a:latin typeface="Microsoft JhengHei" panose="020B0604030504040204" pitchFamily="34" charset="-120"/>
                        <a:ea typeface="Microsoft JhengHei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98</a:t>
                      </a:r>
                      <a:r>
                        <a:rPr lang="zh-TW" sz="1800" kern="0"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學分</a:t>
                      </a:r>
                      <a:endParaRPr lang="zh-TW" sz="2000" kern="100">
                        <a:effectLst/>
                        <a:latin typeface="Microsoft JhengHei" panose="020B0604030504040204" pitchFamily="34" charset="-120"/>
                        <a:ea typeface="Microsoft JhengHei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extLst>
                  <a:ext uri="{0D108BD9-81ED-4DB2-BD59-A6C34878D82A}">
                    <a16:rowId xmlns="" xmlns:a16="http://schemas.microsoft.com/office/drawing/2014/main" val="2669207645"/>
                  </a:ext>
                </a:extLst>
              </a:tr>
              <a:tr h="330402">
                <a:tc row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kern="0"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校訂必修及選修</a:t>
                      </a:r>
                      <a:endParaRPr lang="zh-TW" sz="2000" kern="100">
                        <a:effectLst/>
                        <a:latin typeface="Microsoft JhengHei" panose="020B0604030504040204" pitchFamily="34" charset="-120"/>
                        <a:ea typeface="Microsoft JhengHei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kern="0" dirty="0"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一般科目</a:t>
                      </a:r>
                      <a:endParaRPr lang="zh-TW" sz="2000" kern="100" dirty="0">
                        <a:effectLst/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kern="0" dirty="0"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專精科目</a:t>
                      </a:r>
                      <a:endParaRPr lang="zh-TW" sz="2000" kern="100" dirty="0">
                        <a:effectLst/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kern="0" dirty="0"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專業科目</a:t>
                      </a:r>
                      <a:endParaRPr lang="zh-TW" sz="2000" kern="100" dirty="0">
                        <a:effectLst/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kern="0" dirty="0"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實習科目</a:t>
                      </a:r>
                      <a:endParaRPr lang="zh-TW" sz="2000" kern="100" dirty="0">
                        <a:effectLst/>
                        <a:latin typeface="Microsoft JhengHei" panose="020B0604030504040204" pitchFamily="34" charset="-120"/>
                        <a:ea typeface="Microsoft JhengHei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kern="0"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校訂必修</a:t>
                      </a:r>
                      <a:endParaRPr lang="zh-TW" sz="2000" kern="100">
                        <a:effectLst/>
                        <a:latin typeface="Microsoft JhengHei" panose="020B0604030504040204" pitchFamily="34" charset="-120"/>
                        <a:ea typeface="Microsoft JhengHei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22-44</a:t>
                      </a:r>
                      <a:r>
                        <a:rPr lang="zh-TW" sz="1800" kern="0"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學分</a:t>
                      </a:r>
                      <a:endParaRPr lang="zh-TW" sz="2000" kern="100">
                        <a:effectLst/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kern="0"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（各校須訂定</a:t>
                      </a:r>
                      <a:r>
                        <a:rPr lang="en-US" sz="1800" kern="0"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2-4</a:t>
                      </a:r>
                      <a:r>
                        <a:rPr lang="zh-TW" sz="1800" kern="0"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學分專題實作為校訂必修科目）</a:t>
                      </a:r>
                      <a:endParaRPr lang="zh-TW" sz="2000" kern="100">
                        <a:effectLst/>
                        <a:latin typeface="Microsoft JhengHei" panose="020B0604030504040204" pitchFamily="34" charset="-120"/>
                        <a:ea typeface="Microsoft JhengHei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kern="0" dirty="0"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校訂必修</a:t>
                      </a:r>
                      <a:endParaRPr lang="zh-TW" sz="2000" kern="100" dirty="0">
                        <a:effectLst/>
                        <a:latin typeface="Microsoft JhengHei" panose="020B0604030504040204" pitchFamily="34" charset="-120"/>
                        <a:ea typeface="Microsoft JhengHei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760600128"/>
                  </a:ext>
                </a:extLst>
              </a:tr>
              <a:tr h="660804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800" b="1" kern="0" dirty="0" smtClean="0">
                          <a:solidFill>
                            <a:srgbClr val="FF0000"/>
                          </a:solidFill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2</a:t>
                      </a:r>
                      <a:r>
                        <a:rPr lang="en-US" sz="1800" b="1" kern="0" dirty="0" smtClean="0">
                          <a:solidFill>
                            <a:srgbClr val="FF0000"/>
                          </a:solidFill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-4</a:t>
                      </a:r>
                      <a:r>
                        <a:rPr lang="zh-TW" sz="1800" b="1" kern="0" dirty="0">
                          <a:solidFill>
                            <a:srgbClr val="FF0000"/>
                          </a:solidFill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學分</a:t>
                      </a:r>
                      <a:endParaRPr lang="zh-TW" sz="2000" b="1" kern="100" dirty="0">
                        <a:solidFill>
                          <a:srgbClr val="FF0000"/>
                        </a:solidFill>
                        <a:effectLst/>
                        <a:latin typeface="Microsoft JhengHei" panose="020B0604030504040204" pitchFamily="34" charset="-120"/>
                        <a:ea typeface="Microsoft JhengHei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4-12</a:t>
                      </a:r>
                      <a:r>
                        <a:rPr lang="zh-TW" sz="1800" kern="0"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學分</a:t>
                      </a:r>
                      <a:endParaRPr lang="zh-TW" sz="2000" kern="100">
                        <a:effectLst/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kern="0"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一般科目</a:t>
                      </a:r>
                      <a:endParaRPr lang="zh-TW" sz="2000" kern="100">
                        <a:effectLst/>
                        <a:latin typeface="Microsoft JhengHei" panose="020B0604030504040204" pitchFamily="34" charset="-120"/>
                        <a:ea typeface="Microsoft JhengHei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800" b="1" kern="0" dirty="0" smtClean="0">
                          <a:solidFill>
                            <a:srgbClr val="FF0000"/>
                          </a:solidFill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2</a:t>
                      </a:r>
                      <a:r>
                        <a:rPr lang="en-US" sz="1800" b="1" kern="0" dirty="0" smtClean="0">
                          <a:solidFill>
                            <a:srgbClr val="FF0000"/>
                          </a:solidFill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-10</a:t>
                      </a:r>
                      <a:r>
                        <a:rPr lang="zh-TW" sz="1800" b="1" kern="0" dirty="0">
                          <a:solidFill>
                            <a:srgbClr val="FF0000"/>
                          </a:solidFill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學分</a:t>
                      </a:r>
                      <a:endParaRPr lang="zh-TW" sz="2000" b="1" kern="100" dirty="0">
                        <a:solidFill>
                          <a:srgbClr val="FF0000"/>
                        </a:solidFill>
                        <a:effectLst/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kern="0" dirty="0"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核心科目</a:t>
                      </a:r>
                      <a:endParaRPr lang="zh-TW" sz="2000" kern="100" dirty="0">
                        <a:effectLst/>
                        <a:latin typeface="Microsoft JhengHei" panose="020B0604030504040204" pitchFamily="34" charset="-120"/>
                        <a:ea typeface="Microsoft JhengHei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extLst>
                  <a:ext uri="{0D108BD9-81ED-4DB2-BD59-A6C34878D82A}">
                    <a16:rowId xmlns="" xmlns:a16="http://schemas.microsoft.com/office/drawing/2014/main" val="3691539295"/>
                  </a:ext>
                </a:extLst>
              </a:tr>
              <a:tr h="330402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kern="0"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選修</a:t>
                      </a:r>
                      <a:endParaRPr lang="zh-TW" sz="2000" kern="100">
                        <a:effectLst/>
                        <a:latin typeface="Microsoft JhengHei" panose="020B0604030504040204" pitchFamily="34" charset="-120"/>
                        <a:ea typeface="Microsoft JhengHei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kern="0"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校訂選修</a:t>
                      </a:r>
                      <a:endParaRPr lang="zh-TW" sz="2000" kern="100">
                        <a:effectLst/>
                        <a:latin typeface="Microsoft JhengHei" panose="020B0604030504040204" pitchFamily="34" charset="-120"/>
                        <a:ea typeface="Microsoft JhengHei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marL="75565" algn="ctr">
                        <a:spcAft>
                          <a:spcPts val="0"/>
                        </a:spcAft>
                      </a:pPr>
                      <a:r>
                        <a:rPr lang="zh-TW" sz="1800" kern="0" dirty="0"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選修</a:t>
                      </a:r>
                      <a:endParaRPr lang="zh-TW" sz="2000" kern="100" dirty="0">
                        <a:effectLst/>
                        <a:latin typeface="Microsoft JhengHei" panose="020B0604030504040204" pitchFamily="34" charset="-120"/>
                        <a:ea typeface="Microsoft JhengHei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extLst>
                  <a:ext uri="{0D108BD9-81ED-4DB2-BD59-A6C34878D82A}">
                    <a16:rowId xmlns="" xmlns:a16="http://schemas.microsoft.com/office/drawing/2014/main" val="789967235"/>
                  </a:ext>
                </a:extLst>
              </a:tr>
              <a:tr h="330402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26-30</a:t>
                      </a:r>
                      <a:r>
                        <a:rPr lang="zh-TW" sz="1800" kern="0"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學分</a:t>
                      </a:r>
                      <a:endParaRPr lang="zh-TW" sz="2000" kern="100">
                        <a:effectLst/>
                        <a:latin typeface="Microsoft JhengHei" panose="020B0604030504040204" pitchFamily="34" charset="-120"/>
                        <a:ea typeface="Microsoft JhengHei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70-78</a:t>
                      </a:r>
                      <a:r>
                        <a:rPr lang="zh-TW" sz="1800" kern="0"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學分</a:t>
                      </a:r>
                      <a:endParaRPr lang="zh-TW" sz="2000" kern="100">
                        <a:effectLst/>
                        <a:latin typeface="Microsoft JhengHei" panose="020B0604030504040204" pitchFamily="34" charset="-120"/>
                        <a:ea typeface="Microsoft JhengHei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72-82</a:t>
                      </a:r>
                      <a:r>
                        <a:rPr lang="zh-TW" sz="1800" kern="0" dirty="0"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學分</a:t>
                      </a:r>
                      <a:endParaRPr lang="zh-TW" sz="2000" kern="100" dirty="0">
                        <a:effectLst/>
                        <a:latin typeface="Microsoft JhengHei" panose="020B0604030504040204" pitchFamily="34" charset="-120"/>
                        <a:ea typeface="Microsoft JhengHei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extLst>
                  <a:ext uri="{0D108BD9-81ED-4DB2-BD59-A6C34878D82A}">
                    <a16:rowId xmlns="" xmlns:a16="http://schemas.microsoft.com/office/drawing/2014/main" val="774677588"/>
                  </a:ext>
                </a:extLst>
              </a:tr>
              <a:tr h="330402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kern="0"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學分數</a:t>
                      </a:r>
                      <a:endParaRPr lang="zh-TW" sz="2000" kern="100">
                        <a:effectLst/>
                        <a:latin typeface="Microsoft JhengHei" panose="020B0604030504040204" pitchFamily="34" charset="-120"/>
                        <a:ea typeface="Microsoft JhengHei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30</a:t>
                      </a:r>
                      <a:r>
                        <a:rPr lang="zh-TW" sz="1800" kern="0"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學分</a:t>
                      </a:r>
                      <a:endParaRPr lang="zh-TW" sz="2000" kern="100">
                        <a:effectLst/>
                        <a:latin typeface="Microsoft JhengHei" panose="020B0604030504040204" pitchFamily="34" charset="-120"/>
                        <a:ea typeface="Microsoft JhengHei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22-44</a:t>
                      </a:r>
                      <a:r>
                        <a:rPr lang="zh-TW" sz="1800" kern="0"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學分</a:t>
                      </a:r>
                      <a:endParaRPr lang="zh-TW" sz="2000" kern="100">
                        <a:effectLst/>
                        <a:latin typeface="Microsoft JhengHei" panose="020B0604030504040204" pitchFamily="34" charset="-120"/>
                        <a:ea typeface="Microsoft JhengHei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82</a:t>
                      </a:r>
                      <a:r>
                        <a:rPr lang="zh-TW" sz="1800" kern="0"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學分</a:t>
                      </a:r>
                      <a:endParaRPr lang="zh-TW" sz="2000" kern="100">
                        <a:effectLst/>
                        <a:latin typeface="Microsoft JhengHei" panose="020B0604030504040204" pitchFamily="34" charset="-120"/>
                        <a:ea typeface="Microsoft JhengHei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82</a:t>
                      </a:r>
                      <a:r>
                        <a:rPr lang="zh-TW" sz="1800" kern="0"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學分</a:t>
                      </a:r>
                      <a:endParaRPr lang="zh-TW" sz="2000" kern="100">
                        <a:effectLst/>
                        <a:latin typeface="Microsoft JhengHei" panose="020B0604030504040204" pitchFamily="34" charset="-120"/>
                        <a:ea typeface="Microsoft JhengHei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extLst>
                  <a:ext uri="{0D108BD9-81ED-4DB2-BD59-A6C34878D82A}">
                    <a16:rowId xmlns="" xmlns:a16="http://schemas.microsoft.com/office/drawing/2014/main" val="2392184209"/>
                  </a:ext>
                </a:extLst>
              </a:tr>
              <a:tr h="660804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kern="0"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應修習學分數</a:t>
                      </a:r>
                      <a:endParaRPr lang="zh-TW" sz="2000" kern="100">
                        <a:effectLst/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kern="0"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（每週節數）</a:t>
                      </a:r>
                      <a:endParaRPr lang="zh-TW" sz="2000" kern="100">
                        <a:effectLst/>
                        <a:latin typeface="Microsoft JhengHei" panose="020B0604030504040204" pitchFamily="34" charset="-120"/>
                        <a:ea typeface="Microsoft JhengHei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180</a:t>
                      </a:r>
                      <a:r>
                        <a:rPr lang="zh-TW" sz="1800" kern="0"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學分</a:t>
                      </a:r>
                      <a:endParaRPr lang="zh-TW" sz="2000" kern="100">
                        <a:effectLst/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kern="0"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（</a:t>
                      </a:r>
                      <a:r>
                        <a:rPr lang="en-US" sz="1800" kern="0"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30</a:t>
                      </a:r>
                      <a:r>
                        <a:rPr lang="zh-TW" sz="1800" kern="0"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節）</a:t>
                      </a:r>
                      <a:endParaRPr lang="zh-TW" sz="2000" kern="100">
                        <a:effectLst/>
                        <a:latin typeface="Microsoft JhengHei" panose="020B0604030504040204" pitchFamily="34" charset="-120"/>
                        <a:ea typeface="Microsoft JhengHei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180-192</a:t>
                      </a:r>
                      <a:r>
                        <a:rPr lang="zh-TW" sz="1800" kern="0"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學分</a:t>
                      </a:r>
                      <a:endParaRPr lang="zh-TW" sz="2000" kern="100">
                        <a:effectLst/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kern="0"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（</a:t>
                      </a:r>
                      <a:r>
                        <a:rPr lang="en-US" sz="1800" kern="0"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30-32</a:t>
                      </a:r>
                      <a:r>
                        <a:rPr lang="zh-TW" sz="1800" kern="0"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節）</a:t>
                      </a:r>
                      <a:endParaRPr lang="zh-TW" sz="2000" kern="100">
                        <a:effectLst/>
                        <a:latin typeface="Microsoft JhengHei" panose="020B0604030504040204" pitchFamily="34" charset="-120"/>
                        <a:ea typeface="Microsoft JhengHei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180</a:t>
                      </a:r>
                      <a:r>
                        <a:rPr lang="zh-TW" sz="1800" kern="0"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學分</a:t>
                      </a:r>
                      <a:endParaRPr lang="zh-TW" sz="2000" kern="100">
                        <a:effectLst/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kern="0"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（</a:t>
                      </a:r>
                      <a:r>
                        <a:rPr lang="en-US" sz="1800" kern="0"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30</a:t>
                      </a:r>
                      <a:r>
                        <a:rPr lang="zh-TW" sz="1800" kern="0"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節）</a:t>
                      </a:r>
                      <a:endParaRPr lang="zh-TW" sz="2000" kern="100">
                        <a:effectLst/>
                        <a:latin typeface="Microsoft JhengHei" panose="020B0604030504040204" pitchFamily="34" charset="-120"/>
                        <a:ea typeface="Microsoft JhengHei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180</a:t>
                      </a:r>
                      <a:r>
                        <a:rPr lang="zh-TW" sz="1800" kern="0" dirty="0"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學分</a:t>
                      </a:r>
                      <a:endParaRPr lang="zh-TW" sz="2000" kern="100" dirty="0">
                        <a:effectLst/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kern="0" dirty="0"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（</a:t>
                      </a:r>
                      <a:r>
                        <a:rPr lang="en-US" sz="1800" kern="0" dirty="0"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30</a:t>
                      </a:r>
                      <a:r>
                        <a:rPr lang="zh-TW" sz="1800" kern="0" dirty="0"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節）</a:t>
                      </a:r>
                      <a:endParaRPr lang="zh-TW" sz="2000" kern="100" dirty="0">
                        <a:effectLst/>
                        <a:latin typeface="Microsoft JhengHei" panose="020B0604030504040204" pitchFamily="34" charset="-120"/>
                        <a:ea typeface="Microsoft JhengHei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extLst>
                  <a:ext uri="{0D108BD9-81ED-4DB2-BD59-A6C34878D82A}">
                    <a16:rowId xmlns="" xmlns:a16="http://schemas.microsoft.com/office/drawing/2014/main" val="3455391379"/>
                  </a:ext>
                </a:extLst>
              </a:tr>
              <a:tr h="330402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kern="0"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每週團體活動時間</a:t>
                      </a:r>
                      <a:endParaRPr lang="zh-TW" sz="2000" kern="100">
                        <a:effectLst/>
                        <a:latin typeface="Microsoft JhengHei" panose="020B0604030504040204" pitchFamily="34" charset="-120"/>
                        <a:ea typeface="Microsoft JhengHei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2-3</a:t>
                      </a:r>
                      <a:r>
                        <a:rPr lang="zh-TW" sz="1800" kern="0"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節</a:t>
                      </a:r>
                      <a:endParaRPr lang="zh-TW" sz="2000" kern="100">
                        <a:effectLst/>
                        <a:latin typeface="Microsoft JhengHei" panose="020B0604030504040204" pitchFamily="34" charset="-120"/>
                        <a:ea typeface="Microsoft JhengHei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2-3</a:t>
                      </a:r>
                      <a:r>
                        <a:rPr lang="zh-TW" sz="1800" kern="0"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節</a:t>
                      </a:r>
                      <a:endParaRPr lang="zh-TW" sz="2000" kern="100">
                        <a:effectLst/>
                        <a:latin typeface="Microsoft JhengHei" panose="020B0604030504040204" pitchFamily="34" charset="-120"/>
                        <a:ea typeface="Microsoft JhengHei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2-3</a:t>
                      </a:r>
                      <a:r>
                        <a:rPr lang="zh-TW" sz="1800" kern="0"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節</a:t>
                      </a:r>
                      <a:endParaRPr lang="zh-TW" sz="2000" kern="100">
                        <a:effectLst/>
                        <a:latin typeface="Microsoft JhengHei" panose="020B0604030504040204" pitchFamily="34" charset="-120"/>
                        <a:ea typeface="Microsoft JhengHei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2-3</a:t>
                      </a:r>
                      <a:r>
                        <a:rPr lang="zh-TW" sz="1800" kern="0" dirty="0"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節</a:t>
                      </a:r>
                      <a:endParaRPr lang="zh-TW" sz="2000" kern="100" dirty="0">
                        <a:effectLst/>
                        <a:latin typeface="Microsoft JhengHei" panose="020B0604030504040204" pitchFamily="34" charset="-120"/>
                        <a:ea typeface="Microsoft JhengHei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extLst>
                  <a:ext uri="{0D108BD9-81ED-4DB2-BD59-A6C34878D82A}">
                    <a16:rowId xmlns="" xmlns:a16="http://schemas.microsoft.com/office/drawing/2014/main" val="1132248347"/>
                  </a:ext>
                </a:extLst>
              </a:tr>
              <a:tr h="660804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kern="0"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每週彈性學習時間</a:t>
                      </a:r>
                      <a:endParaRPr lang="zh-TW" sz="2000" kern="100">
                        <a:effectLst/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kern="0"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（六學期每週單位合計）</a:t>
                      </a:r>
                      <a:endParaRPr lang="zh-TW" sz="2000" kern="100">
                        <a:effectLst/>
                        <a:latin typeface="Microsoft JhengHei" panose="020B0604030504040204" pitchFamily="34" charset="-120"/>
                        <a:ea typeface="Microsoft JhengHei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2-3</a:t>
                      </a:r>
                      <a:r>
                        <a:rPr lang="zh-TW" sz="1800" kern="0"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節</a:t>
                      </a:r>
                      <a:endParaRPr lang="zh-TW" sz="2000" kern="100">
                        <a:effectLst/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kern="0"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（</a:t>
                      </a:r>
                      <a:r>
                        <a:rPr lang="en-US" sz="1800" kern="0"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12-18</a:t>
                      </a:r>
                      <a:r>
                        <a:rPr lang="zh-TW" sz="1800" kern="0"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節）</a:t>
                      </a:r>
                      <a:endParaRPr lang="zh-TW" sz="2000" kern="100">
                        <a:effectLst/>
                        <a:latin typeface="Microsoft JhengHei" panose="020B0604030504040204" pitchFamily="34" charset="-120"/>
                        <a:ea typeface="Microsoft JhengHei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0-2</a:t>
                      </a:r>
                      <a:r>
                        <a:rPr lang="zh-TW" sz="1800" kern="0"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節</a:t>
                      </a:r>
                      <a:endParaRPr lang="zh-TW" sz="2000" kern="100">
                        <a:effectLst/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kern="0"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（</a:t>
                      </a:r>
                      <a:r>
                        <a:rPr lang="en-US" sz="1800" kern="0"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6-12</a:t>
                      </a:r>
                      <a:r>
                        <a:rPr lang="zh-TW" sz="1800" kern="0"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節）</a:t>
                      </a:r>
                      <a:endParaRPr lang="zh-TW" sz="2000" kern="100">
                        <a:effectLst/>
                        <a:latin typeface="Microsoft JhengHei" panose="020B0604030504040204" pitchFamily="34" charset="-120"/>
                        <a:ea typeface="Microsoft JhengHei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2-3</a:t>
                      </a:r>
                      <a:r>
                        <a:rPr lang="zh-TW" sz="1800" kern="0"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節</a:t>
                      </a:r>
                      <a:endParaRPr lang="zh-TW" sz="2000" kern="100">
                        <a:effectLst/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kern="0"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（</a:t>
                      </a:r>
                      <a:r>
                        <a:rPr lang="en-US" sz="1800" kern="0"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12-18</a:t>
                      </a:r>
                      <a:r>
                        <a:rPr lang="zh-TW" sz="1800" kern="0"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節）</a:t>
                      </a:r>
                      <a:endParaRPr lang="zh-TW" sz="2000" kern="100">
                        <a:effectLst/>
                        <a:latin typeface="Microsoft JhengHei" panose="020B0604030504040204" pitchFamily="34" charset="-120"/>
                        <a:ea typeface="Microsoft JhengHei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2-3</a:t>
                      </a:r>
                      <a:r>
                        <a:rPr lang="zh-TW" sz="1800" kern="0" dirty="0"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節</a:t>
                      </a:r>
                      <a:endParaRPr lang="zh-TW" sz="2000" kern="100" dirty="0">
                        <a:effectLst/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kern="0" dirty="0"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（</a:t>
                      </a:r>
                      <a:r>
                        <a:rPr lang="en-US" sz="1800" kern="0" dirty="0"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12-18</a:t>
                      </a:r>
                      <a:r>
                        <a:rPr lang="zh-TW" sz="1800" kern="0" dirty="0"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節）</a:t>
                      </a:r>
                      <a:endParaRPr lang="zh-TW" sz="2000" kern="100" dirty="0">
                        <a:effectLst/>
                        <a:latin typeface="Microsoft JhengHei" panose="020B0604030504040204" pitchFamily="34" charset="-120"/>
                        <a:ea typeface="Microsoft JhengHei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extLst>
                  <a:ext uri="{0D108BD9-81ED-4DB2-BD59-A6C34878D82A}">
                    <a16:rowId xmlns="" xmlns:a16="http://schemas.microsoft.com/office/drawing/2014/main" val="3245904354"/>
                  </a:ext>
                </a:extLst>
              </a:tr>
              <a:tr h="330402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kern="0"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每週總上課節數</a:t>
                      </a:r>
                      <a:endParaRPr lang="zh-TW" sz="2000" kern="100">
                        <a:effectLst/>
                        <a:latin typeface="Microsoft JhengHei" panose="020B0604030504040204" pitchFamily="34" charset="-120"/>
                        <a:ea typeface="Microsoft JhengHei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35</a:t>
                      </a:r>
                      <a:r>
                        <a:rPr lang="zh-TW" sz="1800" kern="0"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節</a:t>
                      </a:r>
                      <a:endParaRPr lang="zh-TW" sz="2000" kern="100">
                        <a:effectLst/>
                        <a:latin typeface="Microsoft JhengHei" panose="020B0604030504040204" pitchFamily="34" charset="-120"/>
                        <a:ea typeface="Microsoft JhengHei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35</a:t>
                      </a:r>
                      <a:r>
                        <a:rPr lang="zh-TW" sz="1800" kern="0"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節</a:t>
                      </a:r>
                      <a:endParaRPr lang="zh-TW" sz="2000" kern="100">
                        <a:effectLst/>
                        <a:latin typeface="Microsoft JhengHei" panose="020B0604030504040204" pitchFamily="34" charset="-120"/>
                        <a:ea typeface="Microsoft JhengHei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35</a:t>
                      </a:r>
                      <a:r>
                        <a:rPr lang="zh-TW" sz="1800" kern="0"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節</a:t>
                      </a:r>
                      <a:endParaRPr lang="zh-TW" sz="2000" kern="100">
                        <a:effectLst/>
                        <a:latin typeface="Microsoft JhengHei" panose="020B0604030504040204" pitchFamily="34" charset="-120"/>
                        <a:ea typeface="Microsoft JhengHei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35</a:t>
                      </a:r>
                      <a:r>
                        <a:rPr lang="zh-TW" sz="1800" kern="0" dirty="0"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節</a:t>
                      </a:r>
                      <a:endParaRPr lang="zh-TW" sz="2000" kern="100" dirty="0">
                        <a:effectLst/>
                        <a:latin typeface="Microsoft JhengHei" panose="020B0604030504040204" pitchFamily="34" charset="-120"/>
                        <a:ea typeface="Microsoft JhengHei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extLst>
                  <a:ext uri="{0D108BD9-81ED-4DB2-BD59-A6C34878D82A}">
                    <a16:rowId xmlns="" xmlns:a16="http://schemas.microsoft.com/office/drawing/2014/main" val="300067822"/>
                  </a:ext>
                </a:extLst>
              </a:tr>
            </a:tbl>
          </a:graphicData>
        </a:graphic>
      </p:graphicFrame>
      <p:sp>
        <p:nvSpPr>
          <p:cNvPr id="3" name="Rectangle 1">
            <a:extLst>
              <a:ext uri="{FF2B5EF4-FFF2-40B4-BE49-F238E27FC236}">
                <a16:creationId xmlns="" xmlns:a16="http://schemas.microsoft.com/office/drawing/2014/main" id="{B69439EB-023F-1041-9A0E-2788E4505E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" y="0"/>
            <a:ext cx="922972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360000" lvl="0" indent="-3600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p"/>
            </a:pPr>
            <a:r>
              <a:rPr kumimoji="0" lang="zh-TW" altLang="zh-TW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icrosoft JhengHei" panose="020B0604030504040204" pitchFamily="34" charset="-120"/>
                <a:ea typeface="Microsoft JhengHei" panose="020B0604030504040204" pitchFamily="34" charset="-120"/>
                <a:cs typeface="Times New Roman" panose="02020603050405020304" pitchFamily="18" charset="0"/>
              </a:rPr>
              <a:t>高級中等學校的整體課程規劃</a:t>
            </a:r>
            <a:r>
              <a:rPr lang="en-US" altLang="zh-TW" sz="24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Times New Roman" panose="02020603050405020304" pitchFamily="18" charset="0"/>
              </a:rPr>
              <a:t>(</a:t>
            </a:r>
            <a:r>
              <a:rPr lang="zh-TW" altLang="en-US" sz="24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Times New Roman" panose="02020603050405020304" pitchFamily="18" charset="0"/>
              </a:rPr>
              <a:t>分組意見版</a:t>
            </a:r>
            <a:r>
              <a:rPr lang="en-US" altLang="zh-TW" sz="2400" b="1" dirty="0" smtClean="0">
                <a:latin typeface="Microsoft JhengHei" panose="020B0604030504040204" pitchFamily="34" charset="-120"/>
                <a:ea typeface="Microsoft JhengHei" panose="020B0604030504040204" pitchFamily="34" charset="-120"/>
                <a:cs typeface="Times New Roman" panose="02020603050405020304" pitchFamily="18" charset="0"/>
              </a:rPr>
              <a:t>)</a:t>
            </a:r>
            <a:endParaRPr kumimoji="0" lang="zh-TW" altLang="zh-TW" sz="16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83808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>
            <a:extLst>
              <a:ext uri="{FF2B5EF4-FFF2-40B4-BE49-F238E27FC236}">
                <a16:creationId xmlns="" xmlns:a16="http://schemas.microsoft.com/office/drawing/2014/main" id="{6C7A4DC7-6D89-6A4C-9265-FBF36A3FB2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4079631"/>
              </p:ext>
            </p:extLst>
          </p:nvPr>
        </p:nvGraphicFramePr>
        <p:xfrm>
          <a:off x="1056000" y="189000"/>
          <a:ext cx="10080000" cy="648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6000">
                  <a:extLst>
                    <a:ext uri="{9D8B030D-6E8A-4147-A177-3AD203B41FA5}">
                      <a16:colId xmlns="" xmlns:a16="http://schemas.microsoft.com/office/drawing/2014/main" val="1051761449"/>
                    </a:ext>
                  </a:extLst>
                </a:gridCol>
                <a:gridCol w="2016000">
                  <a:extLst>
                    <a:ext uri="{9D8B030D-6E8A-4147-A177-3AD203B41FA5}">
                      <a16:colId xmlns="" xmlns:a16="http://schemas.microsoft.com/office/drawing/2014/main" val="1422719637"/>
                    </a:ext>
                  </a:extLst>
                </a:gridCol>
                <a:gridCol w="2016000">
                  <a:extLst>
                    <a:ext uri="{9D8B030D-6E8A-4147-A177-3AD203B41FA5}">
                      <a16:colId xmlns="" xmlns:a16="http://schemas.microsoft.com/office/drawing/2014/main" val="1843866416"/>
                    </a:ext>
                  </a:extLst>
                </a:gridCol>
                <a:gridCol w="2016000">
                  <a:extLst>
                    <a:ext uri="{9D8B030D-6E8A-4147-A177-3AD203B41FA5}">
                      <a16:colId xmlns="" xmlns:a16="http://schemas.microsoft.com/office/drawing/2014/main" val="1447757912"/>
                    </a:ext>
                  </a:extLst>
                </a:gridCol>
                <a:gridCol w="2016000">
                  <a:extLst>
                    <a:ext uri="{9D8B030D-6E8A-4147-A177-3AD203B41FA5}">
                      <a16:colId xmlns="" xmlns:a16="http://schemas.microsoft.com/office/drawing/2014/main" val="3196848240"/>
                    </a:ext>
                  </a:extLst>
                </a:gridCol>
              </a:tblGrid>
              <a:tr h="944540">
                <a:tc>
                  <a:txBody>
                    <a:bodyPr/>
                    <a:lstStyle/>
                    <a:p>
                      <a:pPr algn="ctr"/>
                      <a:endParaRPr lang="zh-TW" alt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800" dirty="0"/>
                        <a:t>普高版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800" dirty="0"/>
                        <a:t>技高版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800" dirty="0"/>
                        <a:t>綜高版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800" dirty="0"/>
                        <a:t>單高版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2951233051"/>
                  </a:ext>
                </a:extLst>
              </a:tr>
              <a:tr h="1383865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800" dirty="0"/>
                        <a:t>普通型高中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4800" dirty="0"/>
                        <a:t>O</a:t>
                      </a:r>
                      <a:endParaRPr lang="zh-TW" altLang="en-US" sz="4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4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48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4800"/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69077304"/>
                  </a:ext>
                </a:extLst>
              </a:tr>
              <a:tr h="1383865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800" dirty="0"/>
                        <a:t>技術型高中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4800" dirty="0"/>
                        <a:t>O</a:t>
                      </a:r>
                      <a:endParaRPr lang="zh-TW" altLang="en-US" sz="4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4800" dirty="0"/>
                        <a:t>O</a:t>
                      </a:r>
                      <a:endParaRPr lang="zh-TW" altLang="en-US" sz="4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4800" dirty="0"/>
                        <a:t>O</a:t>
                      </a:r>
                      <a:endParaRPr lang="zh-TW" altLang="en-US" sz="4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4800" dirty="0"/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2988964361"/>
                  </a:ext>
                </a:extLst>
              </a:tr>
              <a:tr h="1383865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800" dirty="0"/>
                        <a:t>綜合型高中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4800" dirty="0"/>
                        <a:t>O</a:t>
                      </a:r>
                      <a:endParaRPr lang="zh-TW" altLang="en-US" sz="4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4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4800" dirty="0"/>
                        <a:t>O</a:t>
                      </a:r>
                      <a:endParaRPr lang="zh-TW" altLang="en-US" sz="4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4800"/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3718044150"/>
                  </a:ext>
                </a:extLst>
              </a:tr>
              <a:tr h="1383865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800" dirty="0"/>
                        <a:t>單科型高中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4800" dirty="0"/>
                        <a:t>O</a:t>
                      </a:r>
                      <a:endParaRPr lang="zh-TW" altLang="en-US" sz="4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4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4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4800" dirty="0"/>
                        <a:t>O</a:t>
                      </a:r>
                      <a:endParaRPr lang="zh-TW" altLang="en-US" sz="4800" dirty="0"/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20687682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22419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="" xmlns:a16="http://schemas.microsoft.com/office/drawing/2014/main" id="{5AE2DBDF-591C-224E-8035-ED6887C83B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/>
              <a:t>肆、</a:t>
            </a:r>
            <a:r>
              <a:rPr lang="zh-TW" altLang="zh-TW" b="1" dirty="0"/>
              <a:t>課程規劃綜合說明</a:t>
            </a:r>
            <a:endParaRPr kumimoji="1"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="" xmlns:a16="http://schemas.microsoft.com/office/drawing/2014/main" id="{841B5A45-A176-E14D-95F8-9E537CCBF2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360000" lvl="0" indent="-360000">
              <a:buFont typeface="Wingdings" pitchFamily="2" charset="2"/>
              <a:buChar char="p"/>
            </a:pPr>
            <a:r>
              <a:rPr lang="zh-TW" altLang="zh-TW" b="1" dirty="0"/>
              <a:t>體育班課程規劃應注意事項</a:t>
            </a:r>
          </a:p>
          <a:p>
            <a:pPr marL="540000" lvl="0" fontAlgn="base"/>
            <a:r>
              <a:rPr lang="zh-TW" altLang="zh-TW" sz="2400" dirty="0">
                <a:effectLst>
                  <a:outerShdw sx="0" sy="0">
                    <a:srgbClr val="000000"/>
                  </a:outerShdw>
                </a:effectLst>
              </a:rPr>
              <a:t>應組成「</a:t>
            </a:r>
            <a:r>
              <a:rPr lang="zh-TW" altLang="zh-TW" sz="2400" b="1" dirty="0">
                <a:solidFill>
                  <a:srgbClr val="FF0000"/>
                </a:solidFill>
                <a:effectLst>
                  <a:outerShdw sx="0" sy="0">
                    <a:srgbClr val="000000"/>
                  </a:outerShdw>
                </a:effectLst>
              </a:rPr>
              <a:t>體育班發展委員會</a:t>
            </a:r>
            <a:r>
              <a:rPr lang="zh-TW" altLang="zh-TW" sz="2400" dirty="0">
                <a:effectLst>
                  <a:outerShdw sx="0" sy="0">
                    <a:srgbClr val="000000"/>
                  </a:outerShdw>
                </a:effectLst>
              </a:rPr>
              <a:t>」，以使學校體育班課務運作順利，並依公布之課程規範發展運動特色規劃各類課程，</a:t>
            </a:r>
            <a:r>
              <a:rPr lang="zh-CN" altLang="en-US" sz="2400" dirty="0">
                <a:effectLst>
                  <a:outerShdw sx="0" sy="0">
                    <a:srgbClr val="000000"/>
                  </a:outerShdw>
                </a:effectLst>
              </a:rPr>
              <a:t>其任務如下：</a:t>
            </a:r>
            <a:endParaRPr lang="en-US" altLang="zh-CN" sz="2400" dirty="0">
              <a:effectLst>
                <a:outerShdw sx="0" sy="0">
                  <a:srgbClr val="000000"/>
                </a:outerShdw>
              </a:effectLst>
            </a:endParaRPr>
          </a:p>
          <a:p>
            <a:pPr marL="9525" indent="0">
              <a:lnSpc>
                <a:spcPts val="2500"/>
              </a:lnSpc>
              <a:buNone/>
            </a:pPr>
            <a:r>
              <a:rPr lang="zh-TW" altLang="zh-TW" sz="2000" dirty="0">
                <a:solidFill>
                  <a:schemeClr val="dk1"/>
                </a:solidFill>
              </a:rPr>
              <a:t>一、</a:t>
            </a:r>
            <a:r>
              <a:rPr lang="zh-TW" altLang="zh-TW" sz="2000" b="1" dirty="0">
                <a:solidFill>
                  <a:srgbClr val="FF0000"/>
                </a:solidFill>
              </a:rPr>
              <a:t>課程及教學規劃</a:t>
            </a:r>
            <a:r>
              <a:rPr lang="zh-TW" altLang="zh-TW" sz="2000" dirty="0">
                <a:solidFill>
                  <a:schemeClr val="dk1"/>
                </a:solidFill>
              </a:rPr>
              <a:t>，包括生涯發展、職能探索、運動防護及運動科學應用。</a:t>
            </a:r>
            <a:endParaRPr lang="en-US" altLang="zh-TW" sz="2000" dirty="0">
              <a:solidFill>
                <a:schemeClr val="dk1"/>
              </a:solidFill>
            </a:endParaRPr>
          </a:p>
          <a:p>
            <a:pPr marL="9525" indent="0">
              <a:lnSpc>
                <a:spcPts val="2500"/>
              </a:lnSpc>
              <a:buNone/>
            </a:pPr>
            <a:r>
              <a:rPr lang="zh-TW" altLang="zh-TW" sz="2000" dirty="0"/>
              <a:t>二、運動訓練督導。</a:t>
            </a:r>
            <a:endParaRPr lang="en-US" altLang="zh-TW" sz="2000" dirty="0"/>
          </a:p>
          <a:p>
            <a:pPr marL="9525" indent="0">
              <a:lnSpc>
                <a:spcPts val="2500"/>
              </a:lnSpc>
              <a:buNone/>
            </a:pPr>
            <a:r>
              <a:rPr lang="zh-TW" altLang="zh-TW" sz="2000" dirty="0"/>
              <a:t>三、體育班校內自評。</a:t>
            </a:r>
            <a:endParaRPr lang="en-US" altLang="zh-TW" sz="2000" dirty="0"/>
          </a:p>
          <a:p>
            <a:pPr marL="9525" indent="0">
              <a:lnSpc>
                <a:spcPts val="2500"/>
              </a:lnSpc>
              <a:buNone/>
            </a:pPr>
            <a:r>
              <a:rPr lang="zh-TW" altLang="zh-TW" sz="2000" dirty="0"/>
              <a:t>四、學生對外出賽限制，包括</a:t>
            </a:r>
            <a:r>
              <a:rPr lang="zh-TW" altLang="zh-TW" sz="2000" b="1" dirty="0">
                <a:solidFill>
                  <a:srgbClr val="FF0000"/>
                </a:solidFill>
              </a:rPr>
              <a:t>課業成績出賽基準之訂定</a:t>
            </a:r>
            <a:r>
              <a:rPr lang="zh-TW" altLang="zh-TW" sz="2000" dirty="0"/>
              <a:t>及每學年度參賽、培訓計畫之審議。</a:t>
            </a:r>
            <a:endParaRPr lang="en-US" altLang="zh-TW" sz="2000" dirty="0"/>
          </a:p>
          <a:p>
            <a:pPr marL="9525" indent="0">
              <a:lnSpc>
                <a:spcPts val="2500"/>
              </a:lnSpc>
              <a:buNone/>
            </a:pPr>
            <a:r>
              <a:rPr lang="zh-TW" altLang="zh-TW" sz="2000" dirty="0"/>
              <a:t>五、</a:t>
            </a:r>
            <a:r>
              <a:rPr lang="zh-TW" altLang="zh-TW" sz="2000" b="1" dirty="0">
                <a:solidFill>
                  <a:srgbClr val="FF0000"/>
                </a:solidFill>
              </a:rPr>
              <a:t>課業輔導及補救教學計畫</a:t>
            </a:r>
            <a:r>
              <a:rPr lang="zh-TW" altLang="zh-TW" sz="2000" dirty="0"/>
              <a:t>審議，包括課業輔導內容及補救教學模式。</a:t>
            </a:r>
            <a:endParaRPr lang="en-US" altLang="zh-TW" sz="2000" dirty="0"/>
          </a:p>
          <a:p>
            <a:pPr marL="9525" indent="0">
              <a:lnSpc>
                <a:spcPts val="2500"/>
              </a:lnSpc>
              <a:buNone/>
            </a:pPr>
            <a:r>
              <a:rPr lang="zh-TW" altLang="zh-TW" sz="2000" dirty="0"/>
              <a:t>六、學生調整術科專長項目，或因故不適合繼續就讀體育班需轉班或轉學之審議。</a:t>
            </a:r>
          </a:p>
          <a:p>
            <a:pPr marL="9525" indent="0">
              <a:lnSpc>
                <a:spcPts val="2500"/>
              </a:lnSpc>
              <a:buNone/>
            </a:pPr>
            <a:r>
              <a:rPr lang="zh-TW" altLang="zh-TW" sz="2000" dirty="0">
                <a:solidFill>
                  <a:schemeClr val="dk1"/>
                </a:solidFill>
              </a:rPr>
              <a:t>七、其他有關體育班發展事項。</a:t>
            </a:r>
            <a:endParaRPr lang="zh-TW" altLang="en-US" sz="2000" dirty="0"/>
          </a:p>
        </p:txBody>
      </p:sp>
    </p:spTree>
    <p:extLst>
      <p:ext uri="{BB962C8B-B14F-4D97-AF65-F5344CB8AC3E}">
        <p14:creationId xmlns:p14="http://schemas.microsoft.com/office/powerpoint/2010/main" val="2547422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="" xmlns:a16="http://schemas.microsoft.com/office/drawing/2014/main" id="{5AE2DBDF-591C-224E-8035-ED6887C83B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/>
              <a:t>肆、</a:t>
            </a:r>
            <a:r>
              <a:rPr lang="zh-TW" altLang="zh-TW" b="1" dirty="0"/>
              <a:t>課程規劃綜合說明</a:t>
            </a:r>
            <a:endParaRPr kumimoji="1"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="" xmlns:a16="http://schemas.microsoft.com/office/drawing/2014/main" id="{841B5A45-A176-E14D-95F8-9E537CCBF2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360000" lvl="0" indent="-360000">
              <a:buFont typeface="Wingdings" pitchFamily="2" charset="2"/>
              <a:buChar char="p"/>
            </a:pPr>
            <a:r>
              <a:rPr lang="zh-TW" altLang="zh-TW" b="1" dirty="0"/>
              <a:t>體育班課程規劃應注意事項</a:t>
            </a:r>
          </a:p>
          <a:p>
            <a:pPr marL="540000" lvl="0" fontAlgn="base"/>
            <a:r>
              <a:rPr lang="zh-TW" altLang="zh-TW" sz="2400" dirty="0">
                <a:effectLst>
                  <a:outerShdw sx="0" sy="0">
                    <a:srgbClr val="000000"/>
                  </a:outerShdw>
                </a:effectLst>
              </a:rPr>
              <a:t>體育班課程計畫至少包含總體架構（</a:t>
            </a:r>
            <a:r>
              <a:rPr lang="zh-TW" altLang="zh-TW" sz="2400" b="1" u="sng" dirty="0">
                <a:solidFill>
                  <a:srgbClr val="FF0000"/>
                </a:solidFill>
                <a:effectLst>
                  <a:outerShdw sx="0" sy="0">
                    <a:srgbClr val="000000"/>
                  </a:outerShdw>
                </a:effectLst>
              </a:rPr>
              <a:t>高級中等學校應確認課程規劃類型</a:t>
            </a:r>
            <a:r>
              <a:rPr lang="zh-TW" altLang="zh-TW" sz="2400" dirty="0">
                <a:effectLst>
                  <a:outerShdw sx="0" sy="0">
                    <a:srgbClr val="000000"/>
                  </a:outerShdw>
                </a:effectLst>
              </a:rPr>
              <a:t>）、部定課程、校訂課程、團體活動及彈性學習規劃等。在遵照教學正常化規範下，得彈性調整進行跨領域的統整及協同教學。學校應將競技運動結合各項議題納入體育班相關的課程中，必要時由學校於校訂課程中進行規劃。</a:t>
            </a:r>
          </a:p>
          <a:p>
            <a:pPr marL="540000" lvl="0" fontAlgn="base"/>
            <a:r>
              <a:rPr lang="zh-TW" altLang="zh-TW" sz="2400" dirty="0">
                <a:effectLst>
                  <a:outerShdw sx="0" sy="0">
                    <a:srgbClr val="000000"/>
                  </a:outerShdw>
                </a:effectLst>
              </a:rPr>
              <a:t>曾代表縣市、國家，參加全國級、區域級、亞洲級或世界級國際性單項（綜合性）賽會；經主管機關或學校審定之</a:t>
            </a:r>
            <a:r>
              <a:rPr lang="zh-TW" altLang="zh-TW" sz="2400" b="1" dirty="0">
                <a:solidFill>
                  <a:srgbClr val="FF0000"/>
                </a:solidFill>
                <a:effectLst>
                  <a:outerShdw sx="0" sy="0">
                    <a:srgbClr val="000000"/>
                  </a:outerShdw>
                </a:effectLst>
              </a:rPr>
              <a:t>特殊優秀運動選手</a:t>
            </a:r>
            <a:r>
              <a:rPr lang="zh-TW" altLang="zh-TW" sz="2400" dirty="0">
                <a:effectLst>
                  <a:outerShdw sx="0" sy="0">
                    <a:srgbClr val="000000"/>
                  </a:outerShdw>
                </a:effectLst>
              </a:rPr>
              <a:t>，學校應本學生生涯發展需求，設計個別化課程，訂定個別教學、輔導與評量措施。</a:t>
            </a:r>
            <a:endParaRPr lang="zh-TW" altLang="zh-TW" dirty="0">
              <a:effectLst>
                <a:outerShdw sx="0" sy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98535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="" xmlns:a16="http://schemas.microsoft.com/office/drawing/2014/main" id="{5AE2DBDF-591C-224E-8035-ED6887C83B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/>
              <a:t>肆、</a:t>
            </a:r>
            <a:r>
              <a:rPr lang="zh-TW" altLang="zh-TW" b="1" dirty="0"/>
              <a:t>課程規劃綜合說明</a:t>
            </a:r>
            <a:endParaRPr kumimoji="1"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="" xmlns:a16="http://schemas.microsoft.com/office/drawing/2014/main" id="{841B5A45-A176-E14D-95F8-9E537CCBF2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Autofit/>
          </a:bodyPr>
          <a:lstStyle/>
          <a:p>
            <a:pPr marL="360000" lvl="0" indent="-360000">
              <a:buFont typeface="Wingdings" pitchFamily="2" charset="2"/>
              <a:buChar char="p"/>
            </a:pPr>
            <a:r>
              <a:rPr lang="zh-TW" altLang="zh-TW" b="1" dirty="0"/>
              <a:t>國民小學、國民中學體育班課程編排原則</a:t>
            </a:r>
          </a:p>
          <a:p>
            <a:pPr marL="540000" lvl="0" fontAlgn="base"/>
            <a:r>
              <a:rPr lang="zh-TW" altLang="zh-TW" sz="2400" dirty="0">
                <a:effectLst>
                  <a:outerShdw sx="0" sy="0">
                    <a:srgbClr val="000000"/>
                  </a:outerShdw>
                </a:effectLst>
              </a:rPr>
              <a:t>需依照各領域及彈性學習的學習節數進行課程規劃。每節上課時間國民小學</a:t>
            </a:r>
            <a:r>
              <a:rPr lang="en-US" altLang="zh-TW" sz="2400" dirty="0">
                <a:effectLst>
                  <a:outerShdw sx="0" sy="0">
                    <a:srgbClr val="000000"/>
                  </a:outerShdw>
                </a:effectLst>
              </a:rPr>
              <a:t>40</a:t>
            </a:r>
            <a:r>
              <a:rPr lang="zh-TW" altLang="zh-TW" sz="2400" dirty="0">
                <a:effectLst>
                  <a:outerShdw sx="0" sy="0">
                    <a:srgbClr val="000000"/>
                  </a:outerShdw>
                </a:effectLst>
              </a:rPr>
              <a:t>分鐘，國民中學</a:t>
            </a:r>
            <a:r>
              <a:rPr lang="en-US" altLang="zh-TW" sz="2400" dirty="0">
                <a:effectLst>
                  <a:outerShdw sx="0" sy="0">
                    <a:srgbClr val="000000"/>
                  </a:outerShdw>
                </a:effectLst>
              </a:rPr>
              <a:t>45</a:t>
            </a:r>
            <a:r>
              <a:rPr lang="zh-TW" altLang="zh-TW" sz="2400" dirty="0">
                <a:effectLst>
                  <a:outerShdw sx="0" sy="0">
                    <a:srgbClr val="000000"/>
                  </a:outerShdw>
                </a:effectLst>
              </a:rPr>
              <a:t>分鐘。各校得視課程實施及學生學習進度之需求，經體育班發展委員會擬定，報請學校課程發展委員會通過後，彈性調節每節分鐘數與年級、班級之組合。</a:t>
            </a:r>
          </a:p>
          <a:p>
            <a:pPr marL="540000" lvl="0" fontAlgn="base"/>
            <a:r>
              <a:rPr lang="zh-TW" altLang="zh-TW" sz="2400" dirty="0">
                <a:effectLst>
                  <a:outerShdw sx="0" sy="0">
                    <a:srgbClr val="000000"/>
                  </a:outerShdw>
                </a:effectLst>
              </a:rPr>
              <a:t>在符合教育部教學正常化之相關規定及領域學習節數之原則下，學校得彈性調整或重組部定課程之領域學習節數，實施各種學習型式的跨領域統整課程。跨領域統整課程最多佔領域學習課程總節數五分之一，其學習節數得分開計入相關學習領域，並可進行協同教學。</a:t>
            </a:r>
          </a:p>
        </p:txBody>
      </p:sp>
    </p:spTree>
    <p:extLst>
      <p:ext uri="{BB962C8B-B14F-4D97-AF65-F5344CB8AC3E}">
        <p14:creationId xmlns:p14="http://schemas.microsoft.com/office/powerpoint/2010/main" val="3497371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="" xmlns:a16="http://schemas.microsoft.com/office/drawing/2014/main" id="{5AE2DBDF-591C-224E-8035-ED6887C83B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/>
              <a:t>肆、</a:t>
            </a:r>
            <a:r>
              <a:rPr lang="zh-TW" altLang="zh-TW" b="1" dirty="0"/>
              <a:t>課程規劃綜合說明</a:t>
            </a:r>
            <a:endParaRPr kumimoji="1"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="" xmlns:a16="http://schemas.microsoft.com/office/drawing/2014/main" id="{841B5A45-A176-E14D-95F8-9E537CCBF2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Autofit/>
          </a:bodyPr>
          <a:lstStyle/>
          <a:p>
            <a:pPr marL="360000" lvl="0" indent="-360000">
              <a:buFont typeface="Wingdings" pitchFamily="2" charset="2"/>
              <a:buChar char="p"/>
            </a:pPr>
            <a:r>
              <a:rPr lang="zh-TW" altLang="zh-TW" b="1" dirty="0"/>
              <a:t>國民小學、國民中學體育班課程編排原則</a:t>
            </a:r>
          </a:p>
          <a:p>
            <a:pPr marL="540000" lvl="0" fontAlgn="base"/>
            <a:r>
              <a:rPr lang="zh-TW" altLang="zh-TW" sz="2400" dirty="0">
                <a:effectLst>
                  <a:outerShdw sx="0" sy="0">
                    <a:srgbClr val="000000"/>
                  </a:outerShdw>
                </a:effectLst>
              </a:rPr>
              <a:t>領域課程綱要可以規劃跨科統整型、探究型或實作型之學習內容，發展學生整合所學運用於真實情境的素養。</a:t>
            </a:r>
          </a:p>
          <a:p>
            <a:pPr marL="540000" lvl="0" fontAlgn="base"/>
            <a:r>
              <a:rPr lang="zh-TW" altLang="zh-TW" sz="2400" b="1" dirty="0">
                <a:solidFill>
                  <a:srgbClr val="FF0000"/>
                </a:solidFill>
                <a:effectLst>
                  <a:outerShdw sx="0" sy="0">
                    <a:srgbClr val="000000"/>
                  </a:outerShdw>
                </a:effectLst>
              </a:rPr>
              <a:t>彈性學習課程</a:t>
            </a:r>
            <a:r>
              <a:rPr lang="zh-TW" altLang="zh-TW" sz="2400" dirty="0">
                <a:effectLst>
                  <a:outerShdw sx="0" sy="0">
                    <a:srgbClr val="000000"/>
                  </a:outerShdw>
                </a:effectLst>
              </a:rPr>
              <a:t>由學校自行規劃辦理全校性、全年級或班群學習活動，提升學生學習興趣並鼓勵適性發展，落實學校本位及特色課程。</a:t>
            </a:r>
            <a:endParaRPr lang="en-US" altLang="zh-TW" sz="2400" dirty="0">
              <a:effectLst>
                <a:outerShdw sx="0" sy="0">
                  <a:srgbClr val="000000"/>
                </a:outerShdw>
              </a:effectLst>
            </a:endParaRPr>
          </a:p>
          <a:p>
            <a:pPr marL="540000" lvl="0" fontAlgn="base"/>
            <a:r>
              <a:rPr lang="zh-TW" altLang="zh-TW" sz="2400" dirty="0">
                <a:effectLst>
                  <a:outerShdw sx="0" sy="0">
                    <a:srgbClr val="000000"/>
                  </a:outerShdw>
                </a:effectLst>
              </a:rPr>
              <a:t>依照學校及各學習階段的學生特性，可選擇統整性主題</a:t>
            </a:r>
            <a:r>
              <a:rPr lang="en-US" altLang="zh-TW" sz="2400" dirty="0">
                <a:effectLst>
                  <a:outerShdw sx="0" sy="0">
                    <a:srgbClr val="000000"/>
                  </a:outerShdw>
                </a:effectLst>
              </a:rPr>
              <a:t>/</a:t>
            </a:r>
            <a:r>
              <a:rPr lang="zh-TW" altLang="zh-TW" sz="2400" dirty="0">
                <a:effectLst>
                  <a:outerShdw sx="0" sy="0">
                    <a:srgbClr val="000000"/>
                  </a:outerShdw>
                </a:effectLst>
              </a:rPr>
              <a:t>專題</a:t>
            </a:r>
            <a:r>
              <a:rPr lang="en-US" altLang="zh-TW" sz="2400" dirty="0">
                <a:effectLst>
                  <a:outerShdw sx="0" sy="0">
                    <a:srgbClr val="000000"/>
                  </a:outerShdw>
                </a:effectLst>
              </a:rPr>
              <a:t>/</a:t>
            </a:r>
            <a:r>
              <a:rPr lang="zh-TW" altLang="zh-TW" sz="2400" dirty="0">
                <a:effectLst>
                  <a:outerShdw sx="0" sy="0">
                    <a:srgbClr val="000000"/>
                  </a:outerShdw>
                </a:effectLst>
              </a:rPr>
              <a:t>議題探究、社團活動與技藝課程、特殊需求領域課程或是其他類課程進行規劃，經體育班發展委員會擬定，報請學校課程發展委員會通過後實施。</a:t>
            </a:r>
          </a:p>
        </p:txBody>
      </p:sp>
    </p:spTree>
    <p:extLst>
      <p:ext uri="{BB962C8B-B14F-4D97-AF65-F5344CB8AC3E}">
        <p14:creationId xmlns:p14="http://schemas.microsoft.com/office/powerpoint/2010/main" val="2487846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="" xmlns:a16="http://schemas.microsoft.com/office/drawing/2014/main" id="{5AE2DBDF-591C-224E-8035-ED6887C83B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/>
              <a:t>肆、</a:t>
            </a:r>
            <a:r>
              <a:rPr lang="zh-TW" altLang="zh-TW" b="1" dirty="0"/>
              <a:t>課程規劃綜合說明</a:t>
            </a:r>
            <a:endParaRPr kumimoji="1"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="" xmlns:a16="http://schemas.microsoft.com/office/drawing/2014/main" id="{841B5A45-A176-E14D-95F8-9E537CCBF2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Autofit/>
          </a:bodyPr>
          <a:lstStyle/>
          <a:p>
            <a:pPr marL="360000" lvl="0" indent="-360000">
              <a:buFont typeface="Wingdings" pitchFamily="2" charset="2"/>
              <a:buChar char="p"/>
            </a:pPr>
            <a:r>
              <a:rPr lang="zh-TW" altLang="zh-TW" b="1" dirty="0"/>
              <a:t>國民小學、國民中學體育班課程編排原則</a:t>
            </a:r>
          </a:p>
          <a:p>
            <a:pPr marL="540000" lvl="0" fontAlgn="base"/>
            <a:r>
              <a:rPr lang="zh-TW" altLang="zh-TW" sz="2400" dirty="0">
                <a:effectLst>
                  <a:outerShdw sx="0" sy="0">
                    <a:srgbClr val="000000"/>
                  </a:outerShdw>
                </a:effectLst>
              </a:rPr>
              <a:t>「</a:t>
            </a:r>
            <a:r>
              <a:rPr lang="zh-TW" altLang="zh-TW" sz="2400" b="1" dirty="0">
                <a:solidFill>
                  <a:srgbClr val="FF0000"/>
                </a:solidFill>
                <a:effectLst>
                  <a:outerShdw sx="0" sy="0">
                    <a:srgbClr val="000000"/>
                  </a:outerShdw>
                </a:effectLst>
              </a:rPr>
              <a:t>特殊需求領域課程</a:t>
            </a:r>
            <a:r>
              <a:rPr lang="zh-TW" altLang="zh-TW" sz="2400" dirty="0">
                <a:effectLst>
                  <a:outerShdw sx="0" sy="0">
                    <a:srgbClr val="000000"/>
                  </a:outerShdw>
                </a:effectLst>
              </a:rPr>
              <a:t>」指體育班學生依專長發展所需，</a:t>
            </a:r>
            <a:r>
              <a:rPr lang="zh-TW" altLang="zh-TW" sz="2400" dirty="0" smtClean="0">
                <a:effectLst>
                  <a:outerShdw sx="0" sy="0">
                    <a:srgbClr val="000000"/>
                  </a:outerShdw>
                </a:effectLst>
              </a:rPr>
              <a:t>安排</a:t>
            </a:r>
            <a:r>
              <a:rPr lang="zh-TW" altLang="en-US" sz="2400" b="1" dirty="0" smtClean="0">
                <a:solidFill>
                  <a:srgbClr val="FF0000"/>
                </a:solidFill>
                <a:effectLst>
                  <a:outerShdw sx="0" sy="0">
                    <a:srgbClr val="000000"/>
                  </a:outerShdw>
                </a:effectLst>
              </a:rPr>
              <a:t>體育專業</a:t>
            </a:r>
            <a:r>
              <a:rPr lang="zh-TW" altLang="zh-TW" sz="2400" b="1" dirty="0" smtClean="0">
                <a:solidFill>
                  <a:srgbClr val="FF0000"/>
                </a:solidFill>
                <a:effectLst>
                  <a:outerShdw sx="0" sy="0">
                    <a:srgbClr val="000000"/>
                  </a:outerShdw>
                </a:effectLst>
              </a:rPr>
              <a:t>課程</a:t>
            </a:r>
            <a:r>
              <a:rPr lang="zh-TW" altLang="zh-TW" sz="2400" dirty="0" smtClean="0">
                <a:effectLst>
                  <a:outerShdw sx="0" sy="0">
                    <a:srgbClr val="000000"/>
                  </a:outerShdw>
                </a:effectLst>
              </a:rPr>
              <a:t>。</a:t>
            </a:r>
            <a:r>
              <a:rPr lang="zh-TW" altLang="en-US" sz="2400" b="1" dirty="0" smtClean="0">
                <a:solidFill>
                  <a:srgbClr val="7030A0"/>
                </a:solidFill>
                <a:effectLst>
                  <a:outerShdw sx="0" sy="0">
                    <a:srgbClr val="000000"/>
                  </a:outerShdw>
                </a:effectLst>
              </a:rPr>
              <a:t>每週</a:t>
            </a:r>
            <a:r>
              <a:rPr lang="zh-TW" altLang="en-US" sz="2400" b="1" dirty="0">
                <a:solidFill>
                  <a:srgbClr val="7030A0"/>
                </a:solidFill>
                <a:effectLst>
                  <a:outerShdw sx="0" sy="0">
                    <a:srgbClr val="000000"/>
                  </a:outerShdw>
                </a:effectLst>
              </a:rPr>
              <a:t>學習節數，以不超過</a:t>
            </a:r>
            <a:r>
              <a:rPr lang="en-US" altLang="zh-TW" sz="2400" b="1" dirty="0">
                <a:solidFill>
                  <a:srgbClr val="7030A0"/>
                </a:solidFill>
                <a:effectLst>
                  <a:outerShdw sx="0" sy="0">
                    <a:srgbClr val="000000"/>
                  </a:outerShdw>
                </a:effectLst>
              </a:rPr>
              <a:t>3</a:t>
            </a:r>
            <a:r>
              <a:rPr lang="zh-TW" altLang="en-US" sz="2400" b="1" dirty="0">
                <a:solidFill>
                  <a:srgbClr val="7030A0"/>
                </a:solidFill>
                <a:effectLst>
                  <a:outerShdw sx="0" sy="0">
                    <a:srgbClr val="000000"/>
                  </a:outerShdw>
                </a:effectLst>
              </a:rPr>
              <a:t>節為原則</a:t>
            </a:r>
            <a:r>
              <a:rPr lang="zh-TW" altLang="en-US" sz="2400" dirty="0">
                <a:effectLst>
                  <a:outerShdw sx="0" sy="0">
                    <a:srgbClr val="000000"/>
                  </a:outerShdw>
                </a:effectLst>
              </a:rPr>
              <a:t>。</a:t>
            </a:r>
            <a:endParaRPr lang="en-US" altLang="zh-TW" sz="2400" dirty="0" smtClean="0">
              <a:effectLst>
                <a:outerShdw sx="0" sy="0">
                  <a:srgbClr val="000000"/>
                </a:outerShdw>
              </a:effectLst>
            </a:endParaRPr>
          </a:p>
          <a:p>
            <a:pPr marL="540000" lvl="0" fontAlgn="base"/>
            <a:r>
              <a:rPr lang="zh-TW" altLang="en-US" sz="2400" dirty="0" smtClean="0">
                <a:effectLst>
                  <a:outerShdw sx="0" sy="0">
                    <a:srgbClr val="000000"/>
                  </a:outerShdw>
                </a:effectLst>
              </a:rPr>
              <a:t>體育專業</a:t>
            </a:r>
            <a:r>
              <a:rPr lang="zh-TW" altLang="zh-TW" sz="2400" dirty="0" smtClean="0">
                <a:effectLst>
                  <a:outerShdw sx="0" sy="0">
                    <a:srgbClr val="000000"/>
                  </a:outerShdw>
                </a:effectLst>
              </a:rPr>
              <a:t>課程</a:t>
            </a:r>
            <a:r>
              <a:rPr lang="zh-TW" altLang="zh-TW" sz="2400" dirty="0">
                <a:effectLst>
                  <a:outerShdw sx="0" sy="0">
                    <a:srgbClr val="000000"/>
                  </a:outerShdw>
                </a:effectLst>
              </a:rPr>
              <a:t>，</a:t>
            </a:r>
            <a:r>
              <a:rPr lang="zh-CN" altLang="en-US" sz="2400" dirty="0">
                <a:effectLst>
                  <a:outerShdw sx="0" sy="0">
                    <a:srgbClr val="000000"/>
                  </a:outerShdw>
                </a:effectLst>
              </a:rPr>
              <a:t>由</a:t>
            </a:r>
            <a:r>
              <a:rPr lang="zh-CN" altLang="en-US" sz="2400" b="1" dirty="0">
                <a:solidFill>
                  <a:srgbClr val="0070C0"/>
                </a:solidFill>
                <a:effectLst>
                  <a:outerShdw sx="0" sy="0">
                    <a:srgbClr val="000000"/>
                  </a:outerShdw>
                </a:effectLst>
              </a:rPr>
              <a:t>學校合格體育教師</a:t>
            </a:r>
            <a:r>
              <a:rPr lang="zh-CN" altLang="en-US" sz="2400" dirty="0">
                <a:effectLst>
                  <a:outerShdw sx="0" sy="0">
                    <a:srgbClr val="000000"/>
                  </a:outerShdw>
                </a:effectLst>
              </a:rPr>
              <a:t>或</a:t>
            </a:r>
            <a:r>
              <a:rPr lang="zh-TW" altLang="zh-TW" sz="2400" b="1" dirty="0">
                <a:solidFill>
                  <a:srgbClr val="7030A0"/>
                </a:solidFill>
                <a:effectLst>
                  <a:outerShdw sx="0" sy="0">
                    <a:srgbClr val="000000"/>
                  </a:outerShdw>
                </a:effectLst>
              </a:rPr>
              <a:t>專任運動教練</a:t>
            </a:r>
            <a:r>
              <a:rPr lang="zh-TW" altLang="en-US" sz="2400" dirty="0">
                <a:effectLst>
                  <a:outerShdw sx="0" sy="0">
                    <a:srgbClr val="000000"/>
                  </a:outerShdw>
                </a:effectLst>
              </a:rPr>
              <a:t>擔任</a:t>
            </a:r>
            <a:r>
              <a:rPr lang="zh-TW" altLang="zh-TW" sz="2400" dirty="0">
                <a:effectLst>
                  <a:outerShdw sx="0" sy="0">
                    <a:srgbClr val="000000"/>
                  </a:outerShdw>
                </a:effectLst>
              </a:rPr>
              <a:t>；</a:t>
            </a:r>
            <a:r>
              <a:rPr lang="zh-TW" altLang="en-US" sz="2400" dirty="0">
                <a:effectLst>
                  <a:outerShdw sx="0" sy="0">
                    <a:srgbClr val="000000"/>
                  </a:outerShdw>
                </a:effectLst>
              </a:rPr>
              <a:t>必要時得聘請</a:t>
            </a:r>
            <a:r>
              <a:rPr lang="zh-CN" altLang="en-US" sz="2400" dirty="0">
                <a:effectLst>
                  <a:outerShdw sx="0" sy="0">
                    <a:srgbClr val="000000"/>
                  </a:outerShdw>
                </a:effectLst>
              </a:rPr>
              <a:t>校外合格體育教師或</a:t>
            </a:r>
            <a:r>
              <a:rPr lang="zh-TW" altLang="zh-TW" sz="2400" dirty="0">
                <a:effectLst>
                  <a:outerShdw sx="0" sy="0">
                    <a:srgbClr val="000000"/>
                  </a:outerShdw>
                </a:effectLst>
              </a:rPr>
              <a:t>專任運動教練</a:t>
            </a:r>
            <a:r>
              <a:rPr lang="zh-TW" altLang="en-US" sz="2400" dirty="0">
                <a:effectLst>
                  <a:outerShdw sx="0" sy="0">
                    <a:srgbClr val="000000"/>
                  </a:outerShdw>
                </a:effectLst>
              </a:rPr>
              <a:t>兼任</a:t>
            </a:r>
            <a:r>
              <a:rPr lang="zh-TW" altLang="zh-TW" sz="2400" dirty="0">
                <a:effectLst>
                  <a:outerShdw sx="0" sy="0">
                    <a:srgbClr val="000000"/>
                  </a:outerShdw>
                </a:effectLst>
              </a:rPr>
              <a:t>。</a:t>
            </a:r>
            <a:endParaRPr lang="zh-TW" altLang="zh-TW" dirty="0">
              <a:effectLst>
                <a:outerShdw sx="0" sy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75878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="" xmlns:a16="http://schemas.microsoft.com/office/drawing/2014/main" id="{5AE2DBDF-591C-224E-8035-ED6887C83B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/>
              <a:t>肆、</a:t>
            </a:r>
            <a:r>
              <a:rPr lang="zh-TW" altLang="zh-TW" b="1" dirty="0"/>
              <a:t>課程規劃綜合說明</a:t>
            </a:r>
            <a:endParaRPr kumimoji="1"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="" xmlns:a16="http://schemas.microsoft.com/office/drawing/2014/main" id="{841B5A45-A176-E14D-95F8-9E537CCBF2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360000" lvl="0" indent="-360000">
              <a:buFont typeface="Wingdings" pitchFamily="2" charset="2"/>
              <a:buChar char="p"/>
            </a:pPr>
            <a:r>
              <a:rPr lang="zh-TW" altLang="zh-TW" b="1" dirty="0"/>
              <a:t>高級中等學校體育班課程編排原則</a:t>
            </a:r>
          </a:p>
          <a:p>
            <a:pPr marL="540000" lvl="0" fontAlgn="base"/>
            <a:r>
              <a:rPr lang="zh-TW" altLang="zh-TW" sz="2400" dirty="0">
                <a:effectLst>
                  <a:outerShdw sx="0" sy="0">
                    <a:srgbClr val="000000"/>
                  </a:outerShdw>
                </a:effectLst>
              </a:rPr>
              <a:t>各校得依學校類型、群科屬性、學生生涯發展、學校發展特色及師資調配等，選用適當之課程規劃。惟應報請各該主管教育行政機關核定備查後，依選用之課程規劃實施。</a:t>
            </a:r>
          </a:p>
          <a:p>
            <a:pPr marL="540000" lvl="0" fontAlgn="base"/>
            <a:r>
              <a:rPr lang="zh-TW" altLang="zh-TW" sz="2400" dirty="0">
                <a:effectLst>
                  <a:outerShdw sx="0" sy="0">
                    <a:srgbClr val="000000"/>
                  </a:outerShdw>
                </a:effectLst>
              </a:rPr>
              <a:t>每週上課之節數為每天七節，共三十五節。</a:t>
            </a:r>
            <a:endParaRPr lang="en-US" altLang="zh-TW" sz="2400" dirty="0">
              <a:effectLst>
                <a:outerShdw sx="0" sy="0">
                  <a:srgbClr val="000000"/>
                </a:outerShdw>
              </a:effectLst>
            </a:endParaRPr>
          </a:p>
          <a:p>
            <a:pPr marL="540000" lvl="0" fontAlgn="base"/>
            <a:r>
              <a:rPr lang="zh-TW" altLang="zh-TW" sz="2400" dirty="0">
                <a:effectLst>
                  <a:outerShdw sx="0" sy="0">
                    <a:srgbClr val="000000"/>
                  </a:outerShdw>
                </a:effectLst>
              </a:rPr>
              <a:t>體育班課程應依課程綱要實施，</a:t>
            </a:r>
            <a:r>
              <a:rPr lang="zh-TW" altLang="zh-TW" sz="2400" dirty="0">
                <a:solidFill>
                  <a:srgbClr val="7030A0"/>
                </a:solidFill>
                <a:effectLst>
                  <a:outerShdw sx="0" sy="0">
                    <a:srgbClr val="000000"/>
                  </a:outerShdw>
                </a:effectLst>
              </a:rPr>
              <a:t>體育專業學科</a:t>
            </a:r>
            <a:r>
              <a:rPr lang="zh-TW" altLang="en-US" sz="2400" dirty="0">
                <a:solidFill>
                  <a:srgbClr val="7030A0"/>
                </a:solidFill>
                <a:effectLst>
                  <a:outerShdw sx="0" sy="0">
                    <a:srgbClr val="000000"/>
                  </a:outerShdw>
                </a:effectLst>
              </a:rPr>
              <a:t>課程</a:t>
            </a:r>
            <a:r>
              <a:rPr lang="zh-TW" altLang="zh-TW" sz="2400" dirty="0">
                <a:solidFill>
                  <a:srgbClr val="7030A0"/>
                </a:solidFill>
                <a:effectLst>
                  <a:outerShdw sx="0" sy="0">
                    <a:srgbClr val="000000"/>
                  </a:outerShdw>
                </a:effectLst>
              </a:rPr>
              <a:t>每週以二節</a:t>
            </a:r>
            <a:r>
              <a:rPr lang="zh-TW" altLang="zh-TW" sz="2400" dirty="0">
                <a:effectLst>
                  <a:outerShdw sx="0" sy="0">
                    <a:srgbClr val="000000"/>
                  </a:outerShdw>
                </a:effectLst>
              </a:rPr>
              <a:t>，</a:t>
            </a:r>
            <a:r>
              <a:rPr lang="zh-TW" altLang="en-US" sz="2400" dirty="0">
                <a:solidFill>
                  <a:srgbClr val="C00000"/>
                </a:solidFill>
                <a:effectLst>
                  <a:outerShdw sx="0" sy="0">
                    <a:srgbClr val="000000"/>
                  </a:outerShdw>
                </a:effectLst>
              </a:rPr>
              <a:t>體育</a:t>
            </a:r>
            <a:r>
              <a:rPr lang="zh-TW" altLang="zh-TW" sz="2400" dirty="0">
                <a:solidFill>
                  <a:srgbClr val="C00000"/>
                </a:solidFill>
                <a:effectLst>
                  <a:outerShdw sx="0" sy="0">
                    <a:srgbClr val="000000"/>
                  </a:outerShdw>
                </a:effectLst>
              </a:rPr>
              <a:t>專項術科課程每週以六節至十節為原則</a:t>
            </a:r>
            <a:r>
              <a:rPr lang="zh-TW" altLang="zh-TW" sz="2400" dirty="0">
                <a:effectLst>
                  <a:outerShdw sx="0" sy="0">
                    <a:srgbClr val="000000"/>
                  </a:outerShdw>
                </a:effectLst>
              </a:rPr>
              <a:t>，</a:t>
            </a:r>
            <a:r>
              <a:rPr lang="zh-TW" altLang="en-US" sz="2400" b="1" dirty="0">
                <a:solidFill>
                  <a:srgbClr val="FF0000"/>
                </a:solidFill>
                <a:effectLst>
                  <a:outerShdw sx="0" sy="0">
                    <a:srgbClr val="000000"/>
                  </a:outerShdw>
                </a:effectLst>
              </a:rPr>
              <a:t>均</a:t>
            </a:r>
            <a:r>
              <a:rPr lang="zh-TW" altLang="zh-TW" sz="2400" b="1" dirty="0">
                <a:solidFill>
                  <a:srgbClr val="FF0000"/>
                </a:solidFill>
                <a:effectLst>
                  <a:outerShdw sx="0" sy="0">
                    <a:srgbClr val="000000"/>
                  </a:outerShdw>
                </a:effectLst>
              </a:rPr>
              <a:t>得</a:t>
            </a:r>
            <a:r>
              <a:rPr lang="zh-TW" altLang="en-US" sz="2400" b="1" dirty="0">
                <a:solidFill>
                  <a:srgbClr val="FF0000"/>
                </a:solidFill>
                <a:effectLst>
                  <a:outerShdw sx="0" sy="0">
                    <a:srgbClr val="000000"/>
                  </a:outerShdw>
                </a:effectLst>
              </a:rPr>
              <a:t>自</a:t>
            </a:r>
            <a:r>
              <a:rPr lang="zh-TW" altLang="zh-TW" sz="2400" b="1" dirty="0">
                <a:solidFill>
                  <a:srgbClr val="FF0000"/>
                </a:solidFill>
                <a:effectLst>
                  <a:outerShdw sx="0" sy="0">
                    <a:srgbClr val="000000"/>
                  </a:outerShdw>
                </a:effectLst>
              </a:rPr>
              <a:t>各類科教學</a:t>
            </a:r>
            <a:r>
              <a:rPr lang="zh-TW" altLang="en-US" sz="2400" b="1" dirty="0">
                <a:solidFill>
                  <a:srgbClr val="FF0000"/>
                </a:solidFill>
                <a:effectLst>
                  <a:outerShdw sx="0" sy="0">
                    <a:srgbClr val="000000"/>
                  </a:outerShdw>
                </a:effectLst>
              </a:rPr>
              <a:t>節</a:t>
            </a:r>
            <a:r>
              <a:rPr lang="zh-TW" altLang="zh-TW" sz="2400" b="1" dirty="0">
                <a:solidFill>
                  <a:srgbClr val="FF0000"/>
                </a:solidFill>
                <a:effectLst>
                  <a:outerShdw sx="0" sy="0">
                    <a:srgbClr val="000000"/>
                  </a:outerShdw>
                </a:effectLst>
              </a:rPr>
              <a:t>數中調整</a:t>
            </a:r>
            <a:r>
              <a:rPr lang="zh-TW" altLang="zh-TW" sz="2400" dirty="0">
                <a:effectLst>
                  <a:outerShdw sx="0" sy="0">
                    <a:srgbClr val="000000"/>
                  </a:outerShdw>
                </a:effectLst>
              </a:rPr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42341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="" xmlns:a16="http://schemas.microsoft.com/office/drawing/2014/main" id="{5AE2DBDF-591C-224E-8035-ED6887C83B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/>
              <a:t>肆、</a:t>
            </a:r>
            <a:r>
              <a:rPr lang="zh-TW" altLang="zh-TW" b="1" dirty="0"/>
              <a:t>課程規劃綜合說明</a:t>
            </a:r>
            <a:endParaRPr kumimoji="1"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="" xmlns:a16="http://schemas.microsoft.com/office/drawing/2014/main" id="{841B5A45-A176-E14D-95F8-9E537CCBF2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360000" lvl="0" indent="-360000">
              <a:buFont typeface="Wingdings" pitchFamily="2" charset="2"/>
              <a:buChar char="p"/>
            </a:pPr>
            <a:r>
              <a:rPr lang="zh-TW" altLang="zh-TW" b="1" dirty="0"/>
              <a:t>高級中等學校體育班課程編排原則</a:t>
            </a:r>
          </a:p>
          <a:p>
            <a:pPr marL="540000" lvl="0" fontAlgn="base"/>
            <a:r>
              <a:rPr lang="zh-TW" altLang="zh-TW" sz="2400" b="1" dirty="0">
                <a:solidFill>
                  <a:srgbClr val="FF0000"/>
                </a:solidFill>
                <a:effectLst>
                  <a:outerShdw sx="0" sy="0">
                    <a:srgbClr val="000000"/>
                  </a:outerShdw>
                </a:effectLst>
              </a:rPr>
              <a:t>部定</a:t>
            </a:r>
            <a:r>
              <a:rPr lang="zh-TW" altLang="zh-TW" sz="2400" b="1" dirty="0" smtClean="0">
                <a:solidFill>
                  <a:srgbClr val="FF0000"/>
                </a:solidFill>
                <a:effectLst>
                  <a:outerShdw sx="0" sy="0">
                    <a:srgbClr val="000000"/>
                  </a:outerShdw>
                </a:effectLst>
              </a:rPr>
              <a:t>必修</a:t>
            </a:r>
            <a:r>
              <a:rPr lang="zh-TW" altLang="en-US" sz="2400" b="1" dirty="0">
                <a:solidFill>
                  <a:srgbClr val="FF0000"/>
                </a:solidFill>
                <a:effectLst>
                  <a:outerShdw sx="0" sy="0">
                    <a:srgbClr val="000000"/>
                  </a:outerShdw>
                </a:effectLst>
              </a:rPr>
              <a:t>（健康與體育</a:t>
            </a:r>
            <a:r>
              <a:rPr lang="zh-TW" altLang="en-US" sz="2400" b="1" dirty="0" smtClean="0">
                <a:solidFill>
                  <a:srgbClr val="FF0000"/>
                </a:solidFill>
                <a:effectLst>
                  <a:outerShdw sx="0" sy="0">
                    <a:srgbClr val="000000"/>
                  </a:outerShdw>
                </a:effectLst>
              </a:rPr>
              <a:t>）、</a:t>
            </a:r>
            <a:r>
              <a:rPr lang="zh-TW" altLang="zh-TW" sz="2400" b="1" dirty="0" smtClean="0">
                <a:solidFill>
                  <a:srgbClr val="FF0000"/>
                </a:solidFill>
                <a:effectLst>
                  <a:outerShdw sx="0" sy="0">
                    <a:srgbClr val="000000"/>
                  </a:outerShdw>
                </a:effectLst>
              </a:rPr>
              <a:t>加深</a:t>
            </a:r>
            <a:r>
              <a:rPr lang="zh-TW" altLang="zh-TW" sz="2400" b="1" dirty="0">
                <a:solidFill>
                  <a:srgbClr val="FF0000"/>
                </a:solidFill>
                <a:effectLst>
                  <a:outerShdw sx="0" sy="0">
                    <a:srgbClr val="000000"/>
                  </a:outerShdw>
                </a:effectLst>
              </a:rPr>
              <a:t>加廣選修</a:t>
            </a:r>
            <a:r>
              <a:rPr lang="zh-TW" altLang="zh-TW" sz="2400" b="1" dirty="0" smtClean="0">
                <a:solidFill>
                  <a:srgbClr val="FF0000"/>
                </a:solidFill>
                <a:effectLst>
                  <a:outerShdw sx="0" sy="0">
                    <a:srgbClr val="000000"/>
                  </a:outerShdw>
                </a:effectLst>
              </a:rPr>
              <a:t>（</a:t>
            </a:r>
            <a:r>
              <a:rPr lang="zh-TW" altLang="en-US" sz="2400" b="1" dirty="0" smtClean="0">
                <a:solidFill>
                  <a:srgbClr val="FF0000"/>
                </a:solidFill>
                <a:effectLst>
                  <a:outerShdw sx="0" sy="0">
                    <a:srgbClr val="000000"/>
                  </a:outerShdw>
                </a:effectLst>
              </a:rPr>
              <a:t>健康與體育</a:t>
            </a:r>
            <a:r>
              <a:rPr lang="zh-TW" altLang="zh-TW" sz="2400" b="1" dirty="0" smtClean="0">
                <a:solidFill>
                  <a:srgbClr val="FF0000"/>
                </a:solidFill>
                <a:effectLst>
                  <a:outerShdw sx="0" sy="0">
                    <a:srgbClr val="000000"/>
                  </a:outerShdw>
                </a:effectLst>
              </a:rPr>
              <a:t>）</a:t>
            </a:r>
            <a:r>
              <a:rPr lang="zh-TW" altLang="en-US" sz="2400" b="1" dirty="0" smtClean="0">
                <a:solidFill>
                  <a:srgbClr val="FF0000"/>
                </a:solidFill>
                <a:effectLst>
                  <a:outerShdw sx="0" sy="0">
                    <a:srgbClr val="000000"/>
                  </a:outerShdw>
                </a:effectLst>
              </a:rPr>
              <a:t>及多元選修</a:t>
            </a:r>
            <a:r>
              <a:rPr lang="zh-TW" altLang="zh-TW" sz="2400" b="1" dirty="0" smtClean="0">
                <a:solidFill>
                  <a:srgbClr val="FF0000"/>
                </a:solidFill>
                <a:effectLst>
                  <a:outerShdw sx="0" sy="0">
                    <a:srgbClr val="000000"/>
                  </a:outerShdw>
                </a:effectLst>
              </a:rPr>
              <a:t>，</a:t>
            </a:r>
            <a:r>
              <a:rPr lang="zh-TW" altLang="zh-TW" sz="2400" b="1" dirty="0">
                <a:solidFill>
                  <a:srgbClr val="FF0000"/>
                </a:solidFill>
                <a:effectLst>
                  <a:outerShdw sx="0" sy="0">
                    <a:srgbClr val="000000"/>
                  </a:outerShdw>
                </a:effectLst>
              </a:rPr>
              <a:t>不得作為專項術科之一部分</a:t>
            </a:r>
            <a:r>
              <a:rPr lang="zh-TW" altLang="zh-TW" sz="2400" dirty="0">
                <a:effectLst>
                  <a:outerShdw sx="0" sy="0">
                    <a:srgbClr val="000000"/>
                  </a:outerShdw>
                </a:effectLst>
              </a:rPr>
              <a:t>。為因應學生性向、生涯發展取向之差異，各科應提供不同深度、廣度、與學習速度的課程。</a:t>
            </a:r>
          </a:p>
          <a:p>
            <a:pPr marL="540000" lvl="0" fontAlgn="base"/>
            <a:r>
              <a:rPr lang="zh-TW" altLang="zh-TW" sz="2400" dirty="0">
                <a:effectLst>
                  <a:outerShdw sx="0" sy="0">
                    <a:srgbClr val="000000"/>
                  </a:outerShdw>
                </a:effectLst>
              </a:rPr>
              <a:t>體育班得利用晨間、例假日或寒、暑假，對學生實施課業輔導及集訓。</a:t>
            </a:r>
            <a:endParaRPr lang="zh-TW" altLang="zh-TW" dirty="0">
              <a:effectLst>
                <a:outerShdw sx="0" sy="0">
                  <a:srgbClr val="000000"/>
                </a:outerShdw>
              </a:effectLst>
            </a:endParaRPr>
          </a:p>
          <a:p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697582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="" xmlns:a16="http://schemas.microsoft.com/office/drawing/2014/main" id="{CDF6EB3C-EA1D-3340-9650-2AD696554D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/>
              <a:t>伍、</a:t>
            </a:r>
            <a:r>
              <a:rPr lang="zh-TW" altLang="zh-TW" b="1" dirty="0"/>
              <a:t>學習評量</a:t>
            </a:r>
            <a:endParaRPr kumimoji="1"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="" xmlns:a16="http://schemas.microsoft.com/office/drawing/2014/main" id="{C2147F32-09AA-BD4D-A3F1-F65D723F87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zh-TW" altLang="zh-TW" dirty="0"/>
              <a:t>為了解學生的學習過程與成效，應使用多元的學習評量方式，並依據學習評量的結果，提供不同需求的學習輔導。</a:t>
            </a:r>
          </a:p>
          <a:p>
            <a:pPr lvl="0"/>
            <a:r>
              <a:rPr lang="zh-TW" altLang="en-US" b="1" dirty="0" smtClean="0">
                <a:solidFill>
                  <a:srgbClr val="FF0000"/>
                </a:solidFill>
              </a:rPr>
              <a:t>學習</a:t>
            </a:r>
            <a:r>
              <a:rPr lang="zh-TW" altLang="en-US" b="1" dirty="0">
                <a:solidFill>
                  <a:srgbClr val="FF0000"/>
                </a:solidFill>
              </a:rPr>
              <a:t>評量依據各該主管機關訂定之學習評量準則及相關補充規定辦理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lvl="0"/>
            <a:r>
              <a:rPr lang="zh-TW" altLang="zh-TW" dirty="0"/>
              <a:t>對特殊優秀運動選手個別化課程之評量，得採檢定、報告或其他彈性方式實施。</a:t>
            </a:r>
          </a:p>
          <a:p>
            <a:pPr lvl="0"/>
            <a:r>
              <a:rPr lang="zh-TW" altLang="zh-TW" dirty="0"/>
              <a:t>學習評量結果應妥為運用。教師</a:t>
            </a:r>
            <a:r>
              <a:rPr lang="en-US" altLang="zh-TW" dirty="0"/>
              <a:t>/</a:t>
            </a:r>
            <a:r>
              <a:rPr lang="zh-TW" altLang="zh-TW" dirty="0"/>
              <a:t>教練應依據學習評量結果與分析，診斷學生的學習狀態，據以調整教材教法與教學進度，並提供學習輔導</a:t>
            </a:r>
            <a:r>
              <a:rPr lang="zh-TW" altLang="zh-TW" dirty="0" smtClean="0"/>
              <a:t>。</a:t>
            </a:r>
            <a:endParaRPr lang="zh-TW" altLang="zh-TW" dirty="0"/>
          </a:p>
        </p:txBody>
      </p:sp>
    </p:spTree>
    <p:extLst>
      <p:ext uri="{BB962C8B-B14F-4D97-AF65-F5344CB8AC3E}">
        <p14:creationId xmlns:p14="http://schemas.microsoft.com/office/powerpoint/2010/main" val="1021791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="" xmlns:a16="http://schemas.microsoft.com/office/drawing/2014/main" id="{BBF8C8C6-D613-F64D-8F59-DF722CEEE8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/>
              <a:t>壹、</a:t>
            </a:r>
            <a:r>
              <a:rPr lang="zh-TW" altLang="zh-TW" b="1" dirty="0"/>
              <a:t>前言</a:t>
            </a:r>
            <a:endParaRPr kumimoji="1"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="" xmlns:a16="http://schemas.microsoft.com/office/drawing/2014/main" id="{903A99A8-D5ED-A448-8861-DBC6616C3A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4875" y="1825625"/>
            <a:ext cx="10201275" cy="4500000"/>
          </a:xfrm>
        </p:spPr>
        <p:txBody>
          <a:bodyPr>
            <a:normAutofit/>
          </a:bodyPr>
          <a:lstStyle/>
          <a:p>
            <a:pPr algn="just" hangingPunct="0"/>
            <a:r>
              <a:rPr lang="zh-TW" altLang="zh-TW" dirty="0" smtClean="0"/>
              <a:t>依據</a:t>
            </a:r>
            <a:r>
              <a:rPr lang="en-US" altLang="zh-TW" dirty="0" smtClean="0"/>
              <a:t>106</a:t>
            </a:r>
            <a:r>
              <a:rPr lang="zh-TW" altLang="zh-TW" dirty="0" smtClean="0"/>
              <a:t>學年</a:t>
            </a:r>
            <a:r>
              <a:rPr lang="zh-TW" altLang="zh-TW" dirty="0"/>
              <a:t>度學校</a:t>
            </a:r>
            <a:r>
              <a:rPr lang="zh-TW" altLang="zh-TW" dirty="0" smtClean="0"/>
              <a:t>體育</a:t>
            </a:r>
            <a:r>
              <a:rPr lang="zh-TW" altLang="en-US" dirty="0" smtClean="0"/>
              <a:t>統計年報調查</a:t>
            </a:r>
            <a:r>
              <a:rPr lang="zh-TW" altLang="zh-TW" dirty="0" smtClean="0"/>
              <a:t>資料</a:t>
            </a:r>
            <a:r>
              <a:rPr lang="zh-TW" altLang="zh-TW" dirty="0"/>
              <a:t>顯示，體育班計有</a:t>
            </a:r>
            <a:r>
              <a:rPr lang="zh-TW" altLang="zh-TW" b="1" dirty="0" smtClean="0">
                <a:solidFill>
                  <a:srgbClr val="0070C0"/>
                </a:solidFill>
              </a:rPr>
              <a:t>國小</a:t>
            </a:r>
            <a:r>
              <a:rPr lang="en-US" altLang="zh-TW" b="1" dirty="0" smtClean="0">
                <a:solidFill>
                  <a:srgbClr val="0070C0"/>
                </a:solidFill>
              </a:rPr>
              <a:t>192</a:t>
            </a:r>
            <a:r>
              <a:rPr lang="zh-TW" altLang="zh-TW" b="1" dirty="0" smtClean="0">
                <a:solidFill>
                  <a:srgbClr val="0070C0"/>
                </a:solidFill>
              </a:rPr>
              <a:t>校</a:t>
            </a:r>
            <a:r>
              <a:rPr lang="zh-TW" altLang="zh-TW" dirty="0"/>
              <a:t>、</a:t>
            </a:r>
            <a:r>
              <a:rPr lang="zh-TW" altLang="zh-TW" b="1" dirty="0">
                <a:solidFill>
                  <a:srgbClr val="00B050"/>
                </a:solidFill>
              </a:rPr>
              <a:t>國中</a:t>
            </a:r>
            <a:r>
              <a:rPr lang="en-US" altLang="zh-TW" b="1" dirty="0" smtClean="0">
                <a:solidFill>
                  <a:srgbClr val="00B050"/>
                </a:solidFill>
              </a:rPr>
              <a:t>355</a:t>
            </a:r>
            <a:r>
              <a:rPr lang="zh-TW" altLang="zh-TW" b="1" dirty="0" smtClean="0">
                <a:solidFill>
                  <a:srgbClr val="00B050"/>
                </a:solidFill>
              </a:rPr>
              <a:t>校</a:t>
            </a:r>
            <a:r>
              <a:rPr lang="zh-TW" altLang="zh-TW" dirty="0"/>
              <a:t>、</a:t>
            </a:r>
            <a:r>
              <a:rPr lang="zh-TW" altLang="zh-TW" b="1" dirty="0">
                <a:solidFill>
                  <a:srgbClr val="C00000"/>
                </a:solidFill>
              </a:rPr>
              <a:t>高中</a:t>
            </a:r>
            <a:r>
              <a:rPr lang="en-US" altLang="zh-TW" b="1" dirty="0" smtClean="0">
                <a:solidFill>
                  <a:srgbClr val="C00000"/>
                </a:solidFill>
              </a:rPr>
              <a:t>141</a:t>
            </a:r>
            <a:r>
              <a:rPr lang="zh-TW" altLang="zh-TW" b="1" dirty="0" smtClean="0">
                <a:solidFill>
                  <a:srgbClr val="C00000"/>
                </a:solidFill>
              </a:rPr>
              <a:t>校</a:t>
            </a:r>
            <a:r>
              <a:rPr lang="zh-TW" altLang="zh-TW" dirty="0"/>
              <a:t>，</a:t>
            </a:r>
            <a:r>
              <a:rPr lang="zh-TW" altLang="zh-TW" b="1" dirty="0">
                <a:solidFill>
                  <a:srgbClr val="7030A0"/>
                </a:solidFill>
              </a:rPr>
              <a:t>共</a:t>
            </a:r>
            <a:r>
              <a:rPr lang="en-US" altLang="zh-TW" b="1" dirty="0" smtClean="0">
                <a:solidFill>
                  <a:srgbClr val="7030A0"/>
                </a:solidFill>
              </a:rPr>
              <a:t>688</a:t>
            </a:r>
            <a:r>
              <a:rPr lang="zh-TW" altLang="zh-TW" b="1" dirty="0" smtClean="0">
                <a:solidFill>
                  <a:srgbClr val="7030A0"/>
                </a:solidFill>
              </a:rPr>
              <a:t>校</a:t>
            </a:r>
            <a:r>
              <a:rPr lang="zh-TW" altLang="zh-TW" dirty="0" smtClean="0"/>
              <a:t>。</a:t>
            </a:r>
            <a:endParaRPr lang="en-US" altLang="zh-TW" dirty="0"/>
          </a:p>
          <a:p>
            <a:pPr algn="just" hangingPunct="0"/>
            <a:r>
              <a:rPr lang="zh-TW" altLang="zh-TW" dirty="0"/>
              <a:t>民國</a:t>
            </a:r>
            <a:r>
              <a:rPr lang="en-US" altLang="zh-TW" dirty="0"/>
              <a:t>97</a:t>
            </a:r>
            <a:r>
              <a:rPr lang="zh-TW" altLang="zh-TW" dirty="0"/>
              <a:t>年</a:t>
            </a:r>
            <a:r>
              <a:rPr lang="en-US" altLang="zh-TW" dirty="0"/>
              <a:t>12</a:t>
            </a:r>
            <a:r>
              <a:rPr lang="zh-TW" altLang="zh-TW" dirty="0"/>
              <a:t>月教育部發布「高級中等學校體育班課程綱要」，始成為我國第一次正式發布之體育班課程綱要，然僅適用於高級中等學校，國中小僅能依循既有之九年一貫課程綱要進行課程編排。</a:t>
            </a:r>
          </a:p>
        </p:txBody>
      </p:sp>
    </p:spTree>
    <p:extLst>
      <p:ext uri="{BB962C8B-B14F-4D97-AF65-F5344CB8AC3E}">
        <p14:creationId xmlns:p14="http://schemas.microsoft.com/office/powerpoint/2010/main" val="1883960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b="1" dirty="0"/>
              <a:t>陸、</a:t>
            </a:r>
            <a:r>
              <a:rPr lang="en-US" altLang="zh-TW" b="1" dirty="0"/>
              <a:t>107</a:t>
            </a:r>
            <a:r>
              <a:rPr lang="zh-TW" altLang="en-US" b="1" dirty="0"/>
              <a:t>學年度體育班新課綱前導學校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zh-TW" altLang="en-US" sz="3200" b="1" dirty="0" smtClean="0"/>
              <a:t>國小版：臺北市明湖國小</a:t>
            </a:r>
            <a:endParaRPr lang="en-US" altLang="zh-TW" sz="3200" b="1" dirty="0" smtClean="0"/>
          </a:p>
          <a:p>
            <a:pPr>
              <a:lnSpc>
                <a:spcPct val="150000"/>
              </a:lnSpc>
            </a:pPr>
            <a:r>
              <a:rPr lang="zh-TW" altLang="en-US" sz="3200" b="1" dirty="0"/>
              <a:t>國中</a:t>
            </a:r>
            <a:r>
              <a:rPr lang="zh-TW" altLang="en-US" sz="3200" b="1" dirty="0" smtClean="0"/>
              <a:t>版：</a:t>
            </a:r>
            <a:r>
              <a:rPr lang="zh-TW" altLang="en-US" sz="3200" b="1" dirty="0"/>
              <a:t>臺北市龍山國中</a:t>
            </a:r>
            <a:r>
              <a:rPr lang="zh-TW" altLang="en-US" sz="3200" b="1" dirty="0" smtClean="0"/>
              <a:t>、</a:t>
            </a:r>
            <a:r>
              <a:rPr lang="zh-TW" altLang="en-US" sz="3200" b="1" dirty="0"/>
              <a:t>新北市秀峰高中</a:t>
            </a:r>
            <a:r>
              <a:rPr lang="en-US" altLang="zh-TW" sz="3200" b="1" dirty="0"/>
              <a:t>(</a:t>
            </a:r>
            <a:r>
              <a:rPr lang="zh-TW" altLang="en-US" sz="3200" b="1" dirty="0"/>
              <a:t>國中部</a:t>
            </a:r>
            <a:r>
              <a:rPr lang="en-US" altLang="zh-TW" sz="3200" b="1" dirty="0" smtClean="0"/>
              <a:t>)</a:t>
            </a:r>
          </a:p>
          <a:p>
            <a:pPr>
              <a:lnSpc>
                <a:spcPct val="150000"/>
              </a:lnSpc>
            </a:pPr>
            <a:r>
              <a:rPr lang="zh-TW" altLang="en-US" sz="3200" b="1" dirty="0"/>
              <a:t>普高版：新北市明德</a:t>
            </a:r>
            <a:r>
              <a:rPr lang="zh-TW" altLang="en-US" sz="3200" b="1" dirty="0" smtClean="0"/>
              <a:t>高中</a:t>
            </a:r>
            <a:endParaRPr lang="en-US" altLang="zh-TW" sz="3200" b="1" dirty="0" smtClean="0"/>
          </a:p>
          <a:p>
            <a:pPr>
              <a:lnSpc>
                <a:spcPct val="150000"/>
              </a:lnSpc>
            </a:pPr>
            <a:r>
              <a:rPr lang="zh-TW" altLang="en-US" sz="3200" b="1" dirty="0"/>
              <a:t>技高版</a:t>
            </a:r>
            <a:r>
              <a:rPr lang="zh-TW" altLang="en-US" sz="3200" b="1" dirty="0" smtClean="0"/>
              <a:t>：新北市鶯歌工商、新北市新北高工</a:t>
            </a:r>
            <a:endParaRPr lang="en-US" altLang="zh-TW" sz="3200" b="1" dirty="0" smtClean="0"/>
          </a:p>
          <a:p>
            <a:pPr>
              <a:lnSpc>
                <a:spcPct val="150000"/>
              </a:lnSpc>
            </a:pPr>
            <a:r>
              <a:rPr lang="zh-TW" altLang="en-US" sz="3200" b="1" dirty="0"/>
              <a:t>綜高版：臺北市</a:t>
            </a:r>
            <a:r>
              <a:rPr lang="zh-TW" altLang="en-US" sz="3200" b="1" dirty="0" smtClean="0"/>
              <a:t>大理高中</a:t>
            </a:r>
            <a:endParaRPr lang="zh-TW" alt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101552093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="" xmlns:a16="http://schemas.microsoft.com/office/drawing/2014/main" id="{5C7BEAFA-CDFA-B64A-AAD2-5B1C7B6A04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/>
              <a:t>柒、</a:t>
            </a:r>
            <a:r>
              <a:rPr lang="zh-TW" altLang="zh-TW" b="1" dirty="0"/>
              <a:t>結語</a:t>
            </a:r>
            <a:endParaRPr kumimoji="1"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="" xmlns:a16="http://schemas.microsoft.com/office/drawing/2014/main" id="{691BC000-6E40-0F4C-9834-D17F229A2E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zh-TW" altLang="zh-TW" dirty="0"/>
              <a:t>體育班屬特殊類型班級，在學習階段的課程規劃，須兼顧一般科目、體育專業科目的學習，相較於一般班級而言，在學習歷程上負荷較重。</a:t>
            </a:r>
            <a:endParaRPr lang="en-US" altLang="zh-TW" dirty="0"/>
          </a:p>
          <a:p>
            <a:r>
              <a:rPr lang="zh-TW" altLang="zh-TW" dirty="0"/>
              <a:t>各級學校於規劃時，應檢視各校設班宗旨、學生學習需求、未來</a:t>
            </a:r>
            <a:r>
              <a:rPr lang="zh-TW" altLang="zh-TW" b="1" dirty="0">
                <a:solidFill>
                  <a:srgbClr val="0070C0"/>
                </a:solidFill>
              </a:rPr>
              <a:t>升學進路</a:t>
            </a:r>
            <a:r>
              <a:rPr lang="zh-TW" altLang="zh-TW" dirty="0"/>
              <a:t>及</a:t>
            </a:r>
            <a:r>
              <a:rPr lang="zh-TW" altLang="zh-TW" b="1" dirty="0">
                <a:solidFill>
                  <a:srgbClr val="0070C0"/>
                </a:solidFill>
              </a:rPr>
              <a:t>職涯規劃</a:t>
            </a:r>
            <a:r>
              <a:rPr lang="zh-TW" altLang="zh-TW" dirty="0"/>
              <a:t>，</a:t>
            </a:r>
            <a:r>
              <a:rPr lang="zh-TW" altLang="zh-TW" b="1" dirty="0">
                <a:solidFill>
                  <a:srgbClr val="FF0000"/>
                </a:solidFill>
              </a:rPr>
              <a:t>妥適選擇學習類型，安排課程及學分數</a:t>
            </a:r>
            <a:r>
              <a:rPr lang="zh-TW" altLang="zh-TW" dirty="0"/>
              <a:t>，俾使學生能專注於學科、專業科目學習，也能接受專項術科課程的合宜安排。</a:t>
            </a:r>
          </a:p>
        </p:txBody>
      </p:sp>
    </p:spTree>
    <p:extLst>
      <p:ext uri="{BB962C8B-B14F-4D97-AF65-F5344CB8AC3E}">
        <p14:creationId xmlns:p14="http://schemas.microsoft.com/office/powerpoint/2010/main" val="3756513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="" xmlns:a16="http://schemas.microsoft.com/office/drawing/2014/main" id="{5C7BEAFA-CDFA-B64A-AAD2-5B1C7B6A04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/>
              <a:t>柒</a:t>
            </a:r>
            <a:r>
              <a:rPr lang="zh-TW" altLang="en-US" b="1" dirty="0" smtClean="0"/>
              <a:t>、</a:t>
            </a:r>
            <a:r>
              <a:rPr lang="zh-TW" altLang="zh-TW" b="1" dirty="0"/>
              <a:t>結語</a:t>
            </a:r>
            <a:endParaRPr kumimoji="1"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="" xmlns:a16="http://schemas.microsoft.com/office/drawing/2014/main" id="{691BC000-6E40-0F4C-9834-D17F229A2E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zh-TW" altLang="zh-TW" dirty="0"/>
              <a:t>國小及國中教育階段的養成尤須</a:t>
            </a:r>
            <a:r>
              <a:rPr lang="zh-TW" altLang="zh-TW" dirty="0" smtClean="0"/>
              <a:t>重視</a:t>
            </a:r>
            <a:r>
              <a:rPr lang="zh-TW" altLang="en-US" b="1" dirty="0" smtClean="0">
                <a:solidFill>
                  <a:srgbClr val="FF0000"/>
                </a:solidFill>
              </a:rPr>
              <a:t>部定領域課程</a:t>
            </a:r>
            <a:r>
              <a:rPr lang="zh-TW" altLang="zh-TW" b="1" dirty="0" smtClean="0">
                <a:solidFill>
                  <a:srgbClr val="FF0000"/>
                </a:solidFill>
              </a:rPr>
              <a:t>的</a:t>
            </a:r>
            <a:r>
              <a:rPr lang="zh-TW" altLang="zh-TW" b="1" dirty="0">
                <a:solidFill>
                  <a:srgbClr val="FF0000"/>
                </a:solidFill>
              </a:rPr>
              <a:t>學習</a:t>
            </a:r>
            <a:r>
              <a:rPr lang="zh-TW" altLang="zh-TW" dirty="0"/>
              <a:t>，以符應核心素養的共同學習重點；</a:t>
            </a:r>
            <a:endParaRPr lang="en-US" altLang="zh-TW" dirty="0"/>
          </a:p>
          <a:p>
            <a:r>
              <a:rPr lang="zh-TW" altLang="zh-TW" dirty="0"/>
              <a:t>高中教育階段則進入不同學校類型的分流，無論是一般科目的精進，或是技術與實作的學習，均是養成體育班學生在學習歷程的各項能力。</a:t>
            </a:r>
            <a:endParaRPr lang="en-US" altLang="zh-TW" dirty="0"/>
          </a:p>
          <a:p>
            <a:r>
              <a:rPr lang="zh-TW" altLang="zh-TW" dirty="0"/>
              <a:t>專項術科課程</a:t>
            </a:r>
            <a:r>
              <a:rPr lang="zh-TW" altLang="zh-TW"/>
              <a:t>依據</a:t>
            </a:r>
            <a:r>
              <a:rPr lang="zh-TW" altLang="zh-TW" smtClean="0"/>
              <a:t>課程</a:t>
            </a:r>
            <a:r>
              <a:rPr lang="zh-TW" altLang="en-US" smtClean="0"/>
              <a:t>綱要</a:t>
            </a:r>
            <a:r>
              <a:rPr lang="zh-TW" altLang="zh-TW" smtClean="0"/>
              <a:t>的</a:t>
            </a:r>
            <a:r>
              <a:rPr lang="zh-TW" altLang="zh-TW" dirty="0"/>
              <a:t>具體實施，向下延伸到國小第三階段及國中第四階段後，將提供完整的專項訓練進程與發展，使其成為優秀之運動人才為校為國爭光。</a:t>
            </a:r>
          </a:p>
          <a:p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021366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>
            <a:extLst>
              <a:ext uri="{FF2B5EF4-FFF2-40B4-BE49-F238E27FC236}">
                <a16:creationId xmlns="" xmlns:a16="http://schemas.microsoft.com/office/drawing/2014/main" id="{7B3BC0C8-6227-C34A-B3E0-4F0040C5FA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 dirty="0"/>
              <a:t>敬請指正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="" xmlns:a16="http://schemas.microsoft.com/office/drawing/2014/main" id="{6B3D028A-386F-3841-B8E8-CB8D34CB481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318747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="" xmlns:a16="http://schemas.microsoft.com/office/drawing/2014/main" id="{BBF8C8C6-D613-F64D-8F59-DF722CEEE8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/>
              <a:t>壹、</a:t>
            </a:r>
            <a:r>
              <a:rPr lang="zh-TW" altLang="zh-TW" b="1" dirty="0"/>
              <a:t>前言</a:t>
            </a:r>
            <a:endParaRPr kumimoji="1"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="" xmlns:a16="http://schemas.microsoft.com/office/drawing/2014/main" id="{903A99A8-D5ED-A448-8861-DBC6616C3A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zh-TW" altLang="zh-TW" dirty="0"/>
              <a:t>教育部</a:t>
            </a:r>
            <a:r>
              <a:rPr lang="en-US" altLang="zh-TW" dirty="0"/>
              <a:t>103</a:t>
            </a:r>
            <a:r>
              <a:rPr lang="zh-TW" altLang="zh-TW" dirty="0"/>
              <a:t>年</a:t>
            </a:r>
            <a:r>
              <a:rPr lang="en-US" altLang="zh-TW" dirty="0"/>
              <a:t>11</a:t>
            </a:r>
            <a:r>
              <a:rPr lang="zh-TW" altLang="zh-TW" dirty="0"/>
              <a:t>月</a:t>
            </a:r>
            <a:r>
              <a:rPr lang="en-US" altLang="zh-TW" dirty="0"/>
              <a:t>28</a:t>
            </a:r>
            <a:r>
              <a:rPr lang="zh-TW" altLang="zh-TW" dirty="0"/>
              <a:t>日發布「十二年國民基本教育課程綱要總綱（以下簡稱總綱）」。</a:t>
            </a:r>
            <a:endParaRPr lang="en-US" altLang="zh-TW" dirty="0"/>
          </a:p>
          <a:p>
            <a:pPr lvl="1" algn="just"/>
            <a:r>
              <a:rPr lang="zh-TW" altLang="zh-TW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總綱在附則中規範：依據特殊教育法、國民體育法、藝術教育法及相關法規，特殊教育學生與體育班、藝術才能班及科學班等特殊類型班級學生之部定及校訂課程，均得彈性調整（包含學習節數</a:t>
            </a:r>
            <a:r>
              <a:rPr lang="en-US" altLang="zh-TW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/</a:t>
            </a:r>
            <a:r>
              <a:rPr lang="zh-TW" altLang="zh-TW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學分數配置比例與學習內容），並得於校訂課程開設特殊需求領域課程，惟不應減少學習總節數。</a:t>
            </a:r>
            <a:endParaRPr lang="en-US" altLang="zh-TW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 algn="just"/>
            <a:r>
              <a:rPr lang="zh-TW" altLang="zh-TW" dirty="0"/>
              <a:t>據此，「十二年國民基本教育體育班</a:t>
            </a:r>
            <a:r>
              <a:rPr lang="zh-TW" altLang="zh-TW" dirty="0" smtClean="0"/>
              <a:t>課程</a:t>
            </a:r>
            <a:r>
              <a:rPr lang="zh-TW" altLang="en-US" dirty="0"/>
              <a:t>綱要</a:t>
            </a:r>
            <a:r>
              <a:rPr lang="zh-TW" altLang="zh-TW" dirty="0" smtClean="0"/>
              <a:t>（</a:t>
            </a:r>
            <a:r>
              <a:rPr lang="zh-TW" altLang="zh-TW" dirty="0"/>
              <a:t>草案）」（以下簡稱本規範），</a:t>
            </a:r>
            <a:r>
              <a:rPr lang="zh-TW" altLang="zh-TW" dirty="0" smtClean="0"/>
              <a:t>供</a:t>
            </a:r>
            <a:r>
              <a:rPr lang="zh-TW" altLang="en-US" dirty="0" smtClean="0">
                <a:solidFill>
                  <a:srgbClr val="FF0000"/>
                </a:solidFill>
              </a:rPr>
              <a:t>高級中等以下</a:t>
            </a:r>
            <a:r>
              <a:rPr lang="zh-TW" altLang="zh-TW" dirty="0" smtClean="0"/>
              <a:t>學校</a:t>
            </a:r>
            <a:r>
              <a:rPr lang="zh-TW" altLang="zh-TW" dirty="0"/>
              <a:t>體育班適用，後俟程序完成審查通過後實施。</a:t>
            </a:r>
            <a:r>
              <a:rPr lang="zh-TW" altLang="zh-TW" dirty="0">
                <a:effectLst/>
              </a:rPr>
              <a:t> </a:t>
            </a:r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530749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="" xmlns:a16="http://schemas.microsoft.com/office/drawing/2014/main" id="{2BDF89C3-9D9F-F44D-A936-5005954B45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/>
              <a:t>貳、</a:t>
            </a:r>
            <a:r>
              <a:rPr lang="zh-TW" altLang="zh-TW" b="1" dirty="0"/>
              <a:t>新</a:t>
            </a:r>
            <a:r>
              <a:rPr lang="zh-TW" altLang="zh-TW" b="1" dirty="0" smtClean="0"/>
              <a:t>課程</a:t>
            </a:r>
            <a:r>
              <a:rPr lang="zh-TW" altLang="en-US" b="1" dirty="0"/>
              <a:t>綱要</a:t>
            </a:r>
            <a:r>
              <a:rPr lang="zh-TW" altLang="zh-TW" b="1" dirty="0" smtClean="0"/>
              <a:t>與</a:t>
            </a:r>
            <a:r>
              <a:rPr lang="zh-TW" altLang="zh-TW" b="1" dirty="0"/>
              <a:t>舊課程綱要的差異</a:t>
            </a:r>
            <a:endParaRPr kumimoji="1"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="" xmlns:a16="http://schemas.microsoft.com/office/drawing/2014/main" id="{514B55C3-A17A-8D4D-AAD4-1FF832E861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58775" lvl="0" indent="-360000">
              <a:buFont typeface="Wingdings" pitchFamily="2" charset="2"/>
              <a:buChar char="p"/>
            </a:pPr>
            <a:r>
              <a:rPr lang="zh-TW" altLang="zh-TW" b="1" dirty="0">
                <a:solidFill>
                  <a:srgbClr val="FF0000"/>
                </a:solidFill>
              </a:rPr>
              <a:t>從基本能力到核心素養</a:t>
            </a:r>
          </a:p>
          <a:p>
            <a:pPr marL="541800" lvl="1" algn="just">
              <a:lnSpc>
                <a:spcPts val="4000"/>
              </a:lnSpc>
              <a:spcBef>
                <a:spcPts val="600"/>
              </a:spcBef>
            </a:pPr>
            <a:r>
              <a:rPr lang="zh-TW" altLang="zh-TW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九年一貫課程強調基本能力的培養，以領域合科統整的方式，並設計「分段能力指標」與之相對應。十二年國教的核心素養承續現行九年一貫課程的基本能力，但涵蓋層面更寬廣。</a:t>
            </a:r>
            <a:endParaRPr lang="en-US" altLang="zh-TW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 marL="541800" lvl="1" algn="just">
              <a:lnSpc>
                <a:spcPts val="4000"/>
              </a:lnSpc>
              <a:spcBef>
                <a:spcPts val="600"/>
              </a:spcBef>
            </a:pPr>
            <a:r>
              <a:rPr lang="zh-TW" altLang="zh-TW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提供具運動潛能之學生自第一、二學習階段起，能與一般班級學生進行學習與互動；再經發掘選才後，進入第三學習階段之體育班進行初期身體運動能力養成，以至第四學習階段及第五學習階段之人文、社會及科技的知能建構與競技運動人才培育。</a:t>
            </a:r>
          </a:p>
        </p:txBody>
      </p:sp>
    </p:spTree>
    <p:extLst>
      <p:ext uri="{BB962C8B-B14F-4D97-AF65-F5344CB8AC3E}">
        <p14:creationId xmlns:p14="http://schemas.microsoft.com/office/powerpoint/2010/main" val="2922589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="" xmlns:a16="http://schemas.microsoft.com/office/drawing/2014/main" id="{2BDF89C3-9D9F-F44D-A936-5005954B45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/>
              <a:t>貳、</a:t>
            </a:r>
            <a:r>
              <a:rPr lang="zh-TW" altLang="zh-TW" b="1" dirty="0"/>
              <a:t>新</a:t>
            </a:r>
            <a:r>
              <a:rPr lang="zh-TW" altLang="zh-TW" b="1" dirty="0" smtClean="0"/>
              <a:t>課程</a:t>
            </a:r>
            <a:r>
              <a:rPr lang="zh-TW" altLang="en-US" b="1" dirty="0"/>
              <a:t>綱要</a:t>
            </a:r>
            <a:r>
              <a:rPr lang="zh-TW" altLang="zh-TW" b="1" dirty="0" smtClean="0"/>
              <a:t>與</a:t>
            </a:r>
            <a:r>
              <a:rPr lang="zh-TW" altLang="zh-TW" b="1" dirty="0"/>
              <a:t>舊課程綱要的差異</a:t>
            </a:r>
            <a:endParaRPr kumimoji="1"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="" xmlns:a16="http://schemas.microsoft.com/office/drawing/2014/main" id="{514B55C3-A17A-8D4D-AAD4-1FF832E861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16050"/>
            <a:ext cx="10515600" cy="4500000"/>
          </a:xfrm>
        </p:spPr>
        <p:txBody>
          <a:bodyPr>
            <a:noAutofit/>
          </a:bodyPr>
          <a:lstStyle/>
          <a:p>
            <a:pPr marL="360000" lvl="0" indent="-360000">
              <a:buFont typeface="Wingdings" pitchFamily="2" charset="2"/>
              <a:buChar char="p"/>
            </a:pPr>
            <a:r>
              <a:rPr lang="zh-TW" altLang="zh-TW" b="1" dirty="0">
                <a:solidFill>
                  <a:srgbClr val="FF0000"/>
                </a:solidFill>
              </a:rPr>
              <a:t>新增國小及</a:t>
            </a:r>
            <a:r>
              <a:rPr lang="zh-TW" altLang="zh-TW" b="1" dirty="0" smtClean="0">
                <a:solidFill>
                  <a:srgbClr val="FF0000"/>
                </a:solidFill>
              </a:rPr>
              <a:t>國中</a:t>
            </a:r>
            <a:r>
              <a:rPr lang="zh-TW" altLang="en-US" b="1" dirty="0" smtClean="0">
                <a:solidFill>
                  <a:srgbClr val="FF0000"/>
                </a:solidFill>
              </a:rPr>
              <a:t>體育專業</a:t>
            </a:r>
            <a:r>
              <a:rPr lang="zh-TW" altLang="zh-TW" b="1" dirty="0" smtClean="0">
                <a:solidFill>
                  <a:srgbClr val="FF0000"/>
                </a:solidFill>
              </a:rPr>
              <a:t>課程</a:t>
            </a:r>
            <a:r>
              <a:rPr lang="zh-TW" altLang="zh-TW" b="1" dirty="0">
                <a:solidFill>
                  <a:srgbClr val="FF0000"/>
                </a:solidFill>
              </a:rPr>
              <a:t>的規劃</a:t>
            </a:r>
          </a:p>
          <a:p>
            <a:pPr marL="541800" lvl="1" algn="just">
              <a:lnSpc>
                <a:spcPts val="4000"/>
              </a:lnSpc>
              <a:spcBef>
                <a:spcPts val="600"/>
              </a:spcBef>
            </a:pPr>
            <a:r>
              <a:rPr lang="zh-TW" altLang="zh-TW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九年一貫課程綱要無明確</a:t>
            </a:r>
            <a:r>
              <a:rPr lang="zh-TW" altLang="zh-TW" dirty="0" smtClean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規劃</a:t>
            </a:r>
            <a:r>
              <a:rPr lang="zh-TW" altLang="en-US" dirty="0" smtClean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體育專業</a:t>
            </a:r>
            <a:r>
              <a:rPr lang="zh-TW" altLang="zh-TW" dirty="0" smtClean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課程</a:t>
            </a:r>
            <a:r>
              <a:rPr lang="zh-TW" altLang="zh-TW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，致無法有效落實專項術科訓練實務。</a:t>
            </a:r>
            <a:endParaRPr lang="en-US" altLang="zh-TW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 marL="541800" lvl="1" algn="just">
              <a:lnSpc>
                <a:spcPts val="4000"/>
              </a:lnSpc>
              <a:spcBef>
                <a:spcPts val="600"/>
              </a:spcBef>
            </a:pPr>
            <a:r>
              <a:rPr lang="zh-TW" altLang="zh-TW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第三學習階段及第四學習</a:t>
            </a:r>
            <a:r>
              <a:rPr lang="zh-TW" altLang="zh-TW" dirty="0" smtClean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階段</a:t>
            </a:r>
            <a:r>
              <a:rPr lang="zh-TW" altLang="en-US" dirty="0" smtClean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，</a:t>
            </a:r>
            <a:r>
              <a:rPr lang="zh-TW" altLang="zh-TW" b="1" dirty="0" smtClean="0">
                <a:solidFill>
                  <a:srgbClr val="FF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新增</a:t>
            </a:r>
            <a:r>
              <a:rPr lang="zh-TW" altLang="en-US" b="1" dirty="0" smtClean="0">
                <a:solidFill>
                  <a:srgbClr val="0070C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體育專業課程</a:t>
            </a:r>
            <a:r>
              <a:rPr lang="zh-TW" altLang="en-US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及</a:t>
            </a:r>
            <a:r>
              <a:rPr lang="zh-TW" altLang="zh-TW" b="1" dirty="0" smtClean="0">
                <a:solidFill>
                  <a:srgbClr val="0070C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特殊</a:t>
            </a:r>
            <a:r>
              <a:rPr lang="zh-TW" altLang="zh-TW" b="1" dirty="0">
                <a:solidFill>
                  <a:srgbClr val="0070C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需求領域課程</a:t>
            </a:r>
            <a:r>
              <a:rPr lang="zh-TW" altLang="zh-TW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作為專項術科課程。</a:t>
            </a:r>
            <a:endParaRPr lang="en-US" altLang="zh-TW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 marL="541800" lvl="1" algn="just">
              <a:lnSpc>
                <a:spcPts val="4000"/>
              </a:lnSpc>
              <a:spcBef>
                <a:spcPts val="600"/>
              </a:spcBef>
            </a:pPr>
            <a:r>
              <a:rPr lang="zh-TW" altLang="zh-TW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體育班課程，應依課程綱要實施。</a:t>
            </a:r>
            <a:endParaRPr lang="en-US" altLang="zh-TW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graphicFrame>
        <p:nvGraphicFramePr>
          <p:cNvPr id="4" name="表格 3">
            <a:extLst>
              <a:ext uri="{FF2B5EF4-FFF2-40B4-BE49-F238E27FC236}">
                <a16:creationId xmlns="" xmlns:a16="http://schemas.microsoft.com/office/drawing/2014/main" id="{54E55754-CBE8-0C48-A402-E2544E61A19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9255945"/>
              </p:ext>
            </p:extLst>
          </p:nvPr>
        </p:nvGraphicFramePr>
        <p:xfrm>
          <a:off x="1512854" y="4762836"/>
          <a:ext cx="10004492" cy="1925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47458">
                  <a:extLst>
                    <a:ext uri="{9D8B030D-6E8A-4147-A177-3AD203B41FA5}">
                      <a16:colId xmlns="" xmlns:a16="http://schemas.microsoft.com/office/drawing/2014/main" val="626780139"/>
                    </a:ext>
                  </a:extLst>
                </a:gridCol>
                <a:gridCol w="1620000">
                  <a:extLst>
                    <a:ext uri="{9D8B030D-6E8A-4147-A177-3AD203B41FA5}">
                      <a16:colId xmlns="" xmlns:a16="http://schemas.microsoft.com/office/drawing/2014/main" val="4198579168"/>
                    </a:ext>
                  </a:extLst>
                </a:gridCol>
                <a:gridCol w="1620000">
                  <a:extLst>
                    <a:ext uri="{9D8B030D-6E8A-4147-A177-3AD203B41FA5}">
                      <a16:colId xmlns="" xmlns:a16="http://schemas.microsoft.com/office/drawing/2014/main" val="3723955001"/>
                    </a:ext>
                  </a:extLst>
                </a:gridCol>
                <a:gridCol w="3817034">
                  <a:extLst>
                    <a:ext uri="{9D8B030D-6E8A-4147-A177-3AD203B41FA5}">
                      <a16:colId xmlns="" xmlns:a16="http://schemas.microsoft.com/office/drawing/2014/main" val="307430153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國民小學</a:t>
                      </a:r>
                      <a:endParaRPr lang="en-US" altLang="zh-TW" dirty="0"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  <a:p>
                      <a:pPr algn="ctr"/>
                      <a:r>
                        <a:rPr lang="zh-TW" altLang="en-US" dirty="0"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第三學習階段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國民中學</a:t>
                      </a:r>
                      <a:endParaRPr lang="en-US" altLang="zh-TW" dirty="0"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  <a:p>
                      <a:pPr algn="ctr"/>
                      <a:r>
                        <a:rPr lang="zh-TW" altLang="en-US" dirty="0"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第四學習階段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39426707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zh-TW" dirty="0"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九年一貫課程綱要</a:t>
                      </a:r>
                      <a:endParaRPr lang="zh-TW" altLang="en-US" dirty="0"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X</a:t>
                      </a:r>
                      <a:endParaRPr lang="zh-TW" altLang="en-US" dirty="0"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X</a:t>
                      </a:r>
                      <a:endParaRPr lang="zh-TW" altLang="en-US" dirty="0"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3835317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體育</a:t>
                      </a:r>
                      <a:r>
                        <a:rPr lang="zh-TW" altLang="en-US" dirty="0" smtClean="0"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班課程綱要（</a:t>
                      </a:r>
                      <a:r>
                        <a:rPr lang="zh-TW" altLang="en-US" dirty="0"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草案）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FF0000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O</a:t>
                      </a:r>
                      <a:endParaRPr lang="zh-TW" altLang="en-US" dirty="0">
                        <a:solidFill>
                          <a:srgbClr val="FF0000"/>
                        </a:solidFill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FF0000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O</a:t>
                      </a:r>
                      <a:endParaRPr lang="zh-TW" altLang="en-US" dirty="0">
                        <a:solidFill>
                          <a:srgbClr val="FF0000"/>
                        </a:solidFill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b="1" dirty="0" smtClean="0">
                          <a:solidFill>
                            <a:srgbClr val="FF0000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部定課程</a:t>
                      </a:r>
                      <a:r>
                        <a:rPr lang="en-US" altLang="zh-TW" b="1" dirty="0" smtClean="0">
                          <a:solidFill>
                            <a:srgbClr val="FF0000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-</a:t>
                      </a:r>
                      <a:r>
                        <a:rPr lang="zh-TW" altLang="en-US" b="1" dirty="0" smtClean="0">
                          <a:solidFill>
                            <a:srgbClr val="FF0000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體育專業課程</a:t>
                      </a:r>
                      <a:endParaRPr lang="en-US" altLang="zh-TW" b="1" dirty="0" smtClean="0">
                        <a:solidFill>
                          <a:srgbClr val="FF0000"/>
                        </a:solidFill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  <a:p>
                      <a:pPr algn="ctr"/>
                      <a:r>
                        <a:rPr lang="zh-TW" altLang="en-US" b="1" dirty="0" smtClean="0">
                          <a:solidFill>
                            <a:srgbClr val="FF0000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校訂課程</a:t>
                      </a:r>
                      <a:r>
                        <a:rPr lang="en-US" altLang="zh-TW" b="1" dirty="0" smtClean="0">
                          <a:solidFill>
                            <a:srgbClr val="FF0000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-</a:t>
                      </a:r>
                      <a:r>
                        <a:rPr lang="zh-TW" altLang="zh-TW" b="1" dirty="0" smtClean="0">
                          <a:solidFill>
                            <a:srgbClr val="FF0000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特殊</a:t>
                      </a:r>
                      <a:r>
                        <a:rPr lang="zh-TW" altLang="zh-TW" b="1" dirty="0">
                          <a:solidFill>
                            <a:srgbClr val="FF0000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需求領域課程</a:t>
                      </a:r>
                      <a:endParaRPr lang="en-US" altLang="zh-TW" b="1" dirty="0">
                        <a:solidFill>
                          <a:srgbClr val="FF0000"/>
                        </a:solidFill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  <a:p>
                      <a:pPr algn="ctr"/>
                      <a:r>
                        <a:rPr lang="zh-TW" altLang="en-US" b="1" dirty="0">
                          <a:solidFill>
                            <a:srgbClr val="FF0000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（</a:t>
                      </a:r>
                      <a:r>
                        <a:rPr lang="zh-TW" altLang="zh-TW" b="1" dirty="0">
                          <a:solidFill>
                            <a:srgbClr val="FF0000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專項術科課程</a:t>
                      </a:r>
                      <a:r>
                        <a:rPr lang="zh-TW" altLang="en-US" b="1" dirty="0">
                          <a:solidFill>
                            <a:srgbClr val="FF0000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）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25165864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6968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="" xmlns:a16="http://schemas.microsoft.com/office/drawing/2014/main" id="{2BDF89C3-9D9F-F44D-A936-5005954B45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/>
              <a:t>貳、</a:t>
            </a:r>
            <a:r>
              <a:rPr lang="zh-TW" altLang="zh-TW" b="1" dirty="0"/>
              <a:t>新</a:t>
            </a:r>
            <a:r>
              <a:rPr lang="zh-TW" altLang="zh-TW" b="1" dirty="0" smtClean="0"/>
              <a:t>課程</a:t>
            </a:r>
            <a:r>
              <a:rPr lang="zh-TW" altLang="en-US" b="1" dirty="0" smtClean="0"/>
              <a:t>綱要</a:t>
            </a:r>
            <a:r>
              <a:rPr lang="zh-TW" altLang="zh-TW" b="1" dirty="0" smtClean="0"/>
              <a:t>與</a:t>
            </a:r>
            <a:r>
              <a:rPr lang="zh-TW" altLang="zh-TW" b="1" dirty="0"/>
              <a:t>舊課程綱要的差異</a:t>
            </a:r>
            <a:endParaRPr kumimoji="1"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="" xmlns:a16="http://schemas.microsoft.com/office/drawing/2014/main" id="{514B55C3-A17A-8D4D-AAD4-1FF832E861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360000" lvl="0" indent="-360000">
              <a:buFont typeface="Wingdings" pitchFamily="2" charset="2"/>
              <a:buChar char="p"/>
            </a:pPr>
            <a:r>
              <a:rPr lang="zh-TW" altLang="zh-TW" b="1" dirty="0">
                <a:solidFill>
                  <a:srgbClr val="FF0000"/>
                </a:solidFill>
              </a:rPr>
              <a:t>新增國小及</a:t>
            </a:r>
            <a:r>
              <a:rPr lang="zh-TW" altLang="zh-TW" b="1" dirty="0" smtClean="0">
                <a:solidFill>
                  <a:srgbClr val="FF0000"/>
                </a:solidFill>
              </a:rPr>
              <a:t>國中</a:t>
            </a:r>
            <a:r>
              <a:rPr lang="zh-TW" altLang="en-US" b="1" dirty="0">
                <a:solidFill>
                  <a:srgbClr val="FF0000"/>
                </a:solidFill>
              </a:rPr>
              <a:t>體育專業</a:t>
            </a:r>
            <a:r>
              <a:rPr lang="zh-TW" altLang="zh-TW" b="1" dirty="0" smtClean="0">
                <a:solidFill>
                  <a:srgbClr val="FF0000"/>
                </a:solidFill>
              </a:rPr>
              <a:t>課程</a:t>
            </a:r>
            <a:r>
              <a:rPr lang="zh-TW" altLang="zh-TW" b="1" dirty="0">
                <a:solidFill>
                  <a:srgbClr val="FF0000"/>
                </a:solidFill>
              </a:rPr>
              <a:t>的規劃</a:t>
            </a:r>
          </a:p>
          <a:p>
            <a:pPr marL="541800" lvl="1" algn="just" hangingPunct="0">
              <a:lnSpc>
                <a:spcPts val="4000"/>
              </a:lnSpc>
              <a:spcBef>
                <a:spcPts val="600"/>
              </a:spcBef>
            </a:pPr>
            <a:r>
              <a:rPr lang="zh-TW" altLang="en-US" b="1" dirty="0" smtClean="0">
                <a:solidFill>
                  <a:srgbClr val="FF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體育班</a:t>
            </a:r>
            <a:r>
              <a:rPr lang="zh-TW" altLang="zh-TW" b="1" dirty="0" smtClean="0">
                <a:solidFill>
                  <a:srgbClr val="FF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課程</a:t>
            </a:r>
            <a:r>
              <a:rPr lang="zh-TW" altLang="zh-TW" b="1" dirty="0" smtClean="0">
                <a:solidFill>
                  <a:srgbClr val="FF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，</a:t>
            </a:r>
            <a:r>
              <a:rPr lang="zh-TW" altLang="en-US" b="1" dirty="0" smtClean="0">
                <a:solidFill>
                  <a:srgbClr val="FF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應依體育班課程</a:t>
            </a:r>
            <a:r>
              <a:rPr lang="zh-TW" altLang="en-US" b="1" dirty="0" smtClean="0">
                <a:solidFill>
                  <a:srgbClr val="FF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綱要及高級中等以下學校體育班設立辦法第</a:t>
            </a:r>
            <a:r>
              <a:rPr lang="en-US" altLang="zh-TW" b="1" dirty="0" smtClean="0">
                <a:solidFill>
                  <a:srgbClr val="FF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14</a:t>
            </a:r>
            <a:r>
              <a:rPr lang="zh-TW" altLang="en-US" b="1" dirty="0" smtClean="0">
                <a:solidFill>
                  <a:srgbClr val="FF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條相關規定實施</a:t>
            </a:r>
            <a:r>
              <a:rPr lang="zh-TW" altLang="en-US" b="1" dirty="0" smtClean="0">
                <a:solidFill>
                  <a:srgbClr val="FF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。</a:t>
            </a:r>
            <a:endParaRPr lang="en-US" altLang="zh-TW" b="1" dirty="0" smtClean="0">
              <a:solidFill>
                <a:srgbClr val="FF0000"/>
              </a:solidFill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 marL="541800" lvl="1" algn="just" hangingPunct="0">
              <a:lnSpc>
                <a:spcPts val="4000"/>
              </a:lnSpc>
              <a:spcBef>
                <a:spcPts val="600"/>
              </a:spcBef>
            </a:pPr>
            <a:r>
              <a:rPr lang="zh-TW" altLang="en-US" dirty="0" smtClean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出</a:t>
            </a:r>
            <a:r>
              <a:rPr lang="zh-TW" altLang="en-US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賽期間</a:t>
            </a:r>
            <a:r>
              <a:rPr lang="zh-TW" altLang="zh-TW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必要時，並得自各該主管機關所定國民小學、國民中學學生在校時間實施原則之非學習節數適當時間實施。</a:t>
            </a:r>
            <a:endParaRPr lang="en-US" altLang="zh-TW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 marL="541800" lvl="1" algn="just">
              <a:lnSpc>
                <a:spcPts val="4000"/>
              </a:lnSpc>
              <a:spcBef>
                <a:spcPts val="600"/>
              </a:spcBef>
            </a:pPr>
            <a:r>
              <a:rPr lang="zh-TW" altLang="en-US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國民小學體育</a:t>
            </a:r>
            <a:r>
              <a:rPr lang="zh-TW" altLang="zh-TW" dirty="0" smtClean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專</a:t>
            </a:r>
            <a:r>
              <a:rPr lang="zh-TW" altLang="en-US" dirty="0" smtClean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業</a:t>
            </a:r>
            <a:r>
              <a:rPr lang="zh-TW" altLang="zh-TW" dirty="0" smtClean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課程</a:t>
            </a:r>
            <a:r>
              <a:rPr lang="zh-TW" altLang="en-US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，並</a:t>
            </a:r>
            <a:r>
              <a:rPr lang="zh-TW" altLang="zh-TW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應以提升</a:t>
            </a:r>
            <a:r>
              <a:rPr lang="zh-TW" altLang="en-US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學生健康及</a:t>
            </a:r>
            <a:r>
              <a:rPr lang="zh-TW" altLang="zh-TW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體適能</a:t>
            </a:r>
            <a:r>
              <a:rPr lang="zh-TW" altLang="en-US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為主</a:t>
            </a:r>
            <a:r>
              <a:rPr lang="zh-TW" altLang="zh-TW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，</a:t>
            </a:r>
            <a:r>
              <a:rPr lang="zh-TW" altLang="en-US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著重</a:t>
            </a:r>
            <a:r>
              <a:rPr lang="zh-TW" altLang="zh-TW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多元運動能力之發展。</a:t>
            </a:r>
          </a:p>
        </p:txBody>
      </p:sp>
    </p:spTree>
    <p:extLst>
      <p:ext uri="{BB962C8B-B14F-4D97-AF65-F5344CB8AC3E}">
        <p14:creationId xmlns:p14="http://schemas.microsoft.com/office/powerpoint/2010/main" val="3392759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="" xmlns:a16="http://schemas.microsoft.com/office/drawing/2014/main" id="{2BDF89C3-9D9F-F44D-A936-5005954B45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/>
              <a:t>貳、</a:t>
            </a:r>
            <a:r>
              <a:rPr lang="zh-TW" altLang="zh-TW" b="1" dirty="0"/>
              <a:t>新</a:t>
            </a:r>
            <a:r>
              <a:rPr lang="zh-TW" altLang="zh-TW" b="1" dirty="0" smtClean="0"/>
              <a:t>課程</a:t>
            </a:r>
            <a:r>
              <a:rPr lang="zh-TW" altLang="en-US" b="1" dirty="0"/>
              <a:t>綱要</a:t>
            </a:r>
            <a:r>
              <a:rPr lang="zh-TW" altLang="zh-TW" b="1" dirty="0" smtClean="0"/>
              <a:t>與</a:t>
            </a:r>
            <a:r>
              <a:rPr lang="zh-TW" altLang="zh-TW" b="1" dirty="0"/>
              <a:t>舊課程綱要的差異</a:t>
            </a:r>
            <a:endParaRPr kumimoji="1"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="" xmlns:a16="http://schemas.microsoft.com/office/drawing/2014/main" id="{514B55C3-A17A-8D4D-AAD4-1FF832E861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360000" lvl="0" indent="-360000">
              <a:buFont typeface="Wingdings" pitchFamily="2" charset="2"/>
              <a:buChar char="p"/>
            </a:pPr>
            <a:r>
              <a:rPr lang="zh-TW" altLang="zh-TW" b="1" dirty="0"/>
              <a:t>高中第五學習階段課程的規劃</a:t>
            </a:r>
          </a:p>
          <a:p>
            <a:pPr marL="541800" lvl="1" algn="just">
              <a:lnSpc>
                <a:spcPts val="4000"/>
              </a:lnSpc>
              <a:spcBef>
                <a:spcPts val="600"/>
              </a:spcBef>
            </a:pPr>
            <a:r>
              <a:rPr lang="zh-TW" altLang="zh-TW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第五學習階段為切合學生學習及專項訓練實務考量，酌予調整部定必修及校訂課程之學習節數、學分數配置比例與學習內容。</a:t>
            </a:r>
          </a:p>
          <a:p>
            <a:pPr marL="889000" lvl="3" indent="-173038" algn="just" hangingPunct="0">
              <a:lnSpc>
                <a:spcPts val="4000"/>
              </a:lnSpc>
              <a:spcBef>
                <a:spcPts val="600"/>
              </a:spcBef>
            </a:pPr>
            <a:r>
              <a:rPr lang="zh-TW" altLang="zh-TW" sz="2400" dirty="0" smtClean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普高</a:t>
            </a:r>
            <a:r>
              <a:rPr lang="zh-TW" altLang="en-US" sz="2400" dirty="0" smtClean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版</a:t>
            </a:r>
            <a:r>
              <a:rPr lang="zh-TW" altLang="zh-TW" sz="2400" dirty="0" smtClean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。</a:t>
            </a:r>
            <a:endParaRPr lang="zh-TW" altLang="zh-TW" sz="2400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 marL="889000" lvl="3" indent="-173038" algn="just" hangingPunct="0">
              <a:lnSpc>
                <a:spcPts val="4000"/>
              </a:lnSpc>
              <a:spcBef>
                <a:spcPts val="600"/>
              </a:spcBef>
            </a:pPr>
            <a:r>
              <a:rPr lang="zh-TW" altLang="zh-TW" sz="2400" dirty="0" smtClean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技高</a:t>
            </a:r>
            <a:r>
              <a:rPr lang="zh-TW" altLang="en-US" sz="2400" dirty="0" smtClean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版</a:t>
            </a:r>
            <a:r>
              <a:rPr lang="zh-TW" altLang="zh-TW" sz="2400" dirty="0" smtClean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。</a:t>
            </a:r>
            <a:endParaRPr lang="zh-TW" altLang="zh-TW" sz="2400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 marL="889000" lvl="3" indent="-173038" algn="just" hangingPunct="0">
              <a:lnSpc>
                <a:spcPts val="4000"/>
              </a:lnSpc>
              <a:spcBef>
                <a:spcPts val="600"/>
              </a:spcBef>
            </a:pPr>
            <a:r>
              <a:rPr lang="zh-TW" altLang="zh-TW" sz="2400" dirty="0" smtClean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綜高</a:t>
            </a:r>
            <a:r>
              <a:rPr lang="zh-TW" altLang="en-US" sz="2400" dirty="0" smtClean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版</a:t>
            </a:r>
            <a:r>
              <a:rPr lang="zh-TW" altLang="zh-TW" sz="2400" dirty="0" smtClean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。</a:t>
            </a:r>
            <a:endParaRPr lang="zh-TW" altLang="zh-TW" sz="2400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 marL="889000" lvl="3" indent="-173038" algn="just" hangingPunct="0">
              <a:lnSpc>
                <a:spcPts val="4000"/>
              </a:lnSpc>
              <a:spcBef>
                <a:spcPts val="600"/>
              </a:spcBef>
            </a:pPr>
            <a:r>
              <a:rPr lang="zh-TW" altLang="zh-TW" sz="2400" dirty="0" smtClean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單高</a:t>
            </a:r>
            <a:r>
              <a:rPr lang="zh-TW" altLang="en-US" sz="2400" dirty="0" smtClean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版</a:t>
            </a:r>
            <a:r>
              <a:rPr lang="zh-TW" altLang="zh-TW" sz="2400" dirty="0" smtClean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。</a:t>
            </a:r>
            <a:endParaRPr lang="zh-TW" altLang="zh-TW" sz="2400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143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="" xmlns:a16="http://schemas.microsoft.com/office/drawing/2014/main" id="{646AD24F-BB76-3448-AEE4-1FC926F3E4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/>
              <a:t>參、</a:t>
            </a:r>
            <a:r>
              <a:rPr lang="zh-TW" altLang="zh-TW" b="1" dirty="0"/>
              <a:t>課程規劃及說明</a:t>
            </a:r>
            <a:endParaRPr kumimoji="1"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="" xmlns:a16="http://schemas.microsoft.com/office/drawing/2014/main" id="{48BC6EDE-CDF2-7444-AAB4-71E8D2CC3B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0000" lvl="0" indent="-360000">
              <a:buFont typeface="Wingdings" pitchFamily="2" charset="2"/>
              <a:buChar char="p"/>
            </a:pPr>
            <a:r>
              <a:rPr lang="zh-TW" altLang="zh-TW" b="1" dirty="0"/>
              <a:t>課程規劃權責分工與流程</a:t>
            </a:r>
          </a:p>
          <a:p>
            <a:pPr marL="541800" lvl="1" fontAlgn="base" hangingPunct="0">
              <a:lnSpc>
                <a:spcPts val="4000"/>
              </a:lnSpc>
              <a:spcBef>
                <a:spcPts val="600"/>
              </a:spcBef>
            </a:pPr>
            <a:r>
              <a:rPr lang="zh-TW" altLang="zh-TW" dirty="0">
                <a:effectLst>
                  <a:outerShdw sx="0" sy="0">
                    <a:srgbClr val="000000"/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</a:rPr>
              <a:t>主辦單位：教務處。</a:t>
            </a:r>
          </a:p>
          <a:p>
            <a:pPr marL="541800" lvl="1" fontAlgn="base" hangingPunct="0">
              <a:lnSpc>
                <a:spcPts val="4000"/>
              </a:lnSpc>
              <a:spcBef>
                <a:spcPts val="600"/>
              </a:spcBef>
            </a:pPr>
            <a:r>
              <a:rPr lang="zh-TW" altLang="zh-TW" dirty="0">
                <a:effectLst>
                  <a:outerShdw sx="0" sy="0">
                    <a:srgbClr val="000000"/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協辦單位：學務處（體育組</a:t>
            </a:r>
            <a:r>
              <a:rPr lang="zh-TW" altLang="en-US" dirty="0">
                <a:effectLst>
                  <a:outerShdw sx="0" sy="0">
                    <a:srgbClr val="000000"/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</a:rPr>
              <a:t> </a:t>
            </a:r>
            <a:r>
              <a:rPr lang="en-US" altLang="zh-TW" dirty="0">
                <a:effectLst>
                  <a:outerShdw sx="0" sy="0">
                    <a:srgbClr val="000000"/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</a:rPr>
              <a:t>/</a:t>
            </a:r>
            <a:r>
              <a:rPr lang="zh-TW" altLang="en-US" dirty="0">
                <a:effectLst>
                  <a:outerShdw sx="0" sy="0">
                    <a:srgbClr val="000000"/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</a:rPr>
              <a:t> </a:t>
            </a:r>
            <a:r>
              <a:rPr lang="zh-CN" altLang="en-US" dirty="0">
                <a:effectLst>
                  <a:outerShdw sx="0" sy="0">
                    <a:srgbClr val="000000"/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</a:rPr>
              <a:t>體育實研組</a:t>
            </a:r>
            <a:r>
              <a:rPr lang="zh-TW" altLang="zh-TW" dirty="0">
                <a:effectLst>
                  <a:outerShdw sx="0" sy="0">
                    <a:srgbClr val="000000"/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</a:rPr>
              <a:t>）。</a:t>
            </a:r>
          </a:p>
          <a:p>
            <a:pPr marL="541800" lvl="1" fontAlgn="base" hangingPunct="0">
              <a:lnSpc>
                <a:spcPts val="4000"/>
              </a:lnSpc>
              <a:spcBef>
                <a:spcPts val="600"/>
              </a:spcBef>
            </a:pPr>
            <a:r>
              <a:rPr lang="zh-TW" altLang="en-US" dirty="0" smtClean="0">
                <a:effectLst>
                  <a:outerShdw sx="0" sy="0">
                    <a:srgbClr val="000000"/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</a:rPr>
              <a:t>規劃</a:t>
            </a:r>
            <a:r>
              <a:rPr lang="zh-TW" altLang="zh-TW" dirty="0" smtClean="0">
                <a:effectLst>
                  <a:outerShdw sx="0" sy="0">
                    <a:srgbClr val="000000"/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單位</a:t>
            </a:r>
            <a:r>
              <a:rPr lang="zh-TW" altLang="zh-TW" dirty="0">
                <a:effectLst>
                  <a:outerShdw sx="0" sy="0">
                    <a:srgbClr val="000000"/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</a:rPr>
              <a:t>：體育班發展委員會。</a:t>
            </a:r>
          </a:p>
          <a:p>
            <a:pPr marL="541800" lvl="1" fontAlgn="base" hangingPunct="0">
              <a:lnSpc>
                <a:spcPts val="4000"/>
              </a:lnSpc>
              <a:spcBef>
                <a:spcPts val="600"/>
              </a:spcBef>
            </a:pPr>
            <a:r>
              <a:rPr lang="zh-TW" altLang="zh-TW" dirty="0" smtClean="0">
                <a:effectLst>
                  <a:outerShdw sx="0" sy="0">
                    <a:srgbClr val="000000"/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審</a:t>
            </a:r>
            <a:r>
              <a:rPr lang="zh-TW" altLang="en-US" dirty="0" smtClean="0">
                <a:effectLst>
                  <a:outerShdw sx="0" sy="0">
                    <a:srgbClr val="000000"/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</a:rPr>
              <a:t>議</a:t>
            </a:r>
            <a:r>
              <a:rPr lang="zh-TW" altLang="zh-TW" dirty="0" smtClean="0">
                <a:effectLst>
                  <a:outerShdw sx="0" sy="0">
                    <a:srgbClr val="000000"/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單位</a:t>
            </a:r>
            <a:r>
              <a:rPr lang="zh-TW" altLang="zh-TW" dirty="0">
                <a:effectLst>
                  <a:outerShdw sx="0" sy="0">
                    <a:srgbClr val="000000"/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</a:rPr>
              <a:t>：學校課程發展委員會。</a:t>
            </a:r>
          </a:p>
          <a:p>
            <a:pPr marL="541800" lvl="1" fontAlgn="base" hangingPunct="0">
              <a:lnSpc>
                <a:spcPts val="4000"/>
              </a:lnSpc>
              <a:spcBef>
                <a:spcPts val="600"/>
              </a:spcBef>
            </a:pPr>
            <a:r>
              <a:rPr lang="zh-TW" altLang="zh-TW" dirty="0">
                <a:effectLst>
                  <a:outerShdw sx="0" sy="0">
                    <a:srgbClr val="000000"/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審定（備查）單位：各主管教育行政機關。</a:t>
            </a:r>
          </a:p>
        </p:txBody>
      </p:sp>
    </p:spTree>
    <p:extLst>
      <p:ext uri="{BB962C8B-B14F-4D97-AF65-F5344CB8AC3E}">
        <p14:creationId xmlns:p14="http://schemas.microsoft.com/office/powerpoint/2010/main" val="1021653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格 3">
            <a:extLst>
              <a:ext uri="{FF2B5EF4-FFF2-40B4-BE49-F238E27FC236}">
                <a16:creationId xmlns="" xmlns:a16="http://schemas.microsoft.com/office/drawing/2014/main" id="{F031F54A-9073-A24E-A78F-E10EEC6D665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4304549"/>
              </p:ext>
            </p:extLst>
          </p:nvPr>
        </p:nvGraphicFramePr>
        <p:xfrm>
          <a:off x="155999" y="423847"/>
          <a:ext cx="11880001" cy="630000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28686">
                  <a:extLst>
                    <a:ext uri="{9D8B030D-6E8A-4147-A177-3AD203B41FA5}">
                      <a16:colId xmlns="" xmlns:a16="http://schemas.microsoft.com/office/drawing/2014/main" val="1323098954"/>
                    </a:ext>
                  </a:extLst>
                </a:gridCol>
                <a:gridCol w="899673">
                  <a:extLst>
                    <a:ext uri="{9D8B030D-6E8A-4147-A177-3AD203B41FA5}">
                      <a16:colId xmlns="" xmlns:a16="http://schemas.microsoft.com/office/drawing/2014/main" val="3659124559"/>
                    </a:ext>
                  </a:extLst>
                </a:gridCol>
                <a:gridCol w="2146204">
                  <a:extLst>
                    <a:ext uri="{9D8B030D-6E8A-4147-A177-3AD203B41FA5}">
                      <a16:colId xmlns="" xmlns:a16="http://schemas.microsoft.com/office/drawing/2014/main" val="2472856017"/>
                    </a:ext>
                  </a:extLst>
                </a:gridCol>
                <a:gridCol w="1541973">
                  <a:extLst>
                    <a:ext uri="{9D8B030D-6E8A-4147-A177-3AD203B41FA5}">
                      <a16:colId xmlns="" xmlns:a16="http://schemas.microsoft.com/office/drawing/2014/main" val="1923676176"/>
                    </a:ext>
                  </a:extLst>
                </a:gridCol>
                <a:gridCol w="1541973">
                  <a:extLst>
                    <a:ext uri="{9D8B030D-6E8A-4147-A177-3AD203B41FA5}">
                      <a16:colId xmlns="" xmlns:a16="http://schemas.microsoft.com/office/drawing/2014/main" val="873967077"/>
                    </a:ext>
                  </a:extLst>
                </a:gridCol>
                <a:gridCol w="1707164">
                  <a:extLst>
                    <a:ext uri="{9D8B030D-6E8A-4147-A177-3AD203B41FA5}">
                      <a16:colId xmlns="" xmlns:a16="http://schemas.microsoft.com/office/drawing/2014/main" val="1401762580"/>
                    </a:ext>
                  </a:extLst>
                </a:gridCol>
                <a:gridCol w="1707164">
                  <a:extLst>
                    <a:ext uri="{9D8B030D-6E8A-4147-A177-3AD203B41FA5}">
                      <a16:colId xmlns="" xmlns:a16="http://schemas.microsoft.com/office/drawing/2014/main" val="270501196"/>
                    </a:ext>
                  </a:extLst>
                </a:gridCol>
                <a:gridCol w="1707164">
                  <a:extLst>
                    <a:ext uri="{9D8B030D-6E8A-4147-A177-3AD203B41FA5}">
                      <a16:colId xmlns="" xmlns:a16="http://schemas.microsoft.com/office/drawing/2014/main" val="3308779720"/>
                    </a:ext>
                  </a:extLst>
                </a:gridCol>
              </a:tblGrid>
              <a:tr h="286364">
                <a:tc rowSpan="2" gridSpan="3">
                  <a:txBody>
                    <a:bodyPr/>
                    <a:lstStyle/>
                    <a:p>
                      <a:pPr algn="r" hangingPunct="0">
                        <a:spcAft>
                          <a:spcPts val="0"/>
                        </a:spcAft>
                      </a:pPr>
                      <a:r>
                        <a:rPr lang="zh-TW" sz="1800" kern="0" dirty="0"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教育階段</a:t>
                      </a:r>
                      <a:endParaRPr lang="en-US" altLang="zh-TW" sz="1800" kern="0" dirty="0">
                        <a:effectLst/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  <a:p>
                      <a:pPr algn="r" hangingPunct="0">
                        <a:spcAft>
                          <a:spcPts val="0"/>
                        </a:spcAft>
                      </a:pPr>
                      <a:r>
                        <a:rPr lang="zh-TW" sz="1800" kern="0" dirty="0"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年級</a:t>
                      </a:r>
                      <a:endParaRPr lang="zh-TW" sz="1800" kern="100" dirty="0">
                        <a:effectLst/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zh-TW" sz="1800" kern="0" dirty="0"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領域</a:t>
                      </a:r>
                      <a:r>
                        <a:rPr lang="en-US" sz="1800" kern="0" dirty="0"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/</a:t>
                      </a:r>
                      <a:r>
                        <a:rPr lang="zh-TW" sz="1800" kern="0" dirty="0"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科目</a:t>
                      </a:r>
                      <a:endParaRPr lang="zh-TW" sz="1800" kern="100" dirty="0">
                        <a:effectLst/>
                        <a:latin typeface="Microsoft JhengHei" panose="020B0604030504040204" pitchFamily="34" charset="-120"/>
                        <a:ea typeface="Microsoft JhengHei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4504" marR="1450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zh-TW" sz="1800" kern="0" dirty="0"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國民小學第三學習階段</a:t>
                      </a:r>
                      <a:endParaRPr lang="zh-TW" sz="1800" kern="100" dirty="0">
                        <a:effectLst/>
                        <a:latin typeface="Microsoft JhengHei" panose="020B0604030504040204" pitchFamily="34" charset="-120"/>
                        <a:ea typeface="Microsoft JhengHei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4504" marR="1450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zh-TW" sz="1800" kern="0" dirty="0"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國民中學第四學習階段</a:t>
                      </a:r>
                      <a:endParaRPr lang="zh-TW" sz="1800" kern="100" dirty="0">
                        <a:effectLst/>
                        <a:latin typeface="Microsoft JhengHei" panose="020B0604030504040204" pitchFamily="34" charset="-120"/>
                        <a:ea typeface="Microsoft JhengHei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4504" marR="1450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252796950"/>
                  </a:ext>
                </a:extLst>
              </a:tr>
              <a:tr h="572727">
                <a:tc gridSpan="3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zh-TW" sz="1800" kern="0" dirty="0"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五</a:t>
                      </a:r>
                      <a:endParaRPr lang="zh-TW" sz="1800" kern="100" dirty="0">
                        <a:effectLst/>
                        <a:latin typeface="Microsoft JhengHei" panose="020B0604030504040204" pitchFamily="34" charset="-120"/>
                        <a:ea typeface="Microsoft JhengHei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4504" marR="1450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zh-TW" sz="1800" kern="0" dirty="0"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六</a:t>
                      </a:r>
                      <a:endParaRPr lang="zh-TW" sz="1800" kern="100" dirty="0">
                        <a:effectLst/>
                        <a:latin typeface="Microsoft JhengHei" panose="020B0604030504040204" pitchFamily="34" charset="-120"/>
                        <a:ea typeface="Microsoft JhengHei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4504" marR="1450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zh-TW" sz="1800" kern="0" dirty="0"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七</a:t>
                      </a:r>
                      <a:endParaRPr lang="zh-TW" sz="1800" kern="100" dirty="0">
                        <a:effectLst/>
                        <a:latin typeface="Microsoft JhengHei" panose="020B0604030504040204" pitchFamily="34" charset="-120"/>
                        <a:ea typeface="Microsoft JhengHei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4504" marR="1450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zh-TW" sz="1800" kern="0" dirty="0"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八</a:t>
                      </a:r>
                      <a:endParaRPr lang="zh-TW" sz="1800" kern="100" dirty="0">
                        <a:effectLst/>
                        <a:latin typeface="Microsoft JhengHei" panose="020B0604030504040204" pitchFamily="34" charset="-120"/>
                        <a:ea typeface="Microsoft JhengHei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4504" marR="1450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zh-TW" sz="1800" kern="0" dirty="0"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九</a:t>
                      </a:r>
                      <a:endParaRPr lang="zh-TW" sz="1800" kern="100" dirty="0">
                        <a:effectLst/>
                        <a:latin typeface="Microsoft JhengHei" panose="020B0604030504040204" pitchFamily="34" charset="-120"/>
                        <a:ea typeface="Microsoft JhengHei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4504" marR="1450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536447887"/>
                  </a:ext>
                </a:extLst>
              </a:tr>
              <a:tr h="286364">
                <a:tc rowSpan="11"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zh-TW" sz="1800" kern="0" dirty="0"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部定</a:t>
                      </a:r>
                      <a:endParaRPr lang="zh-TW" sz="1800" kern="100" dirty="0">
                        <a:effectLst/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zh-TW" sz="1800" kern="0" dirty="0"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課程</a:t>
                      </a:r>
                      <a:endParaRPr lang="zh-TW" sz="1800" kern="100" dirty="0">
                        <a:effectLst/>
                        <a:latin typeface="Microsoft JhengHei" panose="020B0604030504040204" pitchFamily="34" charset="-120"/>
                        <a:ea typeface="Microsoft JhengHei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4504" marR="1450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10"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zh-TW" sz="1800" kern="0" dirty="0"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領域</a:t>
                      </a:r>
                      <a:endParaRPr lang="zh-TW" sz="1800" kern="100" dirty="0">
                        <a:effectLst/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zh-TW" sz="1800" kern="0" dirty="0"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學習</a:t>
                      </a:r>
                      <a:endParaRPr lang="zh-TW" sz="1800" kern="100" dirty="0">
                        <a:effectLst/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zh-TW" sz="1800" kern="0" dirty="0"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課程</a:t>
                      </a:r>
                      <a:endParaRPr lang="zh-TW" sz="1800" kern="100" dirty="0">
                        <a:effectLst/>
                        <a:latin typeface="Microsoft JhengHei" panose="020B0604030504040204" pitchFamily="34" charset="-120"/>
                        <a:ea typeface="Microsoft JhengHei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4504" marR="1450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zh-TW" sz="1800" kern="0" dirty="0"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語文</a:t>
                      </a:r>
                      <a:endParaRPr lang="zh-TW" sz="1800" kern="100" dirty="0">
                        <a:effectLst/>
                        <a:latin typeface="Microsoft JhengHei" panose="020B0604030504040204" pitchFamily="34" charset="-120"/>
                        <a:ea typeface="Microsoft JhengHei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4504" marR="1450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zh-TW" sz="1800" kern="0"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國語文（</a:t>
                      </a:r>
                      <a:r>
                        <a:rPr lang="en-US" sz="1800" kern="0"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5</a:t>
                      </a:r>
                      <a:r>
                        <a:rPr lang="zh-TW" sz="1800" kern="0"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）</a:t>
                      </a:r>
                      <a:endParaRPr lang="zh-TW" sz="1800" kern="100">
                        <a:effectLst/>
                        <a:latin typeface="Microsoft JhengHei" panose="020B0604030504040204" pitchFamily="34" charset="-120"/>
                        <a:ea typeface="Microsoft JhengHei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4504" marR="1450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zh-TW" sz="1800" kern="0"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國語文（</a:t>
                      </a:r>
                      <a:r>
                        <a:rPr lang="en-US" sz="1800" kern="0"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5</a:t>
                      </a:r>
                      <a:r>
                        <a:rPr lang="zh-TW" sz="1800" kern="0"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）</a:t>
                      </a:r>
                      <a:endParaRPr lang="zh-TW" sz="1800" kern="100">
                        <a:effectLst/>
                        <a:latin typeface="Microsoft JhengHei" panose="020B0604030504040204" pitchFamily="34" charset="-120"/>
                        <a:ea typeface="Microsoft JhengHei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4504" marR="1450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82248452"/>
                  </a:ext>
                </a:extLst>
              </a:tr>
              <a:tr h="286364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zh-TW" sz="1800" kern="0"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本土語文</a:t>
                      </a:r>
                      <a:r>
                        <a:rPr lang="en-US" sz="1800" kern="0"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/</a:t>
                      </a:r>
                      <a:r>
                        <a:rPr lang="zh-TW" sz="1800" kern="0"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新住民語文（</a:t>
                      </a:r>
                      <a:r>
                        <a:rPr lang="en-US" sz="1800" kern="0"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1</a:t>
                      </a:r>
                      <a:r>
                        <a:rPr lang="zh-TW" sz="1800" kern="0"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）</a:t>
                      </a:r>
                      <a:endParaRPr lang="zh-TW" sz="1800" kern="100">
                        <a:effectLst/>
                        <a:latin typeface="Microsoft JhengHei" panose="020B0604030504040204" pitchFamily="34" charset="-120"/>
                        <a:ea typeface="Microsoft JhengHei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4504" marR="1450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 </a:t>
                      </a:r>
                      <a:endParaRPr lang="zh-TW" sz="1800" kern="100" dirty="0">
                        <a:effectLst/>
                        <a:latin typeface="Microsoft JhengHei" panose="020B0604030504040204" pitchFamily="34" charset="-120"/>
                        <a:ea typeface="Microsoft JhengHei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4504" marR="1450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23894769"/>
                  </a:ext>
                </a:extLst>
              </a:tr>
              <a:tr h="286364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zh-TW" sz="1800" kern="0"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英語文（</a:t>
                      </a:r>
                      <a:r>
                        <a:rPr lang="en-US" sz="1800" kern="0"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2</a:t>
                      </a:r>
                      <a:r>
                        <a:rPr lang="zh-TW" sz="1800" kern="0"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）</a:t>
                      </a:r>
                      <a:endParaRPr lang="zh-TW" sz="1800" kern="100">
                        <a:effectLst/>
                        <a:latin typeface="Microsoft JhengHei" panose="020B0604030504040204" pitchFamily="34" charset="-120"/>
                        <a:ea typeface="Microsoft JhengHei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4504" marR="1450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zh-TW" sz="1800" kern="0"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英語文（</a:t>
                      </a:r>
                      <a:r>
                        <a:rPr lang="en-US" sz="1800" kern="0"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3</a:t>
                      </a:r>
                      <a:r>
                        <a:rPr lang="zh-TW" sz="1800" kern="0"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）</a:t>
                      </a:r>
                      <a:endParaRPr lang="zh-TW" sz="1800" kern="100">
                        <a:effectLst/>
                        <a:latin typeface="Microsoft JhengHei" panose="020B0604030504040204" pitchFamily="34" charset="-120"/>
                        <a:ea typeface="Microsoft JhengHei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4504" marR="1450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677394966"/>
                  </a:ext>
                </a:extLst>
              </a:tr>
              <a:tr h="286364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sz="1800" kern="0"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數學</a:t>
                      </a:r>
                      <a:endParaRPr lang="zh-TW" altLang="en-US" sz="1800"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</a:txBody>
                  <a:tcPr marL="14504" marR="1450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zh-TW" sz="1800" kern="0"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數學（</a:t>
                      </a:r>
                      <a:r>
                        <a:rPr lang="en-US" sz="1800" kern="0"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4</a:t>
                      </a:r>
                      <a:r>
                        <a:rPr lang="zh-TW" sz="1800" kern="0"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）</a:t>
                      </a:r>
                      <a:endParaRPr lang="zh-TW" sz="1800" kern="100">
                        <a:effectLst/>
                        <a:latin typeface="Microsoft JhengHei" panose="020B0604030504040204" pitchFamily="34" charset="-120"/>
                        <a:ea typeface="Microsoft JhengHei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4504" marR="1450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zh-TW" sz="1800" kern="0"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數學（</a:t>
                      </a:r>
                      <a:r>
                        <a:rPr lang="en-US" sz="1800" kern="0"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4</a:t>
                      </a:r>
                      <a:r>
                        <a:rPr lang="zh-TW" sz="1800" kern="0"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）</a:t>
                      </a:r>
                      <a:endParaRPr lang="zh-TW" sz="1800" kern="100">
                        <a:effectLst/>
                        <a:latin typeface="Microsoft JhengHei" panose="020B0604030504040204" pitchFamily="34" charset="-120"/>
                        <a:ea typeface="Microsoft JhengHei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4504" marR="1450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187670722"/>
                  </a:ext>
                </a:extLst>
              </a:tr>
              <a:tr h="286364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sz="1800" kern="0"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社會</a:t>
                      </a:r>
                      <a:endParaRPr lang="zh-TW" altLang="en-US" sz="1800"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</a:txBody>
                  <a:tcPr marL="14504" marR="1450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zh-TW" sz="1800" kern="0" dirty="0"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社會（</a:t>
                      </a:r>
                      <a:r>
                        <a:rPr lang="en-US" sz="1800" kern="0" dirty="0"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3</a:t>
                      </a:r>
                      <a:r>
                        <a:rPr lang="zh-TW" sz="1800" kern="0" dirty="0"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）</a:t>
                      </a:r>
                      <a:endParaRPr lang="zh-TW" sz="1800" kern="100" dirty="0">
                        <a:effectLst/>
                        <a:latin typeface="Microsoft JhengHei" panose="020B0604030504040204" pitchFamily="34" charset="-120"/>
                        <a:ea typeface="Microsoft JhengHei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4504" marR="1450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zh-TW" sz="1800" kern="0" dirty="0"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社會（</a:t>
                      </a:r>
                      <a:r>
                        <a:rPr lang="en-US" sz="1800" kern="0" dirty="0"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3</a:t>
                      </a:r>
                      <a:r>
                        <a:rPr lang="zh-TW" sz="1800" kern="0" dirty="0"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）（歷史、地理、公民與社會）</a:t>
                      </a:r>
                      <a:endParaRPr lang="zh-TW" sz="1800" kern="100" dirty="0">
                        <a:effectLst/>
                        <a:latin typeface="Microsoft JhengHei" panose="020B0604030504040204" pitchFamily="34" charset="-120"/>
                        <a:ea typeface="Microsoft JhengHei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4504" marR="1450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160041072"/>
                  </a:ext>
                </a:extLst>
              </a:tr>
              <a:tr h="286364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sz="1800" kern="0" dirty="0"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自然科學</a:t>
                      </a:r>
                      <a:endParaRPr lang="zh-TW" altLang="en-US" sz="1800" dirty="0"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</a:txBody>
                  <a:tcPr marL="14504" marR="1450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zh-TW" sz="1800" kern="0" dirty="0"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自然科學（</a:t>
                      </a:r>
                      <a:r>
                        <a:rPr lang="en-US" sz="1800" kern="0" dirty="0"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3</a:t>
                      </a:r>
                      <a:r>
                        <a:rPr lang="zh-TW" sz="1800" kern="0" dirty="0"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）</a:t>
                      </a:r>
                      <a:endParaRPr lang="zh-TW" sz="1800" kern="100" dirty="0">
                        <a:effectLst/>
                        <a:latin typeface="Microsoft JhengHei" panose="020B0604030504040204" pitchFamily="34" charset="-120"/>
                        <a:ea typeface="Microsoft JhengHei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4504" marR="1450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zh-TW" sz="1800" kern="0" dirty="0"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自然科學（</a:t>
                      </a:r>
                      <a:r>
                        <a:rPr lang="en-US" sz="1800" kern="0" dirty="0"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3</a:t>
                      </a:r>
                      <a:r>
                        <a:rPr lang="zh-TW" sz="1800" kern="0" dirty="0"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）（理化、生物、地球科學）</a:t>
                      </a:r>
                      <a:endParaRPr lang="zh-TW" sz="1800" kern="100" dirty="0">
                        <a:effectLst/>
                        <a:latin typeface="Microsoft JhengHei" panose="020B0604030504040204" pitchFamily="34" charset="-120"/>
                        <a:ea typeface="Microsoft JhengHei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4504" marR="1450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958397851"/>
                  </a:ext>
                </a:extLst>
              </a:tr>
              <a:tr h="286364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sz="1800" kern="0" dirty="0"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藝術</a:t>
                      </a:r>
                      <a:endParaRPr lang="zh-TW" altLang="en-US" sz="1800" dirty="0"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</a:txBody>
                  <a:tcPr marL="14504" marR="1450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zh-TW" sz="1800" kern="0" dirty="0">
                          <a:solidFill>
                            <a:srgbClr val="FF0000"/>
                          </a:solidFill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藝術</a:t>
                      </a:r>
                      <a:r>
                        <a:rPr lang="zh-TW" sz="1800" kern="0" dirty="0" smtClean="0">
                          <a:solidFill>
                            <a:srgbClr val="FF0000"/>
                          </a:solidFill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（</a:t>
                      </a:r>
                      <a:r>
                        <a:rPr lang="en-US" altLang="zh-TW" sz="1800" kern="0" dirty="0" smtClean="0">
                          <a:solidFill>
                            <a:srgbClr val="FF0000"/>
                          </a:solidFill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2-</a:t>
                      </a:r>
                      <a:r>
                        <a:rPr lang="en-US" sz="1800" kern="0" dirty="0" smtClean="0">
                          <a:solidFill>
                            <a:srgbClr val="FF0000"/>
                          </a:solidFill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3</a:t>
                      </a:r>
                      <a:r>
                        <a:rPr lang="zh-TW" sz="1800" kern="0" dirty="0">
                          <a:solidFill>
                            <a:srgbClr val="FF0000"/>
                          </a:solidFill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）</a:t>
                      </a:r>
                      <a:endParaRPr lang="zh-TW" sz="1800" kern="100" dirty="0">
                        <a:solidFill>
                          <a:srgbClr val="FF0000"/>
                        </a:solidFill>
                        <a:effectLst/>
                        <a:latin typeface="Microsoft JhengHei" panose="020B0604030504040204" pitchFamily="34" charset="-120"/>
                        <a:ea typeface="Microsoft JhengHei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4504" marR="1450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  <a:tabLst>
                          <a:tab pos="869315" algn="l"/>
                        </a:tabLst>
                      </a:pPr>
                      <a:r>
                        <a:rPr lang="zh-TW" sz="1800" kern="0" dirty="0">
                          <a:solidFill>
                            <a:srgbClr val="0070C0"/>
                          </a:solidFill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藝術</a:t>
                      </a:r>
                      <a:r>
                        <a:rPr lang="zh-TW" sz="1800" kern="0" dirty="0" smtClean="0">
                          <a:solidFill>
                            <a:srgbClr val="0070C0"/>
                          </a:solidFill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（</a:t>
                      </a:r>
                      <a:r>
                        <a:rPr lang="en-US" altLang="zh-TW" sz="1800" kern="0" dirty="0" smtClean="0">
                          <a:solidFill>
                            <a:srgbClr val="0070C0"/>
                          </a:solidFill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2-</a:t>
                      </a:r>
                      <a:r>
                        <a:rPr lang="en-US" sz="1800" kern="0" dirty="0" smtClean="0">
                          <a:solidFill>
                            <a:srgbClr val="0070C0"/>
                          </a:solidFill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3</a:t>
                      </a:r>
                      <a:r>
                        <a:rPr lang="zh-TW" sz="1800" kern="0" dirty="0">
                          <a:solidFill>
                            <a:srgbClr val="0070C0"/>
                          </a:solidFill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）（音樂、視覺藝術、表演藝術）</a:t>
                      </a:r>
                      <a:endParaRPr lang="zh-TW" sz="1800" kern="100" dirty="0">
                        <a:solidFill>
                          <a:srgbClr val="0070C0"/>
                        </a:solidFill>
                        <a:effectLst/>
                        <a:latin typeface="Microsoft JhengHei" panose="020B0604030504040204" pitchFamily="34" charset="-120"/>
                        <a:ea typeface="Microsoft JhengHei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4504" marR="1450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067200678"/>
                  </a:ext>
                </a:extLst>
              </a:tr>
              <a:tr h="286364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sz="1800" kern="0" dirty="0"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綜合活動</a:t>
                      </a:r>
                      <a:endParaRPr lang="zh-TW" altLang="en-US" sz="1800" dirty="0"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</a:txBody>
                  <a:tcPr marL="14504" marR="1450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zh-TW" sz="1800" kern="0" dirty="0">
                          <a:solidFill>
                            <a:srgbClr val="FF0000"/>
                          </a:solidFill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綜合活動</a:t>
                      </a:r>
                      <a:r>
                        <a:rPr lang="zh-TW" sz="1800" kern="0" dirty="0" smtClean="0">
                          <a:solidFill>
                            <a:srgbClr val="FF0000"/>
                          </a:solidFill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（</a:t>
                      </a:r>
                      <a:r>
                        <a:rPr lang="en-US" altLang="zh-TW" sz="1800" kern="0" dirty="0" smtClean="0">
                          <a:solidFill>
                            <a:srgbClr val="FF0000"/>
                          </a:solidFill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1-</a:t>
                      </a:r>
                      <a:r>
                        <a:rPr lang="en-US" sz="1800" kern="0" dirty="0" smtClean="0">
                          <a:solidFill>
                            <a:srgbClr val="FF0000"/>
                          </a:solidFill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2</a:t>
                      </a:r>
                      <a:r>
                        <a:rPr lang="zh-TW" sz="1800" kern="0" dirty="0">
                          <a:solidFill>
                            <a:srgbClr val="FF0000"/>
                          </a:solidFill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）</a:t>
                      </a:r>
                      <a:endParaRPr lang="zh-TW" sz="1800" kern="100" dirty="0">
                        <a:solidFill>
                          <a:srgbClr val="FF0000"/>
                        </a:solidFill>
                        <a:effectLst/>
                        <a:latin typeface="Microsoft JhengHei" panose="020B0604030504040204" pitchFamily="34" charset="-120"/>
                        <a:ea typeface="Microsoft JhengHei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4504" marR="1450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zh-TW" sz="1800" kern="0" dirty="0">
                          <a:solidFill>
                            <a:srgbClr val="0070C0"/>
                          </a:solidFill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綜合活動</a:t>
                      </a:r>
                      <a:r>
                        <a:rPr lang="zh-TW" sz="1800" kern="0" dirty="0" smtClean="0">
                          <a:solidFill>
                            <a:srgbClr val="0070C0"/>
                          </a:solidFill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（</a:t>
                      </a:r>
                      <a:r>
                        <a:rPr lang="en-US" altLang="zh-TW" sz="1800" kern="0" dirty="0" smtClean="0">
                          <a:solidFill>
                            <a:srgbClr val="0070C0"/>
                          </a:solidFill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2-</a:t>
                      </a:r>
                      <a:r>
                        <a:rPr lang="en-US" sz="1800" kern="0" dirty="0" smtClean="0">
                          <a:solidFill>
                            <a:srgbClr val="0070C0"/>
                          </a:solidFill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3</a:t>
                      </a:r>
                      <a:r>
                        <a:rPr lang="zh-TW" sz="1800" kern="0" dirty="0">
                          <a:solidFill>
                            <a:srgbClr val="0070C0"/>
                          </a:solidFill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）（家政、童軍、輔導）</a:t>
                      </a:r>
                      <a:endParaRPr lang="zh-TW" sz="1800" kern="100" dirty="0">
                        <a:solidFill>
                          <a:srgbClr val="0070C0"/>
                        </a:solidFill>
                        <a:effectLst/>
                        <a:latin typeface="Microsoft JhengHei" panose="020B0604030504040204" pitchFamily="34" charset="-120"/>
                        <a:ea typeface="Microsoft JhengHei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4504" marR="1450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985090279"/>
                  </a:ext>
                </a:extLst>
              </a:tr>
              <a:tr h="286364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sz="1800" kern="0" dirty="0"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科技</a:t>
                      </a:r>
                      <a:endParaRPr lang="zh-TW" altLang="en-US" sz="1800" dirty="0"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</a:txBody>
                  <a:tcPr marL="14504" marR="1450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solidFill>
                            <a:srgbClr val="FF0000"/>
                          </a:solidFill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 </a:t>
                      </a:r>
                      <a:endParaRPr lang="zh-TW" sz="1800" kern="100" dirty="0">
                        <a:solidFill>
                          <a:srgbClr val="FF0000"/>
                        </a:solidFill>
                        <a:effectLst/>
                        <a:latin typeface="Microsoft JhengHei" panose="020B0604030504040204" pitchFamily="34" charset="-120"/>
                        <a:ea typeface="Microsoft JhengHei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4504" marR="1450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zh-TW" sz="1800" kern="0" dirty="0">
                          <a:solidFill>
                            <a:srgbClr val="0070C0"/>
                          </a:solidFill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科技</a:t>
                      </a:r>
                      <a:r>
                        <a:rPr lang="zh-TW" sz="1800" kern="0" dirty="0" smtClean="0">
                          <a:solidFill>
                            <a:srgbClr val="0070C0"/>
                          </a:solidFill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（</a:t>
                      </a:r>
                      <a:r>
                        <a:rPr lang="en-US" altLang="zh-TW" sz="1800" kern="0" dirty="0" smtClean="0">
                          <a:solidFill>
                            <a:srgbClr val="0070C0"/>
                          </a:solidFill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1-</a:t>
                      </a:r>
                      <a:r>
                        <a:rPr lang="en-US" sz="1800" kern="0" dirty="0" smtClean="0">
                          <a:solidFill>
                            <a:srgbClr val="0070C0"/>
                          </a:solidFill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2</a:t>
                      </a:r>
                      <a:r>
                        <a:rPr lang="zh-TW" sz="1800" kern="0" dirty="0">
                          <a:solidFill>
                            <a:srgbClr val="0070C0"/>
                          </a:solidFill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）（資訊科技、生活科技）</a:t>
                      </a:r>
                      <a:endParaRPr lang="zh-TW" sz="1800" kern="100" dirty="0">
                        <a:solidFill>
                          <a:srgbClr val="0070C0"/>
                        </a:solidFill>
                        <a:effectLst/>
                        <a:latin typeface="Microsoft JhengHei" panose="020B0604030504040204" pitchFamily="34" charset="-120"/>
                        <a:ea typeface="Microsoft JhengHei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4504" marR="1450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953197120"/>
                  </a:ext>
                </a:extLst>
              </a:tr>
              <a:tr h="286364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sz="1800" kern="0" dirty="0"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健康與體育</a:t>
                      </a:r>
                      <a:endParaRPr lang="zh-TW" altLang="en-US" sz="1800" dirty="0"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</a:txBody>
                  <a:tcPr marL="14504" marR="1450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zh-TW" sz="1800" kern="0" dirty="0">
                          <a:solidFill>
                            <a:srgbClr val="FF0000"/>
                          </a:solidFill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健康與體育</a:t>
                      </a:r>
                      <a:r>
                        <a:rPr lang="zh-TW" sz="1800" kern="0" dirty="0" smtClean="0">
                          <a:solidFill>
                            <a:srgbClr val="FF0000"/>
                          </a:solidFill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（</a:t>
                      </a:r>
                      <a:r>
                        <a:rPr lang="en-US" altLang="zh-TW" sz="1800" kern="0" dirty="0" smtClean="0">
                          <a:solidFill>
                            <a:srgbClr val="FF0000"/>
                          </a:solidFill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2-</a:t>
                      </a:r>
                      <a:r>
                        <a:rPr lang="en-US" sz="1800" kern="0" dirty="0" smtClean="0">
                          <a:solidFill>
                            <a:srgbClr val="FF0000"/>
                          </a:solidFill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3</a:t>
                      </a:r>
                      <a:r>
                        <a:rPr lang="zh-TW" sz="1800" kern="0" dirty="0">
                          <a:solidFill>
                            <a:srgbClr val="FF0000"/>
                          </a:solidFill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）</a:t>
                      </a:r>
                      <a:endParaRPr lang="zh-TW" sz="1800" kern="100" dirty="0">
                        <a:solidFill>
                          <a:srgbClr val="FF0000"/>
                        </a:solidFill>
                        <a:effectLst/>
                        <a:latin typeface="Microsoft JhengHei" panose="020B0604030504040204" pitchFamily="34" charset="-120"/>
                        <a:ea typeface="Microsoft JhengHei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4504" marR="1450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zh-TW" sz="1800" kern="0" dirty="0">
                          <a:solidFill>
                            <a:srgbClr val="0070C0"/>
                          </a:solidFill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健康與體育</a:t>
                      </a:r>
                      <a:r>
                        <a:rPr lang="zh-TW" sz="1800" kern="0" dirty="0" smtClean="0">
                          <a:solidFill>
                            <a:srgbClr val="0070C0"/>
                          </a:solidFill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（</a:t>
                      </a:r>
                      <a:r>
                        <a:rPr lang="en-US" altLang="zh-TW" sz="1800" kern="0" dirty="0" smtClean="0">
                          <a:solidFill>
                            <a:srgbClr val="0070C0"/>
                          </a:solidFill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2-</a:t>
                      </a:r>
                      <a:r>
                        <a:rPr lang="en-US" sz="1800" kern="0" dirty="0" smtClean="0">
                          <a:solidFill>
                            <a:srgbClr val="0070C0"/>
                          </a:solidFill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3</a:t>
                      </a:r>
                      <a:r>
                        <a:rPr lang="zh-TW" sz="1800" kern="0" dirty="0">
                          <a:solidFill>
                            <a:srgbClr val="0070C0"/>
                          </a:solidFill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）（健康教育、體育）</a:t>
                      </a:r>
                      <a:endParaRPr lang="zh-TW" sz="1800" kern="100" dirty="0">
                        <a:solidFill>
                          <a:srgbClr val="0070C0"/>
                        </a:solidFill>
                        <a:effectLst/>
                        <a:latin typeface="Microsoft JhengHei" panose="020B0604030504040204" pitchFamily="34" charset="-120"/>
                        <a:ea typeface="Microsoft JhengHei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4504" marR="1450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038159324"/>
                  </a:ext>
                </a:extLst>
              </a:tr>
              <a:tr h="572727">
                <a:tc vMerge="1"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endParaRPr lang="zh-TW" sz="1800" kern="100" dirty="0">
                        <a:effectLst/>
                        <a:latin typeface="Microsoft JhengHei" panose="020B0604030504040204" pitchFamily="34" charset="-120"/>
                        <a:ea typeface="Microsoft JhengHei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4504" marR="1450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zh-TW" altLang="en-US" sz="1800" b="1" kern="100" dirty="0" smtClean="0">
                          <a:solidFill>
                            <a:srgbClr val="7030A0"/>
                          </a:solidFill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  <a:cs typeface="Times New Roman" panose="02020603050405020304" pitchFamily="18" charset="0"/>
                        </a:rPr>
                        <a:t>特殊類型班級</a:t>
                      </a:r>
                      <a:endParaRPr lang="zh-TW" sz="1800" b="1" kern="100" dirty="0">
                        <a:solidFill>
                          <a:srgbClr val="7030A0"/>
                        </a:solidFill>
                        <a:effectLst/>
                        <a:latin typeface="Microsoft JhengHei" panose="020B0604030504040204" pitchFamily="34" charset="-120"/>
                        <a:ea typeface="Microsoft JhengHei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4504" marR="1450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1" dirty="0" smtClean="0">
                          <a:solidFill>
                            <a:srgbClr val="7030A0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體育專業課程</a:t>
                      </a:r>
                      <a:endParaRPr lang="zh-TW" altLang="en-US" sz="1800" b="1" dirty="0">
                        <a:solidFill>
                          <a:srgbClr val="7030A0"/>
                        </a:solidFill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</a:txBody>
                  <a:tcPr marL="14504" marR="1450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zh-TW" altLang="en-US" sz="1800" b="1" dirty="0" smtClean="0">
                          <a:solidFill>
                            <a:srgbClr val="FF0000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體育專業課程（</a:t>
                      </a:r>
                      <a:r>
                        <a:rPr lang="en-US" altLang="zh-TW" sz="1800" b="1" dirty="0" smtClean="0">
                          <a:solidFill>
                            <a:srgbClr val="FF0000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4</a:t>
                      </a:r>
                      <a:r>
                        <a:rPr lang="zh-TW" altLang="en-US" sz="1800" b="1" dirty="0" smtClean="0">
                          <a:solidFill>
                            <a:srgbClr val="FF0000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）</a:t>
                      </a:r>
                      <a:endParaRPr lang="zh-TW" sz="1800" b="1" kern="100" dirty="0">
                        <a:solidFill>
                          <a:srgbClr val="FF0000"/>
                        </a:solidFill>
                        <a:effectLst/>
                        <a:latin typeface="Microsoft JhengHei" panose="020B0604030504040204" pitchFamily="34" charset="-120"/>
                        <a:ea typeface="Microsoft JhengHei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4504" marR="1450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zh-TW" altLang="en-US" sz="1800" b="1" dirty="0" smtClean="0">
                          <a:solidFill>
                            <a:srgbClr val="0070C0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體育專業課程（</a:t>
                      </a:r>
                      <a:r>
                        <a:rPr lang="en-US" altLang="zh-TW" sz="1800" b="1" dirty="0" smtClean="0">
                          <a:solidFill>
                            <a:srgbClr val="0070C0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5</a:t>
                      </a:r>
                      <a:r>
                        <a:rPr lang="zh-TW" altLang="en-US" sz="1800" b="1" dirty="0" smtClean="0">
                          <a:solidFill>
                            <a:srgbClr val="0070C0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）</a:t>
                      </a:r>
                      <a:endParaRPr lang="zh-TW" sz="1800" b="1" kern="100" dirty="0">
                        <a:solidFill>
                          <a:srgbClr val="0070C0"/>
                        </a:solidFill>
                        <a:effectLst/>
                        <a:latin typeface="Microsoft JhengHei" panose="020B0604030504040204" pitchFamily="34" charset="-120"/>
                        <a:ea typeface="Microsoft JhengHei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4504" marR="1450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286364">
                <a:tc gridSpan="3"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zh-TW" sz="1800" kern="0"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領域學習節數</a:t>
                      </a:r>
                      <a:endParaRPr lang="zh-TW" sz="1800" kern="100">
                        <a:effectLst/>
                        <a:latin typeface="Microsoft JhengHei" panose="020B0604030504040204" pitchFamily="34" charset="-120"/>
                        <a:ea typeface="Microsoft JhengHei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4504" marR="1450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US" sz="1800" kern="0" dirty="0" smtClean="0">
                          <a:solidFill>
                            <a:srgbClr val="FF0000"/>
                          </a:solidFill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2</a:t>
                      </a:r>
                      <a:r>
                        <a:rPr lang="en-US" altLang="zh-TW" sz="1800" kern="0" dirty="0" smtClean="0">
                          <a:solidFill>
                            <a:srgbClr val="FF0000"/>
                          </a:solidFill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7-30</a:t>
                      </a:r>
                      <a:r>
                        <a:rPr lang="zh-TW" sz="1800" kern="0" dirty="0" smtClean="0">
                          <a:solidFill>
                            <a:srgbClr val="FF0000"/>
                          </a:solidFill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節</a:t>
                      </a:r>
                      <a:endParaRPr lang="zh-TW" sz="1800" kern="100" dirty="0">
                        <a:solidFill>
                          <a:srgbClr val="FF0000"/>
                        </a:solidFill>
                        <a:effectLst/>
                        <a:latin typeface="Microsoft JhengHei" panose="020B0604030504040204" pitchFamily="34" charset="-120"/>
                        <a:ea typeface="Microsoft JhengHei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4504" marR="1450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US" altLang="zh-TW" sz="1800" kern="0" dirty="0" smtClean="0">
                          <a:solidFill>
                            <a:srgbClr val="0070C0"/>
                          </a:solidFill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30-34</a:t>
                      </a:r>
                      <a:r>
                        <a:rPr lang="zh-TW" sz="1800" kern="0" dirty="0" smtClean="0">
                          <a:solidFill>
                            <a:srgbClr val="0070C0"/>
                          </a:solidFill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節</a:t>
                      </a:r>
                      <a:endParaRPr lang="zh-TW" sz="1800" kern="100" dirty="0">
                        <a:solidFill>
                          <a:srgbClr val="0070C0"/>
                        </a:solidFill>
                        <a:effectLst/>
                        <a:latin typeface="Microsoft JhengHei" panose="020B0604030504040204" pitchFamily="34" charset="-120"/>
                        <a:ea typeface="Microsoft JhengHei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4504" marR="1450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03940549"/>
                  </a:ext>
                </a:extLst>
              </a:tr>
              <a:tr h="572727">
                <a:tc rowSpan="4"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zh-TW" sz="1800" kern="0" dirty="0"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校訂</a:t>
                      </a:r>
                      <a:endParaRPr lang="zh-TW" sz="1800" kern="100" dirty="0">
                        <a:effectLst/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zh-TW" sz="1800" kern="0" dirty="0"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課程</a:t>
                      </a:r>
                      <a:endParaRPr lang="zh-TW" sz="1800" kern="100" dirty="0">
                        <a:effectLst/>
                        <a:latin typeface="Microsoft JhengHei" panose="020B0604030504040204" pitchFamily="34" charset="-120"/>
                        <a:ea typeface="Microsoft JhengHei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4504" marR="1450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4"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zh-TW" sz="1800" kern="0" dirty="0"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彈性</a:t>
                      </a:r>
                      <a:endParaRPr lang="zh-TW" sz="1800" kern="100" dirty="0">
                        <a:effectLst/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zh-TW" sz="1800" kern="0" dirty="0"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學習</a:t>
                      </a:r>
                      <a:endParaRPr lang="zh-TW" sz="1800" kern="100" dirty="0">
                        <a:effectLst/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zh-TW" sz="1800" kern="0" dirty="0"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課程</a:t>
                      </a:r>
                      <a:endParaRPr lang="zh-TW" sz="1800" kern="100" dirty="0">
                        <a:effectLst/>
                        <a:latin typeface="Microsoft JhengHei" panose="020B0604030504040204" pitchFamily="34" charset="-120"/>
                        <a:ea typeface="Microsoft JhengHei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4504" marR="1450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zh-TW" sz="1800" kern="0" dirty="0"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統整性主題</a:t>
                      </a:r>
                      <a:r>
                        <a:rPr lang="en-US" sz="1800" kern="0" dirty="0"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/</a:t>
                      </a:r>
                      <a:r>
                        <a:rPr lang="zh-TW" sz="1800" kern="0" dirty="0"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專題</a:t>
                      </a:r>
                      <a:r>
                        <a:rPr lang="en-US" sz="1800" kern="0" dirty="0"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/</a:t>
                      </a:r>
                      <a:endParaRPr lang="zh-TW" sz="1800" kern="100" dirty="0">
                        <a:effectLst/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zh-TW" sz="1800" kern="0" dirty="0"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議題探究課程</a:t>
                      </a:r>
                      <a:endParaRPr lang="zh-TW" sz="1800" kern="100" dirty="0">
                        <a:effectLst/>
                        <a:latin typeface="Microsoft JhengHei" panose="020B0604030504040204" pitchFamily="34" charset="-120"/>
                        <a:ea typeface="Microsoft JhengHei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4504" marR="1450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4" gridSpan="2"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US" altLang="zh-TW" sz="1800" kern="0" dirty="0" smtClean="0">
                          <a:solidFill>
                            <a:srgbClr val="FF0000"/>
                          </a:solidFill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3</a:t>
                      </a:r>
                      <a:r>
                        <a:rPr lang="zh-TW" altLang="en-US" sz="1800" kern="0" dirty="0" smtClean="0">
                          <a:solidFill>
                            <a:srgbClr val="FF0000"/>
                          </a:solidFill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 </a:t>
                      </a:r>
                      <a:r>
                        <a:rPr lang="en-US" sz="1800" kern="0" dirty="0">
                          <a:solidFill>
                            <a:srgbClr val="FF0000"/>
                          </a:solidFill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–</a:t>
                      </a:r>
                      <a:r>
                        <a:rPr lang="zh-TW" altLang="en-US" sz="1800" kern="0" dirty="0">
                          <a:solidFill>
                            <a:srgbClr val="FF0000"/>
                          </a:solidFill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 </a:t>
                      </a:r>
                      <a:r>
                        <a:rPr lang="en-US" altLang="zh-TW" sz="1800" kern="0" dirty="0" smtClean="0">
                          <a:solidFill>
                            <a:srgbClr val="FF0000"/>
                          </a:solidFill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6</a:t>
                      </a:r>
                      <a:r>
                        <a:rPr lang="zh-TW" altLang="en-US" sz="1800" kern="0" dirty="0" smtClean="0">
                          <a:solidFill>
                            <a:srgbClr val="FF0000"/>
                          </a:solidFill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 </a:t>
                      </a:r>
                      <a:r>
                        <a:rPr lang="zh-TW" sz="1800" kern="0" dirty="0">
                          <a:solidFill>
                            <a:srgbClr val="FF0000"/>
                          </a:solidFill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節</a:t>
                      </a:r>
                      <a:endParaRPr lang="zh-TW" sz="1800" kern="100" dirty="0">
                        <a:solidFill>
                          <a:srgbClr val="FF0000"/>
                        </a:solidFill>
                        <a:effectLst/>
                        <a:latin typeface="Microsoft JhengHei" panose="020B0604030504040204" pitchFamily="34" charset="-120"/>
                        <a:ea typeface="Microsoft JhengHei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4504" marR="1450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4"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rowSpan="4" gridSpan="3"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US" altLang="zh-TW" sz="1800" kern="0" dirty="0" smtClean="0">
                          <a:solidFill>
                            <a:srgbClr val="0070C0"/>
                          </a:solidFill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1</a:t>
                      </a:r>
                      <a:r>
                        <a:rPr lang="zh-TW" altLang="en-US" sz="1800" kern="0" dirty="0" smtClean="0">
                          <a:solidFill>
                            <a:srgbClr val="0070C0"/>
                          </a:solidFill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 </a:t>
                      </a:r>
                      <a:r>
                        <a:rPr lang="en-US" altLang="zh-TW" sz="1800" kern="0" dirty="0">
                          <a:solidFill>
                            <a:srgbClr val="0070C0"/>
                          </a:solidFill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–</a:t>
                      </a:r>
                      <a:r>
                        <a:rPr lang="zh-TW" altLang="en-US" sz="1800" kern="0" dirty="0">
                          <a:solidFill>
                            <a:srgbClr val="0070C0"/>
                          </a:solidFill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 </a:t>
                      </a:r>
                      <a:r>
                        <a:rPr lang="en-US" altLang="zh-TW" sz="1800" kern="0" dirty="0" smtClean="0">
                          <a:solidFill>
                            <a:srgbClr val="0070C0"/>
                          </a:solidFill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5</a:t>
                      </a:r>
                      <a:r>
                        <a:rPr lang="zh-TW" altLang="en-US" sz="1800" kern="0" dirty="0" smtClean="0">
                          <a:solidFill>
                            <a:srgbClr val="0070C0"/>
                          </a:solidFill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 </a:t>
                      </a:r>
                      <a:r>
                        <a:rPr lang="zh-TW" sz="1800" kern="0" dirty="0">
                          <a:solidFill>
                            <a:srgbClr val="0070C0"/>
                          </a:solidFill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節</a:t>
                      </a:r>
                      <a:endParaRPr lang="zh-TW" sz="1800" kern="100" dirty="0">
                        <a:solidFill>
                          <a:srgbClr val="0070C0"/>
                        </a:solidFill>
                        <a:effectLst/>
                        <a:latin typeface="Microsoft JhengHei" panose="020B0604030504040204" pitchFamily="34" charset="-120"/>
                        <a:ea typeface="Microsoft JhengHei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4504" marR="1450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4"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639886461"/>
                  </a:ext>
                </a:extLst>
              </a:tr>
              <a:tr h="286364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sz="1800" kern="0" dirty="0"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社團活動與技藝課程</a:t>
                      </a:r>
                      <a:endParaRPr lang="zh-TW" altLang="en-US" sz="1800" dirty="0"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</a:txBody>
                  <a:tcPr marL="14504" marR="1450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623678104"/>
                  </a:ext>
                </a:extLst>
              </a:tr>
              <a:tr h="286364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sz="1800" kern="0" dirty="0"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特殊需求課程</a:t>
                      </a:r>
                      <a:endParaRPr lang="zh-TW" altLang="en-US" sz="1800" dirty="0"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</a:txBody>
                  <a:tcPr marL="14504" marR="1450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851521009"/>
                  </a:ext>
                </a:extLst>
              </a:tr>
              <a:tr h="286364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sz="1800" kern="0" dirty="0"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其他類課程</a:t>
                      </a:r>
                      <a:endParaRPr lang="zh-TW" altLang="en-US" sz="1800" dirty="0"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</a:txBody>
                  <a:tcPr marL="14504" marR="1450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829368029"/>
                  </a:ext>
                </a:extLst>
              </a:tr>
              <a:tr h="286364">
                <a:tc gridSpan="3"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zh-TW" sz="1800" kern="0"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學習總節數</a:t>
                      </a:r>
                      <a:endParaRPr lang="zh-TW" sz="1800" kern="100">
                        <a:effectLst/>
                        <a:latin typeface="Microsoft JhengHei" panose="020B0604030504040204" pitchFamily="34" charset="-120"/>
                        <a:ea typeface="Microsoft JhengHei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4504" marR="1450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3</a:t>
                      </a:r>
                      <a:r>
                        <a:rPr lang="en-US" altLang="zh-TW" sz="1800" kern="0" dirty="0"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0</a:t>
                      </a:r>
                      <a:r>
                        <a:rPr lang="zh-TW" altLang="en-US" sz="1800" kern="0" dirty="0"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 </a:t>
                      </a:r>
                      <a:r>
                        <a:rPr lang="en-US" sz="1800" kern="0" dirty="0"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-</a:t>
                      </a:r>
                      <a:r>
                        <a:rPr lang="zh-TW" altLang="en-US" sz="1800" kern="0" dirty="0"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 </a:t>
                      </a:r>
                      <a:r>
                        <a:rPr lang="en-US" sz="1800" kern="0" dirty="0"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3</a:t>
                      </a:r>
                      <a:r>
                        <a:rPr lang="en-US" altLang="zh-TW" sz="1800" kern="0" dirty="0"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3</a:t>
                      </a:r>
                      <a:r>
                        <a:rPr lang="zh-TW" sz="1800" kern="0" dirty="0"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節</a:t>
                      </a:r>
                      <a:endParaRPr lang="zh-TW" sz="1800" kern="100" dirty="0">
                        <a:effectLst/>
                        <a:latin typeface="Microsoft JhengHei" panose="020B0604030504040204" pitchFamily="34" charset="-120"/>
                        <a:ea typeface="Microsoft JhengHei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4504" marR="1450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US" altLang="zh-TW" sz="1800" kern="0" dirty="0"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32</a:t>
                      </a:r>
                      <a:r>
                        <a:rPr lang="zh-TW" altLang="en-US" sz="1800" kern="0" dirty="0"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 </a:t>
                      </a:r>
                      <a:r>
                        <a:rPr lang="en-US" altLang="zh-TW" sz="1800" kern="0" dirty="0"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-</a:t>
                      </a:r>
                      <a:r>
                        <a:rPr lang="zh-TW" altLang="en-US" sz="1800" kern="0" dirty="0"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 </a:t>
                      </a:r>
                      <a:r>
                        <a:rPr lang="en-US" sz="1800" kern="0" dirty="0"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35</a:t>
                      </a:r>
                      <a:r>
                        <a:rPr lang="zh-TW" sz="1800" kern="0" dirty="0"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節</a:t>
                      </a:r>
                      <a:endParaRPr lang="zh-TW" sz="1800" kern="100" dirty="0">
                        <a:effectLst/>
                        <a:latin typeface="Microsoft JhengHei" panose="020B0604030504040204" pitchFamily="34" charset="-120"/>
                        <a:ea typeface="Microsoft JhengHei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4504" marR="1450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177293306"/>
                  </a:ext>
                </a:extLst>
              </a:tr>
            </a:tbl>
          </a:graphicData>
        </a:graphic>
      </p:graphicFrame>
      <p:sp>
        <p:nvSpPr>
          <p:cNvPr id="7" name="Rectangle 3">
            <a:extLst>
              <a:ext uri="{FF2B5EF4-FFF2-40B4-BE49-F238E27FC236}">
                <a16:creationId xmlns="" xmlns:a16="http://schemas.microsoft.com/office/drawing/2014/main" id="{D7235D15-F9B1-C540-9249-A4C01B7672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080135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360000" indent="-3600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p"/>
            </a:pPr>
            <a:r>
              <a:rPr lang="zh-TW" altLang="zh-TW" sz="24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國民小學及國民中學部定課程及校訂課程</a:t>
            </a:r>
            <a:r>
              <a:rPr lang="zh-TW" altLang="zh-TW" sz="2400" b="1" dirty="0" smtClean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規劃</a:t>
            </a:r>
            <a:r>
              <a:rPr lang="en-US" altLang="zh-TW" sz="2400" b="1" dirty="0" smtClean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(</a:t>
            </a:r>
            <a:r>
              <a:rPr lang="zh-TW" altLang="en-US" sz="2400" b="1" dirty="0" smtClean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分組意見版</a:t>
            </a:r>
            <a:r>
              <a:rPr lang="en-US" altLang="zh-TW" sz="2400" b="1" dirty="0" smtClean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)</a:t>
            </a:r>
            <a:endParaRPr lang="zh-TW" altLang="zh-TW" sz="2400" b="1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09447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472</TotalTime>
  <Words>2608</Words>
  <Application>Microsoft Office PowerPoint</Application>
  <PresentationFormat>自訂</PresentationFormat>
  <Paragraphs>268</Paragraphs>
  <Slides>23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23</vt:i4>
      </vt:variant>
    </vt:vector>
  </HeadingPairs>
  <TitlesOfParts>
    <vt:vector size="24" baseType="lpstr">
      <vt:lpstr>Office 佈景主題</vt:lpstr>
      <vt:lpstr>議題一 體育班課程規劃 </vt:lpstr>
      <vt:lpstr>壹、前言</vt:lpstr>
      <vt:lpstr>壹、前言</vt:lpstr>
      <vt:lpstr>貳、新課程綱要與舊課程綱要的差異</vt:lpstr>
      <vt:lpstr>貳、新課程綱要與舊課程綱要的差異</vt:lpstr>
      <vt:lpstr>貳、新課程綱要與舊課程綱要的差異</vt:lpstr>
      <vt:lpstr>貳、新課程綱要與舊課程綱要的差異</vt:lpstr>
      <vt:lpstr>參、課程規劃及說明</vt:lpstr>
      <vt:lpstr>PowerPoint 簡報</vt:lpstr>
      <vt:lpstr>PowerPoint 簡報</vt:lpstr>
      <vt:lpstr>PowerPoint 簡報</vt:lpstr>
      <vt:lpstr>肆、課程規劃綜合說明</vt:lpstr>
      <vt:lpstr>肆、課程規劃綜合說明</vt:lpstr>
      <vt:lpstr>肆、課程規劃綜合說明</vt:lpstr>
      <vt:lpstr>肆、課程規劃綜合說明</vt:lpstr>
      <vt:lpstr>肆、課程規劃綜合說明</vt:lpstr>
      <vt:lpstr>肆、課程規劃綜合說明</vt:lpstr>
      <vt:lpstr>肆、課程規劃綜合說明</vt:lpstr>
      <vt:lpstr>伍、學習評量</vt:lpstr>
      <vt:lpstr>陸、107學年度體育班新課綱前導學校</vt:lpstr>
      <vt:lpstr>柒、結語</vt:lpstr>
      <vt:lpstr>柒、結語</vt:lpstr>
      <vt:lpstr>敬請指正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體育班課程規劃 </dc:title>
  <dc:creator>楊廣銓</dc:creator>
  <cp:lastModifiedBy>董芯妤</cp:lastModifiedBy>
  <cp:revision>33</cp:revision>
  <cp:lastPrinted>2018-08-07T23:50:23Z</cp:lastPrinted>
  <dcterms:created xsi:type="dcterms:W3CDTF">2018-06-17T11:14:37Z</dcterms:created>
  <dcterms:modified xsi:type="dcterms:W3CDTF">2018-08-08T07:44:35Z</dcterms:modified>
</cp:coreProperties>
</file>