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306" r:id="rId3"/>
    <p:sldId id="298" r:id="rId4"/>
    <p:sldId id="299" r:id="rId5"/>
    <p:sldId id="336" r:id="rId6"/>
    <p:sldId id="339" r:id="rId7"/>
    <p:sldId id="300" r:id="rId8"/>
    <p:sldId id="302" r:id="rId9"/>
    <p:sldId id="290" r:id="rId10"/>
    <p:sldId id="342" r:id="rId11"/>
    <p:sldId id="351" r:id="rId12"/>
    <p:sldId id="352" r:id="rId13"/>
    <p:sldId id="353" r:id="rId14"/>
    <p:sldId id="357" r:id="rId15"/>
    <p:sldId id="359" r:id="rId16"/>
    <p:sldId id="354" r:id="rId17"/>
    <p:sldId id="355" r:id="rId18"/>
    <p:sldId id="356" r:id="rId19"/>
    <p:sldId id="358" r:id="rId20"/>
  </p:sldIdLst>
  <p:sldSz cx="12192000" cy="6858000"/>
  <p:notesSz cx="6807200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411" autoAdjust="0"/>
    <p:restoredTop sz="94674"/>
  </p:normalViewPr>
  <p:slideViewPr>
    <p:cSldViewPr snapToGrid="0" snapToObjects="1">
      <p:cViewPr>
        <p:scale>
          <a:sx n="120" d="100"/>
          <a:sy n="120" d="100"/>
        </p:scale>
        <p:origin x="-64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5" d="100"/>
        <a:sy n="9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A3D06D-470D-4C65-8FE7-A108D3B58992}" type="datetimeFigureOut">
              <a:rPr lang="zh-TW" altLang="en-US" smtClean="0"/>
              <a:t>2018/8/8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4B7BB8-9205-44C2-A1CB-C95F2CEA2F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8916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B07259-9B13-8E42-9EBD-658873172F97}" type="datetimeFigureOut">
              <a:rPr kumimoji="1" lang="zh-TW" altLang="en-US" smtClean="0"/>
              <a:t>2018/8/8</a:t>
            </a:fld>
            <a:endParaRPr kumimoji="1"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F0DD45-1DA0-D243-96CE-28315D307EA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526976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B4BC4260-2BBF-3843-8C2F-F2D23D11DF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="" xmlns:a16="http://schemas.microsoft.com/office/drawing/2014/main" id="{2A14A089-9BB6-6B48-ADAA-890F2F209A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23C646C4-1F70-4448-A79D-D260D633C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60045-97EF-554C-ACCD-09649289220F}" type="datetimeFigureOut">
              <a:rPr kumimoji="1" lang="zh-TW" altLang="en-US" smtClean="0"/>
              <a:t>2018/8/8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D30AA168-EEEA-7442-9503-0FF49D9E0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B91D556F-B868-8D49-8EB5-622B1CB3A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C633-049C-8840-8CF7-66A9BA67F0B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553430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9DD86C2A-D93B-0945-8084-A81CC0093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="" xmlns:a16="http://schemas.microsoft.com/office/drawing/2014/main" id="{6001B659-0F46-1C4D-8070-B6AECF9E72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F8C373FB-7875-AA44-B02C-C104DD8F3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60045-97EF-554C-ACCD-09649289220F}" type="datetimeFigureOut">
              <a:rPr kumimoji="1" lang="zh-TW" altLang="en-US" smtClean="0"/>
              <a:t>2018/8/8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EBE7B8DC-61D2-7B4F-8854-51D2AB6F5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62DF6367-ACBC-2745-B64B-6AD361DCE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C633-049C-8840-8CF7-66A9BA67F0B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76838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="" xmlns:a16="http://schemas.microsoft.com/office/drawing/2014/main" id="{FE5A794F-9A37-AE44-AFA9-DBECF96CA8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="" xmlns:a16="http://schemas.microsoft.com/office/drawing/2014/main" id="{DA00014F-F4D5-8A4D-B763-49A4D238BA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FD163155-B129-C741-AE08-28D6E7BEF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60045-97EF-554C-ACCD-09649289220F}" type="datetimeFigureOut">
              <a:rPr kumimoji="1" lang="zh-TW" altLang="en-US" smtClean="0"/>
              <a:t>2018/8/8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86B29086-0607-FF4B-B593-55E7BBE6F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B05441AC-7B8F-1840-B6A0-00CC1250B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C633-049C-8840-8CF7-66A9BA67F0B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073761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>
            <a:spLocks noChangeArrowheads="1"/>
          </p:cNvSpPr>
          <p:nvPr userDrawn="1"/>
        </p:nvSpPr>
        <p:spPr bwMode="auto">
          <a:xfrm>
            <a:off x="1416051" y="476251"/>
            <a:ext cx="1729316" cy="36933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Rockwell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Rockwell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Rockwell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Rockwell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Rockwell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Rockwell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Rockwell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Rockwell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Rockwell"/>
                <a:ea typeface="新細明體" pitchFamily="18" charset="-12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800">
                <a:solidFill>
                  <a:srgbClr val="FFFFFF"/>
                </a:solidFill>
                <a:latin typeface="Microsoft YaHei" pitchFamily="34" charset="-122"/>
                <a:ea typeface="Microsoft YaHei" pitchFamily="34" charset="-122"/>
              </a:rPr>
              <a:t>第二章 领导力</a:t>
            </a:r>
          </a:p>
        </p:txBody>
      </p:sp>
      <p:sp>
        <p:nvSpPr>
          <p:cNvPr id="3" name="TextBox 3"/>
          <p:cNvSpPr txBox="1">
            <a:spLocks noChangeArrowheads="1"/>
          </p:cNvSpPr>
          <p:nvPr userDrawn="1"/>
        </p:nvSpPr>
        <p:spPr bwMode="auto">
          <a:xfrm>
            <a:off x="3289299" y="539750"/>
            <a:ext cx="2302934" cy="338554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Rockwell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Rockwell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Rockwell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Rockwell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Rockwell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Rockwell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Rockwell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Rockwell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Rockwell"/>
                <a:ea typeface="新細明體" pitchFamily="18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1600">
                <a:solidFill>
                  <a:srgbClr val="FFFFFF"/>
                </a:solidFill>
                <a:latin typeface="Microsoft YaHei" pitchFamily="34" charset="-122"/>
                <a:ea typeface="Microsoft YaHei" pitchFamily="34" charset="-122"/>
              </a:rPr>
              <a:t>2.3 </a:t>
            </a:r>
            <a:r>
              <a:rPr kumimoji="0" lang="zh-CN" altLang="en-US" sz="1600">
                <a:solidFill>
                  <a:srgbClr val="FFFFFF"/>
                </a:solidFill>
                <a:latin typeface="Microsoft YaHei" pitchFamily="34" charset="-122"/>
                <a:ea typeface="Microsoft YaHei" pitchFamily="34" charset="-122"/>
              </a:rPr>
              <a:t>领导力的提升</a:t>
            </a:r>
          </a:p>
        </p:txBody>
      </p:sp>
    </p:spTree>
    <p:extLst>
      <p:ext uri="{BB962C8B-B14F-4D97-AF65-F5344CB8AC3E}">
        <p14:creationId xmlns:p14="http://schemas.microsoft.com/office/powerpoint/2010/main" val="2180528716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9B7828E3-3176-6A4E-B131-A6DFA415F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000" y="365125"/>
            <a:ext cx="10800000" cy="1080000"/>
          </a:xfrm>
        </p:spPr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1F9BCCC1-ADBB-F04C-9644-AC20E696FC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000" y="1453077"/>
            <a:ext cx="10800000" cy="5220000"/>
          </a:xfrm>
        </p:spPr>
        <p:txBody>
          <a:bodyPr/>
          <a:lstStyle/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8197997D-22A7-D549-BFDC-AAFE10AB6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60045-97EF-554C-ACCD-09649289220F}" type="datetimeFigureOut">
              <a:rPr kumimoji="1" lang="zh-TW" altLang="en-US" smtClean="0"/>
              <a:t>2018/8/8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A52E243E-F3E7-AB46-8175-F8ACAE763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D3BFFCA0-986A-8E48-8263-1F64EED48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C633-049C-8840-8CF7-66A9BA67F0B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99792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9BDA9272-7E1F-7A4A-8222-36EEEE7F7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="" xmlns:a16="http://schemas.microsoft.com/office/drawing/2014/main" id="{84F7AAC0-061F-9340-81C1-E5FD129CFB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F0EB436E-C61E-0444-8B2D-DA32BCFEE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60045-97EF-554C-ACCD-09649289220F}" type="datetimeFigureOut">
              <a:rPr kumimoji="1" lang="zh-TW" altLang="en-US" smtClean="0"/>
              <a:t>2018/8/8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87EAF2DD-2B0C-0A41-8F98-BA1C34051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EF2ABD1E-F483-D746-BE52-891E62B31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C633-049C-8840-8CF7-66A9BA67F0B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784738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5B748F50-A5B1-044D-8EAB-F7D90C999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D5052CC6-D491-5045-B6AC-AEF9487384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="" xmlns:a16="http://schemas.microsoft.com/office/drawing/2014/main" id="{6DCC2E5F-1D46-6E4B-9EAD-B1B77C8BA5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="" xmlns:a16="http://schemas.microsoft.com/office/drawing/2014/main" id="{76A83175-9794-0E41-A008-4FE2041B5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60045-97EF-554C-ACCD-09649289220F}" type="datetimeFigureOut">
              <a:rPr kumimoji="1" lang="zh-TW" altLang="en-US" smtClean="0"/>
              <a:t>2018/8/8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="" xmlns:a16="http://schemas.microsoft.com/office/drawing/2014/main" id="{8488CD5C-6434-C244-9506-D9D8F7E13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="" xmlns:a16="http://schemas.microsoft.com/office/drawing/2014/main" id="{2C9E29F6-ABCE-7441-B3F4-CC3BB594D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C633-049C-8840-8CF7-66A9BA67F0B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176837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6E06EEC4-D7C5-314A-86CA-B77139DD0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="" xmlns:a16="http://schemas.microsoft.com/office/drawing/2014/main" id="{3606878A-5124-A240-97E5-64008C0B4D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="" xmlns:a16="http://schemas.microsoft.com/office/drawing/2014/main" id="{7AE11221-D861-484C-9E3B-427DE26560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="" xmlns:a16="http://schemas.microsoft.com/office/drawing/2014/main" id="{B2D83236-6196-494F-AA38-80E543C371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="" xmlns:a16="http://schemas.microsoft.com/office/drawing/2014/main" id="{05F7DDA2-C2B2-3D47-AB40-B8832A4930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="" xmlns:a16="http://schemas.microsoft.com/office/drawing/2014/main" id="{A7EE87D0-B48A-DE43-BF84-DB2FFDCD2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60045-97EF-554C-ACCD-09649289220F}" type="datetimeFigureOut">
              <a:rPr kumimoji="1" lang="zh-TW" altLang="en-US" smtClean="0"/>
              <a:t>2018/8/8</a:t>
            </a:fld>
            <a:endParaRPr kumimoji="1"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="" xmlns:a16="http://schemas.microsoft.com/office/drawing/2014/main" id="{39990010-CC41-0E43-A4BE-7FA799C89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="" xmlns:a16="http://schemas.microsoft.com/office/drawing/2014/main" id="{1D9CCA6B-DEA9-D243-883D-9D741EDF0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C633-049C-8840-8CF7-66A9BA67F0B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230878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DF8B4655-37BF-0146-8F89-2CF0E34BB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="" xmlns:a16="http://schemas.microsoft.com/office/drawing/2014/main" id="{1A3F695C-DC18-7E44-8A7B-C4690A563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60045-97EF-554C-ACCD-09649289220F}" type="datetimeFigureOut">
              <a:rPr kumimoji="1" lang="zh-TW" altLang="en-US" smtClean="0"/>
              <a:t>2018/8/8</a:t>
            </a:fld>
            <a:endParaRPr kumimoji="1"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="" xmlns:a16="http://schemas.microsoft.com/office/drawing/2014/main" id="{E5D8B876-371F-2E45-B293-57C538580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="" xmlns:a16="http://schemas.microsoft.com/office/drawing/2014/main" id="{840066EF-B8D5-8940-93D3-2DD4D731C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C633-049C-8840-8CF7-66A9BA67F0B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619315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="" xmlns:a16="http://schemas.microsoft.com/office/drawing/2014/main" id="{B3445F12-72A7-444A-A6E4-A5B91CA6D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60045-97EF-554C-ACCD-09649289220F}" type="datetimeFigureOut">
              <a:rPr kumimoji="1" lang="zh-TW" altLang="en-US" smtClean="0"/>
              <a:t>2018/8/8</a:t>
            </a:fld>
            <a:endParaRPr kumimoji="1"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="" xmlns:a16="http://schemas.microsoft.com/office/drawing/2014/main" id="{594CA221-9E65-6B41-ABE3-6237CEED8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="" xmlns:a16="http://schemas.microsoft.com/office/drawing/2014/main" id="{B787EF70-88F5-2A45-A407-1B64872DD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C633-049C-8840-8CF7-66A9BA67F0B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624649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EBD75F67-DDD8-BE45-81A6-26B811B4B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400AFC16-D43B-2C4A-A457-9FE302F42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="" xmlns:a16="http://schemas.microsoft.com/office/drawing/2014/main" id="{B1352EC4-C27C-E74B-95FC-20EE02DC06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="" xmlns:a16="http://schemas.microsoft.com/office/drawing/2014/main" id="{3B7DB4F5-9CA8-1945-90D3-56521F77D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60045-97EF-554C-ACCD-09649289220F}" type="datetimeFigureOut">
              <a:rPr kumimoji="1" lang="zh-TW" altLang="en-US" smtClean="0"/>
              <a:t>2018/8/8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="" xmlns:a16="http://schemas.microsoft.com/office/drawing/2014/main" id="{286B5422-E39E-1C4C-A87D-23D78BB2A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="" xmlns:a16="http://schemas.microsoft.com/office/drawing/2014/main" id="{0B4B4A55-D9DE-9745-9572-94AC35C92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C633-049C-8840-8CF7-66A9BA67F0B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677809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F5081E2F-7F5D-3744-96CC-7E9BC64EE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="" xmlns:a16="http://schemas.microsoft.com/office/drawing/2014/main" id="{F875281F-287B-1E41-982D-D3C5DE5C0C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="" xmlns:a16="http://schemas.microsoft.com/office/drawing/2014/main" id="{6F201FA1-6E8C-B346-B399-73964D72C8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="" xmlns:a16="http://schemas.microsoft.com/office/drawing/2014/main" id="{1A1A0773-2AA2-4E49-B41A-0CFA38BA3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60045-97EF-554C-ACCD-09649289220F}" type="datetimeFigureOut">
              <a:rPr kumimoji="1" lang="zh-TW" altLang="en-US" smtClean="0"/>
              <a:t>2018/8/8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="" xmlns:a16="http://schemas.microsoft.com/office/drawing/2014/main" id="{6411F6DF-805C-104C-A2EA-83213C897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="" xmlns:a16="http://schemas.microsoft.com/office/drawing/2014/main" id="{7B44570C-F18D-A54C-834C-AE21ADD47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C633-049C-8840-8CF7-66A9BA67F0B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998940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="" xmlns:a16="http://schemas.microsoft.com/office/drawing/2014/main" id="{8BCA8D79-85E2-3644-9C39-746526223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000" y="365125"/>
            <a:ext cx="10800000" cy="108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en-US" dirty="0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="" xmlns:a16="http://schemas.microsoft.com/office/drawing/2014/main" id="{E012FDD8-5233-6147-9291-240F745F1B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6000" y="1453077"/>
            <a:ext cx="10800000" cy="52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kumimoji="1" lang="zh-TW" altLang="en-US" dirty="0"/>
              <a:t>編輯母片文字樣式
第二層
第三層
第四層
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063B0DD4-5373-4846-BC1D-BCBC97A9CC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60045-97EF-554C-ACCD-09649289220F}" type="datetimeFigureOut">
              <a:rPr kumimoji="1" lang="zh-TW" altLang="en-US" smtClean="0"/>
              <a:t>2018/8/8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2683DC0D-79CB-CD4C-A97C-F3F15D8283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B12E08A2-55DB-5D4D-B78B-B76022048F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CC633-049C-8840-8CF7-66A9BA67F0B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590381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0">
        <a:lnSpc>
          <a:spcPct val="100000"/>
        </a:lnSpc>
        <a:spcBef>
          <a:spcPct val="0"/>
        </a:spcBef>
        <a:buNone/>
        <a:defRPr sz="4400" kern="1200">
          <a:solidFill>
            <a:schemeClr val="tx1"/>
          </a:solidFill>
          <a:latin typeface="Microsoft JhengHei" panose="020B0604030504040204" pitchFamily="34" charset="-120"/>
          <a:ea typeface="Microsoft JhengHei" panose="020B0604030504040204" pitchFamily="34" charset="-120"/>
          <a:cs typeface="+mj-cs"/>
        </a:defRPr>
      </a:lvl1pPr>
    </p:titleStyle>
    <p:bodyStyle>
      <a:lvl1pPr marL="360000" indent="-360000" algn="just" defTabSz="914400" rtl="0" eaLnBrk="1" latinLnBrk="0" hangingPunct="0">
        <a:lnSpc>
          <a:spcPts val="4000"/>
        </a:lnSpc>
        <a:spcBef>
          <a:spcPts val="6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Microsoft JhengHei" panose="020B0604030504040204" pitchFamily="34" charset="-120"/>
          <a:ea typeface="Microsoft JhengHei" panose="020B0604030504040204" pitchFamily="34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943F4BFB-14D4-3148-A133-78DAD0B3EA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kumimoji="1" lang="zh-TW" altLang="en-US" b="1" dirty="0" smtClean="0">
                <a:solidFill>
                  <a:srgbClr val="FF0000"/>
                </a:solidFill>
              </a:rPr>
              <a:t>議題二</a:t>
            </a:r>
            <a:r>
              <a:rPr kumimoji="1" lang="en-US" altLang="zh-TW" b="1" dirty="0" smtClean="0"/>
              <a:t/>
            </a:r>
            <a:br>
              <a:rPr kumimoji="1" lang="en-US" altLang="zh-TW" b="1" dirty="0" smtClean="0"/>
            </a:br>
            <a:r>
              <a:rPr kumimoji="1" lang="zh-TW" altLang="en-US" b="1" dirty="0" smtClean="0"/>
              <a:t>體育班學生職</a:t>
            </a:r>
            <a:r>
              <a:rPr kumimoji="1" lang="zh-TW" altLang="en-US" b="1" dirty="0"/>
              <a:t>涯輔導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="" xmlns:a16="http://schemas.microsoft.com/office/drawing/2014/main" id="{52124F4D-2C39-EE4B-BFB8-151592421C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1953" y="4231340"/>
            <a:ext cx="9386047" cy="1026459"/>
          </a:xfrm>
        </p:spPr>
        <p:txBody>
          <a:bodyPr>
            <a:normAutofit/>
          </a:bodyPr>
          <a:lstStyle/>
          <a:p>
            <a:r>
              <a:rPr lang="zh-TW" altLang="en-US" sz="3600" b="1" dirty="0" smtClean="0"/>
              <a:t>報告人：</a:t>
            </a:r>
            <a:r>
              <a:rPr lang="zh-TW" altLang="zh-TW" sz="3600" b="1" dirty="0" smtClean="0"/>
              <a:t>臺北市</a:t>
            </a:r>
            <a:r>
              <a:rPr lang="zh-TW" altLang="zh-TW" sz="3600" b="1" dirty="0"/>
              <a:t>立大理高中</a:t>
            </a:r>
            <a:r>
              <a:rPr lang="en-US" altLang="zh-TW" sz="3600" b="1" dirty="0"/>
              <a:t>  </a:t>
            </a:r>
            <a:r>
              <a:rPr lang="zh-TW" altLang="zh-TW" sz="3600" b="1" dirty="0"/>
              <a:t>楊廣銓</a:t>
            </a:r>
            <a:r>
              <a:rPr lang="zh-TW" altLang="zh-TW" sz="3600" b="1" dirty="0">
                <a:effectLst/>
              </a:rPr>
              <a:t> </a:t>
            </a:r>
            <a:r>
              <a:rPr lang="zh-TW" altLang="en-US" sz="3600" b="1" dirty="0">
                <a:effectLst/>
              </a:rPr>
              <a:t>校長</a:t>
            </a:r>
            <a:endParaRPr kumimoji="1" lang="zh-TW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2172546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896938" indent="-896938"/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六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辦理運動員就業職涯輔導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Salesforce Sans"/>
              </a:rPr>
              <a:t>中華民國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奧林匹克委員會會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ts val="3500"/>
              </a:lnSpc>
            </a:pPr>
            <a:r>
              <a:rPr lang="zh-TW" altLang="zh-TW" sz="2400" dirty="0"/>
              <a:t>國家運動訓練中心辦理</a:t>
            </a:r>
            <a:r>
              <a:rPr lang="zh-TW" altLang="en-US" sz="2400" dirty="0"/>
              <a:t> </a:t>
            </a:r>
            <a:r>
              <a:rPr lang="en-US" altLang="zh-TW" sz="2400" b="1" dirty="0">
                <a:solidFill>
                  <a:srgbClr val="FF0000"/>
                </a:solidFill>
              </a:rPr>
              <a:t>10</a:t>
            </a:r>
            <a:r>
              <a:rPr lang="zh-TW" altLang="zh-TW" sz="2400" b="1" dirty="0">
                <a:solidFill>
                  <a:srgbClr val="FF0000"/>
                </a:solidFill>
              </a:rPr>
              <a:t>場</a:t>
            </a:r>
            <a:r>
              <a:rPr lang="zh-TW" altLang="en-US" sz="2400" b="1" dirty="0">
                <a:solidFill>
                  <a:srgbClr val="FF0000"/>
                </a:solidFill>
              </a:rPr>
              <a:t> </a:t>
            </a:r>
            <a:r>
              <a:rPr lang="zh-TW" altLang="zh-TW" sz="2400" dirty="0"/>
              <a:t>運動員分享會及</a:t>
            </a:r>
            <a:r>
              <a:rPr lang="zh-TW" altLang="en-US" sz="2400" dirty="0"/>
              <a:t> </a:t>
            </a:r>
            <a:r>
              <a:rPr lang="en-US" altLang="zh-TW" sz="2400" b="1" dirty="0">
                <a:solidFill>
                  <a:srgbClr val="FF0000"/>
                </a:solidFill>
              </a:rPr>
              <a:t>2</a:t>
            </a:r>
            <a:r>
              <a:rPr lang="zh-TW" altLang="zh-TW" sz="2400" b="1" dirty="0">
                <a:solidFill>
                  <a:srgbClr val="FF0000"/>
                </a:solidFill>
              </a:rPr>
              <a:t>場</a:t>
            </a:r>
            <a:r>
              <a:rPr lang="zh-TW" altLang="en-US" sz="2400" b="1" dirty="0">
                <a:solidFill>
                  <a:srgbClr val="FF0000"/>
                </a:solidFill>
              </a:rPr>
              <a:t> </a:t>
            </a:r>
            <a:r>
              <a:rPr lang="zh-TW" altLang="zh-TW" sz="2400" dirty="0"/>
              <a:t>校園分享會</a:t>
            </a:r>
            <a:r>
              <a:rPr lang="zh-TW" altLang="en-US" sz="2400" dirty="0"/>
              <a:t>。</a:t>
            </a:r>
            <a:endParaRPr lang="en-US" altLang="zh-TW" sz="2400" dirty="0"/>
          </a:p>
          <a:p>
            <a:pPr>
              <a:lnSpc>
                <a:spcPts val="3500"/>
              </a:lnSpc>
            </a:pPr>
            <a:r>
              <a:rPr lang="zh-TW" altLang="zh-TW" sz="2400" dirty="0"/>
              <a:t>以臉書及直播方式宣傳計</a:t>
            </a:r>
            <a:r>
              <a:rPr lang="zh-TW" altLang="en-US" sz="2400" dirty="0"/>
              <a:t> </a:t>
            </a:r>
            <a:r>
              <a:rPr lang="en-US" altLang="zh-TW" sz="2400" b="1" dirty="0">
                <a:solidFill>
                  <a:srgbClr val="FF0000"/>
                </a:solidFill>
              </a:rPr>
              <a:t>12</a:t>
            </a:r>
            <a:r>
              <a:rPr lang="zh-TW" altLang="zh-TW" sz="2400" b="1" dirty="0">
                <a:solidFill>
                  <a:srgbClr val="FF0000"/>
                </a:solidFill>
              </a:rPr>
              <a:t>場</a:t>
            </a:r>
            <a:r>
              <a:rPr lang="zh-TW" altLang="en-US" sz="2400" b="1" dirty="0">
                <a:solidFill>
                  <a:srgbClr val="FF0000"/>
                </a:solidFill>
              </a:rPr>
              <a:t> </a:t>
            </a:r>
            <a:r>
              <a:rPr lang="zh-TW" altLang="zh-TW" sz="2400" dirty="0"/>
              <a:t>分享會，</a:t>
            </a:r>
            <a:endParaRPr lang="en-US" altLang="zh-TW" sz="2400" dirty="0"/>
          </a:p>
          <a:p>
            <a:pPr>
              <a:lnSpc>
                <a:spcPts val="3500"/>
              </a:lnSpc>
            </a:pPr>
            <a:r>
              <a:rPr lang="zh-TW" altLang="zh-TW" sz="2400" dirty="0"/>
              <a:t>配合第</a:t>
            </a:r>
            <a:r>
              <a:rPr lang="en-US" altLang="zh-TW" sz="2400" dirty="0"/>
              <a:t>3</a:t>
            </a:r>
            <a:r>
              <a:rPr lang="zh-TW" altLang="zh-TW" sz="2400" dirty="0"/>
              <a:t>屆奧林匹克運動員研討會</a:t>
            </a:r>
            <a:r>
              <a:rPr lang="zh-TW" altLang="en-US" sz="2400" dirty="0"/>
              <a:t> </a:t>
            </a:r>
            <a:r>
              <a:rPr lang="en-US" altLang="zh-TW" sz="2400" b="1" dirty="0">
                <a:solidFill>
                  <a:srgbClr val="FF0000"/>
                </a:solidFill>
              </a:rPr>
              <a:t>8</a:t>
            </a:r>
            <a:r>
              <a:rPr lang="zh-TW" altLang="zh-TW" sz="2400" b="1" dirty="0">
                <a:solidFill>
                  <a:srgbClr val="FF0000"/>
                </a:solidFill>
              </a:rPr>
              <a:t>場</a:t>
            </a:r>
            <a:r>
              <a:rPr lang="zh-TW" altLang="en-US" sz="2400" b="1" dirty="0">
                <a:solidFill>
                  <a:srgbClr val="FF0000"/>
                </a:solidFill>
              </a:rPr>
              <a:t> </a:t>
            </a:r>
            <a:r>
              <a:rPr lang="zh-TW" altLang="zh-TW" sz="2400" dirty="0"/>
              <a:t>總計辦理</a:t>
            </a:r>
            <a:r>
              <a:rPr lang="zh-TW" altLang="en-US" sz="2400" dirty="0"/>
              <a:t> </a:t>
            </a:r>
            <a:r>
              <a:rPr lang="en-US" altLang="zh-TW" sz="2400" b="1" dirty="0">
                <a:solidFill>
                  <a:srgbClr val="FF0000"/>
                </a:solidFill>
              </a:rPr>
              <a:t>32</a:t>
            </a:r>
            <a:r>
              <a:rPr lang="zh-TW" altLang="zh-TW" sz="2400" b="1" dirty="0">
                <a:solidFill>
                  <a:srgbClr val="FF0000"/>
                </a:solidFill>
              </a:rPr>
              <a:t>場</a:t>
            </a:r>
            <a:r>
              <a:rPr lang="zh-TW" altLang="zh-TW" sz="2400" dirty="0"/>
              <a:t>。</a:t>
            </a:r>
            <a:endParaRPr lang="en-US" altLang="zh-TW" sz="2400" dirty="0"/>
          </a:p>
          <a:p>
            <a:pPr>
              <a:lnSpc>
                <a:spcPts val="3500"/>
              </a:lnSpc>
            </a:pPr>
            <a:r>
              <a:rPr lang="zh-TW" altLang="en-US" sz="2400" dirty="0"/>
              <a:t>落實選手分級照顧：現有運動員資料庫擴充至東亞運、世運會、亞冬運、亞沙運、亞青運、亞室運選手。輔導員已針對上述運動賽會之運動員年度規劃輔導</a:t>
            </a:r>
            <a:r>
              <a:rPr lang="en-US" altLang="zh-TW" sz="2400" dirty="0"/>
              <a:t>300</a:t>
            </a:r>
            <a:r>
              <a:rPr lang="zh-TW" altLang="en-US" sz="2400" dirty="0"/>
              <a:t>人，</a:t>
            </a:r>
            <a:r>
              <a:rPr lang="en-US" altLang="zh-TW" sz="2400" b="1" dirty="0">
                <a:solidFill>
                  <a:srgbClr val="FF0000"/>
                </a:solidFill>
              </a:rPr>
              <a:t>2017</a:t>
            </a:r>
            <a:r>
              <a:rPr lang="zh-TW" altLang="en-US" sz="2400" b="1" dirty="0">
                <a:solidFill>
                  <a:srgbClr val="FF0000"/>
                </a:solidFill>
              </a:rPr>
              <a:t>年度共計輔導 </a:t>
            </a:r>
            <a:r>
              <a:rPr lang="en-US" altLang="zh-TW" sz="2400" b="1" dirty="0">
                <a:solidFill>
                  <a:srgbClr val="FF0000"/>
                </a:solidFill>
              </a:rPr>
              <a:t>572</a:t>
            </a:r>
            <a:r>
              <a:rPr lang="zh-TW" altLang="en-US" sz="2400" b="1" dirty="0">
                <a:solidFill>
                  <a:srgbClr val="FF0000"/>
                </a:solidFill>
              </a:rPr>
              <a:t>名 選手</a:t>
            </a:r>
            <a:r>
              <a:rPr lang="zh-TW" altLang="en-US" sz="2400" dirty="0"/>
              <a:t>，輔導情形如下：</a:t>
            </a:r>
          </a:p>
          <a:p>
            <a:pPr lvl="1">
              <a:lnSpc>
                <a:spcPts val="3500"/>
              </a:lnSpc>
            </a:pPr>
            <a:r>
              <a:rPr lang="zh-TW" altLang="en-US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正職工作：</a:t>
            </a:r>
            <a:r>
              <a:rPr lang="en-US" altLang="zh-TW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172</a:t>
            </a:r>
            <a:r>
              <a:rPr lang="zh-TW" altLang="en-US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名</a:t>
            </a:r>
          </a:p>
          <a:p>
            <a:pPr lvl="1">
              <a:lnSpc>
                <a:spcPts val="3500"/>
              </a:lnSpc>
            </a:pPr>
            <a:r>
              <a:rPr lang="zh-TW" altLang="en-US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約聘工作：</a:t>
            </a:r>
            <a:r>
              <a:rPr lang="en-US" altLang="zh-TW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118</a:t>
            </a:r>
            <a:r>
              <a:rPr lang="zh-TW" altLang="en-US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名</a:t>
            </a:r>
          </a:p>
          <a:p>
            <a:pPr lvl="1">
              <a:lnSpc>
                <a:spcPts val="3500"/>
              </a:lnSpc>
            </a:pPr>
            <a:r>
              <a:rPr lang="zh-TW" altLang="en-US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兼職工作：</a:t>
            </a:r>
            <a:r>
              <a:rPr lang="en-US" altLang="zh-TW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22</a:t>
            </a:r>
            <a:r>
              <a:rPr lang="zh-TW" altLang="en-US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名具有兼職工作。</a:t>
            </a:r>
          </a:p>
        </p:txBody>
      </p:sp>
    </p:spTree>
    <p:extLst>
      <p:ext uri="{BB962C8B-B14F-4D97-AF65-F5344CB8AC3E}">
        <p14:creationId xmlns:p14="http://schemas.microsoft.com/office/powerpoint/2010/main" val="2792687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b="1" dirty="0"/>
              <a:t>七</a:t>
            </a:r>
            <a:r>
              <a:rPr lang="zh-TW" altLang="en-US" b="1" dirty="0" smtClean="0"/>
              <a:t>、</a:t>
            </a:r>
            <a:r>
              <a:rPr lang="zh-TW" altLang="zh-TW" b="1" dirty="0"/>
              <a:t>運動員生涯規劃輔導資料庫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ts val="3000"/>
              </a:lnSpc>
              <a:buNone/>
            </a:pPr>
            <a:r>
              <a:rPr lang="zh-TW" altLang="zh-TW" sz="2400" dirty="0"/>
              <a:t>建置內容包括：</a:t>
            </a:r>
          </a:p>
          <a:p>
            <a:pPr lvl="0">
              <a:lnSpc>
                <a:spcPts val="3000"/>
              </a:lnSpc>
            </a:pPr>
            <a:r>
              <a:rPr lang="zh-TW" altLang="zh-TW" sz="2400" dirty="0"/>
              <a:t>選手資料管理</a:t>
            </a:r>
          </a:p>
          <a:p>
            <a:pPr lvl="0">
              <a:lnSpc>
                <a:spcPts val="3000"/>
              </a:lnSpc>
            </a:pPr>
            <a:r>
              <a:rPr lang="zh-TW" altLang="zh-TW" sz="2400" dirty="0"/>
              <a:t>執行情形維護</a:t>
            </a:r>
          </a:p>
          <a:p>
            <a:pPr lvl="0">
              <a:lnSpc>
                <a:spcPts val="3000"/>
              </a:lnSpc>
            </a:pPr>
            <a:r>
              <a:rPr lang="zh-TW" altLang="zh-TW" sz="2400" dirty="0"/>
              <a:t>課程執行情形彙整表</a:t>
            </a:r>
          </a:p>
          <a:p>
            <a:pPr lvl="0">
              <a:lnSpc>
                <a:spcPts val="3000"/>
              </a:lnSpc>
            </a:pPr>
            <a:r>
              <a:rPr lang="zh-TW" altLang="zh-TW" sz="2400" dirty="0"/>
              <a:t>就業情形聯絡統計</a:t>
            </a:r>
          </a:p>
          <a:p>
            <a:pPr lvl="0">
              <a:lnSpc>
                <a:spcPts val="3000"/>
              </a:lnSpc>
            </a:pPr>
            <a:r>
              <a:rPr lang="zh-TW" altLang="zh-TW" sz="2400" dirty="0"/>
              <a:t>就業情形聯絡統計</a:t>
            </a:r>
            <a:r>
              <a:rPr lang="en-US" altLang="zh-TW" sz="2400" dirty="0"/>
              <a:t>(</a:t>
            </a:r>
            <a:r>
              <a:rPr lang="zh-TW" altLang="zh-TW" sz="2400" dirty="0"/>
              <a:t>年度輔導資料</a:t>
            </a:r>
            <a:r>
              <a:rPr lang="en-US" altLang="zh-TW" sz="2400" dirty="0"/>
              <a:t>)</a:t>
            </a:r>
          </a:p>
          <a:p>
            <a:pPr lvl="0">
              <a:lnSpc>
                <a:spcPts val="3000"/>
              </a:lnSpc>
            </a:pPr>
            <a:r>
              <a:rPr lang="zh-TW" altLang="zh-TW" sz="2400" dirty="0"/>
              <a:t>退役運動員就業狀況</a:t>
            </a:r>
          </a:p>
          <a:p>
            <a:pPr lvl="0">
              <a:lnSpc>
                <a:spcPts val="3000"/>
              </a:lnSpc>
            </a:pPr>
            <a:r>
              <a:rPr lang="zh-TW" altLang="zh-TW" sz="2400" dirty="0"/>
              <a:t>退役運動員職業統計</a:t>
            </a:r>
          </a:p>
          <a:p>
            <a:pPr lvl="0">
              <a:lnSpc>
                <a:spcPts val="3000"/>
              </a:lnSpc>
            </a:pPr>
            <a:r>
              <a:rPr lang="zh-TW" altLang="zh-TW" sz="2400" dirty="0"/>
              <a:t>運動員未來就業意向統計</a:t>
            </a:r>
          </a:p>
          <a:p>
            <a:pPr lvl="0">
              <a:lnSpc>
                <a:spcPts val="3000"/>
              </a:lnSpc>
            </a:pPr>
            <a:r>
              <a:rPr lang="zh-TW" altLang="zh-TW" sz="2400" dirty="0"/>
              <a:t>賽事資料統計</a:t>
            </a:r>
          </a:p>
        </p:txBody>
      </p:sp>
    </p:spTree>
    <p:extLst>
      <p:ext uri="{BB962C8B-B14F-4D97-AF65-F5344CB8AC3E}">
        <p14:creationId xmlns:p14="http://schemas.microsoft.com/office/powerpoint/2010/main" val="3999718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/>
              <a:t>七</a:t>
            </a:r>
            <a:r>
              <a:rPr lang="zh-TW" altLang="en-US" b="1" dirty="0" smtClean="0"/>
              <a:t>、</a:t>
            </a:r>
            <a:r>
              <a:rPr lang="zh-TW" altLang="zh-TW" b="1" dirty="0"/>
              <a:t>運動員生涯規劃專責輔導員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ts val="3500"/>
              </a:lnSpc>
            </a:pPr>
            <a:r>
              <a:rPr lang="zh-TW" altLang="zh-TW" sz="2400" dirty="0"/>
              <a:t>辦理情形：</a:t>
            </a:r>
          </a:p>
          <a:p>
            <a:pPr marL="0" indent="0">
              <a:lnSpc>
                <a:spcPts val="3500"/>
              </a:lnSpc>
              <a:buNone/>
            </a:pPr>
            <a:r>
              <a:rPr lang="en-US" altLang="zh-TW" sz="2400" dirty="0"/>
              <a:t>1.</a:t>
            </a:r>
            <a:r>
              <a:rPr lang="zh-TW" altLang="zh-TW" sz="2400" dirty="0"/>
              <a:t>輔導員已輔導</a:t>
            </a:r>
            <a:r>
              <a:rPr lang="zh-TW" altLang="en-US" sz="2400" dirty="0"/>
              <a:t> </a:t>
            </a:r>
            <a:r>
              <a:rPr lang="en-US" altLang="zh-TW" sz="2400" b="1" u="sng" dirty="0">
                <a:solidFill>
                  <a:srgbClr val="FF0000"/>
                </a:solidFill>
              </a:rPr>
              <a:t>1,148</a:t>
            </a:r>
            <a:r>
              <a:rPr lang="zh-TW" altLang="zh-TW" sz="2400" b="1" dirty="0">
                <a:solidFill>
                  <a:srgbClr val="FF0000"/>
                </a:solidFill>
              </a:rPr>
              <a:t>人</a:t>
            </a:r>
            <a:r>
              <a:rPr lang="zh-TW" altLang="zh-TW" sz="2400" dirty="0"/>
              <a:t>，尚未聯繫</a:t>
            </a:r>
            <a:r>
              <a:rPr lang="zh-TW" altLang="en-US" sz="2400" dirty="0"/>
              <a:t> </a:t>
            </a:r>
            <a:r>
              <a:rPr lang="en-US" altLang="zh-TW" sz="2400" b="1" dirty="0">
                <a:solidFill>
                  <a:srgbClr val="00B050"/>
                </a:solidFill>
              </a:rPr>
              <a:t>182</a:t>
            </a:r>
            <a:r>
              <a:rPr lang="zh-TW" altLang="zh-TW" sz="2400" b="1" dirty="0">
                <a:solidFill>
                  <a:srgbClr val="00B050"/>
                </a:solidFill>
              </a:rPr>
              <a:t>人</a:t>
            </a:r>
            <a:r>
              <a:rPr lang="zh-TW" altLang="zh-TW" sz="2400" dirty="0"/>
              <a:t>。</a:t>
            </a:r>
          </a:p>
          <a:p>
            <a:pPr marL="268288" indent="-268288">
              <a:lnSpc>
                <a:spcPts val="3500"/>
              </a:lnSpc>
              <a:buNone/>
            </a:pPr>
            <a:r>
              <a:rPr lang="en-US" altLang="zh-TW" sz="2400" dirty="0"/>
              <a:t>2.</a:t>
            </a:r>
            <a:r>
              <a:rPr lang="zh-TW" altLang="en-US" sz="2400" dirty="0"/>
              <a:t> </a:t>
            </a:r>
            <a:r>
              <a:rPr lang="zh-TW" altLang="zh-TW" sz="2400" dirty="0"/>
              <a:t>舉辦「</a:t>
            </a:r>
            <a:r>
              <a:rPr lang="zh-TW" altLang="zh-TW" sz="2400" b="1" dirty="0">
                <a:solidFill>
                  <a:srgbClr val="FF0000"/>
                </a:solidFill>
              </a:rPr>
              <a:t>運動員生涯發展與適應</a:t>
            </a:r>
            <a:r>
              <a:rPr lang="zh-TW" altLang="zh-TW" sz="2400" dirty="0"/>
              <a:t>」記者會</a:t>
            </a:r>
            <a:r>
              <a:rPr lang="zh-TW" altLang="en-US" sz="2400" dirty="0"/>
              <a:t> </a:t>
            </a:r>
            <a:r>
              <a:rPr lang="en-US" altLang="zh-TW" sz="2400" b="1" dirty="0">
                <a:solidFill>
                  <a:srgbClr val="FF0000"/>
                </a:solidFill>
              </a:rPr>
              <a:t>1</a:t>
            </a:r>
            <a:r>
              <a:rPr lang="zh-TW" altLang="zh-TW" sz="2400" b="1" dirty="0">
                <a:solidFill>
                  <a:srgbClr val="FF0000"/>
                </a:solidFill>
              </a:rPr>
              <a:t>場</a:t>
            </a:r>
            <a:r>
              <a:rPr lang="zh-TW" altLang="zh-TW" sz="2400" dirty="0"/>
              <a:t>。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866467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/>
              <a:t>結語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06450" indent="-806450">
              <a:buNone/>
            </a:pPr>
            <a:r>
              <a:rPr lang="zh-TW" altLang="en-US" dirty="0"/>
              <a:t>一、運動員的職涯發展以國民體育法</a:t>
            </a:r>
            <a:r>
              <a:rPr lang="zh-TW" altLang="en-US" b="1" dirty="0">
                <a:solidFill>
                  <a:srgbClr val="FF0000"/>
                </a:solidFill>
              </a:rPr>
              <a:t>立法保障</a:t>
            </a:r>
            <a:r>
              <a:rPr lang="zh-TW" altLang="en-US" dirty="0"/>
              <a:t>。</a:t>
            </a:r>
            <a:endParaRPr lang="en-US" altLang="zh-TW" dirty="0"/>
          </a:p>
          <a:p>
            <a:pPr marL="806450" indent="-806450">
              <a:buNone/>
            </a:pPr>
            <a:r>
              <a:rPr lang="zh-TW" altLang="en-US" dirty="0"/>
              <a:t>二、國民體育法立法與</a:t>
            </a:r>
            <a:r>
              <a:rPr lang="ar-SA" altLang="zh-TW" b="1" dirty="0"/>
              <a:t>高級中等以下學校體育班設立辦法</a:t>
            </a:r>
            <a:r>
              <a:rPr lang="zh-TW" altLang="en-US" dirty="0"/>
              <a:t>限制運動員的出賽日數和</a:t>
            </a:r>
            <a:r>
              <a:rPr lang="zh-TW" altLang="en-US" b="1" dirty="0">
                <a:solidFill>
                  <a:srgbClr val="FF0000"/>
                </a:solidFill>
              </a:rPr>
              <a:t>基本學力</a:t>
            </a:r>
            <a:r>
              <a:rPr lang="zh-TW" altLang="en-US" dirty="0"/>
              <a:t>，以提升運動員的就業競爭能力。</a:t>
            </a:r>
            <a:endParaRPr lang="en-US" altLang="zh-TW" dirty="0"/>
          </a:p>
          <a:p>
            <a:pPr marL="806450" indent="-806450">
              <a:buNone/>
            </a:pPr>
            <a:r>
              <a:rPr lang="zh-TW" altLang="en-US" dirty="0"/>
              <a:t>三、運動員的</a:t>
            </a:r>
            <a:r>
              <a:rPr lang="zh-TW" altLang="en-US" b="1" dirty="0">
                <a:solidFill>
                  <a:srgbClr val="FF0000"/>
                </a:solidFill>
              </a:rPr>
              <a:t>職涯發展</a:t>
            </a:r>
            <a:r>
              <a:rPr lang="zh-TW" altLang="en-US" dirty="0"/>
              <a:t>納入體育班課程綱要，培養職涯發展素養。</a:t>
            </a:r>
            <a:endParaRPr lang="en-US" altLang="zh-TW" dirty="0"/>
          </a:p>
          <a:p>
            <a:pPr marL="806450" indent="-806450">
              <a:buNone/>
            </a:pPr>
            <a:r>
              <a:rPr lang="zh-TW" altLang="en-US" dirty="0"/>
              <a:t>四、透過各項專案計畫，規劃課程與輔導，培訓</a:t>
            </a:r>
            <a:r>
              <a:rPr lang="zh-TW" altLang="en-US" b="1" dirty="0">
                <a:solidFill>
                  <a:srgbClr val="FF0000"/>
                </a:solidFill>
                <a:sym typeface="Salesforce Sans"/>
              </a:rPr>
              <a:t>運動指導員及職場輔導</a:t>
            </a:r>
            <a:r>
              <a:rPr lang="zh-TW" altLang="en-US" dirty="0">
                <a:sym typeface="Salesforce Sans"/>
              </a:rPr>
              <a:t>，並建立</a:t>
            </a:r>
            <a:r>
              <a:rPr lang="zh-TW" altLang="en-US" b="1" dirty="0">
                <a:solidFill>
                  <a:srgbClr val="FF0000"/>
                </a:solidFill>
                <a:sym typeface="Salesforce Sans"/>
              </a:rPr>
              <a:t>企業與運動員資料庫</a:t>
            </a:r>
            <a:r>
              <a:rPr lang="zh-TW" altLang="en-US" dirty="0">
                <a:sym typeface="Salesforce Sans"/>
              </a:rPr>
              <a:t>，以利媒介工作</a:t>
            </a:r>
            <a:r>
              <a:rPr lang="zh-TW" altLang="en-US" b="1" dirty="0">
                <a:sym typeface="Salesforce Sans"/>
              </a:rPr>
              <a:t>。</a:t>
            </a:r>
            <a:endParaRPr lang="en-US" altLang="zh-TW" b="1" dirty="0">
              <a:sym typeface="Salesforce Sans"/>
            </a:endParaRPr>
          </a:p>
        </p:txBody>
      </p:sp>
    </p:spTree>
    <p:extLst>
      <p:ext uri="{BB962C8B-B14F-4D97-AF65-F5344CB8AC3E}">
        <p14:creationId xmlns:p14="http://schemas.microsoft.com/office/powerpoint/2010/main" val="2961572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DA22922E-569F-E94D-8AAC-3CCFC17BB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b="1" dirty="0"/>
              <a:t>體育班學生的升學管道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C7E73B02-6112-9D47-A2AF-461227F30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ts val="3500"/>
              </a:lnSpc>
            </a:pPr>
            <a:r>
              <a:rPr kumimoji="1" lang="zh-TW" altLang="en-US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國小升入</a:t>
            </a:r>
            <a:r>
              <a:rPr kumimoji="1" lang="zh-TW" altLang="en-US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國中</a:t>
            </a:r>
            <a:endParaRPr kumimoji="1" lang="en-US" altLang="zh-TW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58775" indent="0">
              <a:lnSpc>
                <a:spcPts val="3500"/>
              </a:lnSpc>
              <a:buNone/>
            </a:pPr>
            <a:r>
              <a:rPr kumimoji="1"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➡ 國中體育</a:t>
            </a:r>
            <a:r>
              <a:rPr kumimoji="1"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班單獨</a:t>
            </a:r>
            <a:r>
              <a:rPr kumimoji="1"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招生</a:t>
            </a:r>
            <a:endParaRPr kumimoji="1"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3500"/>
              </a:lnSpc>
            </a:pPr>
            <a:endParaRPr kumimoji="1" lang="en-US" altLang="zh-TW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3500"/>
              </a:lnSpc>
            </a:pPr>
            <a:r>
              <a:rPr kumimoji="1" lang="zh-TW" altLang="en-US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國中</a:t>
            </a:r>
            <a:r>
              <a:rPr kumimoji="1" lang="zh-TW" altLang="en-US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升入高中</a:t>
            </a:r>
            <a:endParaRPr kumimoji="1" lang="en-US" altLang="zh-TW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57188" lvl="1" indent="0" algn="just" hangingPunct="0">
              <a:lnSpc>
                <a:spcPts val="3500"/>
              </a:lnSpc>
              <a:spcBef>
                <a:spcPts val="600"/>
              </a:spcBef>
              <a:buNone/>
            </a:pPr>
            <a:r>
              <a:rPr kumimoji="1"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➡ 高中</a:t>
            </a:r>
            <a:r>
              <a:rPr kumimoji="1"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體育班單獨</a:t>
            </a:r>
            <a:r>
              <a:rPr kumimoji="1"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招生</a:t>
            </a:r>
            <a:endParaRPr kumimoji="1"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57188" lvl="1" indent="0" algn="just" hangingPunct="0">
              <a:lnSpc>
                <a:spcPts val="3500"/>
              </a:lnSpc>
              <a:spcBef>
                <a:spcPts val="600"/>
              </a:spcBef>
              <a:buNone/>
            </a:pPr>
            <a:r>
              <a:rPr kumimoji="1"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➡ 教育部</a:t>
            </a:r>
            <a:r>
              <a:rPr kumimoji="1"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保送考試（甄審、甄試</a:t>
            </a:r>
            <a:r>
              <a:rPr kumimoji="1"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kumimoji="1"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592819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DA22922E-569F-E94D-8AAC-3CCFC17BB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b="1" dirty="0"/>
              <a:t>體育班學生的升學管道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C7E73B02-6112-9D47-A2AF-461227F30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ts val="3500"/>
              </a:lnSpc>
            </a:pPr>
            <a:r>
              <a:rPr kumimoji="1" lang="zh-TW" altLang="en-US" b="1" dirty="0" smtClean="0">
                <a:solidFill>
                  <a:srgbClr val="FF0000"/>
                </a:solidFill>
              </a:rPr>
              <a:t>高中</a:t>
            </a:r>
            <a:r>
              <a:rPr kumimoji="1" lang="zh-TW" altLang="en-US" b="1" dirty="0">
                <a:solidFill>
                  <a:srgbClr val="FF0000"/>
                </a:solidFill>
              </a:rPr>
              <a:t>升入大學 </a:t>
            </a:r>
            <a:r>
              <a:rPr kumimoji="1" lang="en-US" altLang="zh-TW" b="1" dirty="0">
                <a:solidFill>
                  <a:srgbClr val="FF0000"/>
                </a:solidFill>
              </a:rPr>
              <a:t>/</a:t>
            </a:r>
            <a:r>
              <a:rPr kumimoji="1" lang="zh-TW" altLang="en-US" b="1" dirty="0">
                <a:solidFill>
                  <a:srgbClr val="FF0000"/>
                </a:solidFill>
              </a:rPr>
              <a:t> 科大 </a:t>
            </a:r>
            <a:r>
              <a:rPr kumimoji="1" lang="en-US" altLang="zh-TW" b="1" dirty="0">
                <a:solidFill>
                  <a:srgbClr val="FF0000"/>
                </a:solidFill>
              </a:rPr>
              <a:t>/</a:t>
            </a:r>
            <a:r>
              <a:rPr kumimoji="1" lang="zh-TW" altLang="en-US" b="1" dirty="0">
                <a:solidFill>
                  <a:srgbClr val="FF0000"/>
                </a:solidFill>
              </a:rPr>
              <a:t> 專校</a:t>
            </a:r>
            <a:endParaRPr kumimoji="1" lang="en-US" altLang="zh-TW" b="1" dirty="0">
              <a:solidFill>
                <a:srgbClr val="FF0000"/>
              </a:solidFill>
            </a:endParaRPr>
          </a:p>
          <a:p>
            <a:pPr marL="223838" lvl="1" indent="0">
              <a:lnSpc>
                <a:spcPts val="3500"/>
              </a:lnSpc>
              <a:spcBef>
                <a:spcPts val="600"/>
              </a:spcBef>
              <a:buNone/>
            </a:pPr>
            <a:r>
              <a:rPr kumimoji="1" lang="zh-TW" altLang="en-US" sz="28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➡ </a:t>
            </a:r>
            <a:r>
              <a:rPr kumimoji="1" lang="zh-TW" altLang="en-US" sz="2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特殊選才</a:t>
            </a:r>
            <a:endParaRPr kumimoji="1" lang="en-US" altLang="zh-TW" sz="28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223838" lvl="1" indent="0">
              <a:lnSpc>
                <a:spcPts val="3500"/>
              </a:lnSpc>
              <a:spcBef>
                <a:spcPts val="600"/>
              </a:spcBef>
              <a:buNone/>
            </a:pPr>
            <a:r>
              <a:rPr kumimoji="1" lang="zh-TW" altLang="en-US" sz="28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➡ </a:t>
            </a:r>
            <a:r>
              <a:rPr kumimoji="1" lang="zh-TW" altLang="en-US" sz="2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繁星推薦</a:t>
            </a:r>
            <a:endParaRPr kumimoji="1" lang="en-US" altLang="zh-TW" sz="28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223838" lvl="1" indent="0">
              <a:lnSpc>
                <a:spcPts val="3500"/>
              </a:lnSpc>
              <a:spcBef>
                <a:spcPts val="600"/>
              </a:spcBef>
              <a:buNone/>
            </a:pPr>
            <a:r>
              <a:rPr kumimoji="1" lang="zh-TW" altLang="en-US" sz="28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➡ </a:t>
            </a:r>
            <a:r>
              <a:rPr kumimoji="1" lang="zh-TW" altLang="en-US" sz="2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申請入學</a:t>
            </a:r>
            <a:endParaRPr kumimoji="1" lang="en-US" altLang="zh-TW" sz="28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223838" lvl="1" indent="0">
              <a:lnSpc>
                <a:spcPts val="3500"/>
              </a:lnSpc>
              <a:spcBef>
                <a:spcPts val="600"/>
              </a:spcBef>
              <a:buNone/>
            </a:pPr>
            <a:r>
              <a:rPr kumimoji="1" lang="zh-TW" altLang="en-US" sz="28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➡ </a:t>
            </a:r>
            <a:r>
              <a:rPr kumimoji="1" lang="zh-TW" altLang="en-US" sz="2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大學獨立招生</a:t>
            </a:r>
            <a:endParaRPr kumimoji="1" lang="en-US" altLang="zh-TW" sz="28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223838" lvl="1" indent="0">
              <a:lnSpc>
                <a:spcPts val="3500"/>
              </a:lnSpc>
              <a:spcBef>
                <a:spcPts val="600"/>
              </a:spcBef>
              <a:buNone/>
            </a:pPr>
            <a:r>
              <a:rPr kumimoji="1" lang="zh-TW" altLang="en-US" sz="28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➡ </a:t>
            </a:r>
            <a:r>
              <a:rPr kumimoji="1" lang="zh-TW" altLang="en-US" sz="2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教育部保送考試（甄審、甄試）</a:t>
            </a:r>
            <a:endParaRPr kumimoji="1" lang="en-US" altLang="zh-TW" sz="28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223838" lvl="1" indent="0">
              <a:lnSpc>
                <a:spcPts val="3500"/>
              </a:lnSpc>
              <a:spcBef>
                <a:spcPts val="600"/>
              </a:spcBef>
              <a:buNone/>
            </a:pPr>
            <a:r>
              <a:rPr kumimoji="1" lang="zh-TW" altLang="en-US" sz="28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➡ </a:t>
            </a:r>
            <a:r>
              <a:rPr kumimoji="1" lang="zh-TW" altLang="en-US" sz="2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大學指定考科考試</a:t>
            </a:r>
            <a:endParaRPr kumimoji="1" lang="en-US" altLang="zh-TW" sz="28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223838" lvl="1" indent="0">
              <a:lnSpc>
                <a:spcPts val="3500"/>
              </a:lnSpc>
              <a:spcBef>
                <a:spcPts val="600"/>
              </a:spcBef>
              <a:buNone/>
            </a:pPr>
            <a:r>
              <a:rPr kumimoji="1" lang="zh-TW" altLang="en-US" sz="28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➡ </a:t>
            </a:r>
            <a:r>
              <a:rPr kumimoji="1" lang="zh-TW" altLang="en-US" sz="2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科大獨立</a:t>
            </a:r>
            <a:r>
              <a:rPr kumimoji="1" lang="zh-TW" altLang="en-US" sz="28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招生</a:t>
            </a:r>
            <a:endParaRPr kumimoji="1" lang="en-US" altLang="zh-TW" sz="2800" dirty="0" smtClean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223838" lvl="1" indent="0">
              <a:lnSpc>
                <a:spcPts val="3500"/>
              </a:lnSpc>
              <a:spcBef>
                <a:spcPts val="600"/>
              </a:spcBef>
              <a:buNone/>
            </a:pPr>
            <a:r>
              <a:rPr kumimoji="1" lang="zh-TW" altLang="en-US" sz="28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➡ 國防部</a:t>
            </a:r>
            <a:r>
              <a:rPr kumimoji="1" lang="en-US" altLang="zh-TW" sz="28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ROTC</a:t>
            </a:r>
            <a:r>
              <a:rPr kumimoji="1" lang="zh-TW" altLang="en-US" sz="28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大學儲備軍官訓練團</a:t>
            </a:r>
            <a:endParaRPr kumimoji="1" lang="zh-TW" altLang="en-US" sz="28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642750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="" xmlns:a16="http://schemas.microsoft.com/office/drawing/2014/main" id="{F600DFF8-7468-7C40-9D66-CE239FBE9F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3450"/>
              </p:ext>
            </p:extLst>
          </p:nvPr>
        </p:nvGraphicFramePr>
        <p:xfrm>
          <a:off x="696001" y="189002"/>
          <a:ext cx="10799998" cy="64799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1516">
                  <a:extLst>
                    <a:ext uri="{9D8B030D-6E8A-4147-A177-3AD203B41FA5}">
                      <a16:colId xmlns="" xmlns:a16="http://schemas.microsoft.com/office/drawing/2014/main" val="1488743288"/>
                    </a:ext>
                  </a:extLst>
                </a:gridCol>
                <a:gridCol w="648476">
                  <a:extLst>
                    <a:ext uri="{9D8B030D-6E8A-4147-A177-3AD203B41FA5}">
                      <a16:colId xmlns="" xmlns:a16="http://schemas.microsoft.com/office/drawing/2014/main" val="469079446"/>
                    </a:ext>
                  </a:extLst>
                </a:gridCol>
                <a:gridCol w="2407880">
                  <a:extLst>
                    <a:ext uri="{9D8B030D-6E8A-4147-A177-3AD203B41FA5}">
                      <a16:colId xmlns="" xmlns:a16="http://schemas.microsoft.com/office/drawing/2014/main" val="2137607586"/>
                    </a:ext>
                  </a:extLst>
                </a:gridCol>
                <a:gridCol w="2185421">
                  <a:extLst>
                    <a:ext uri="{9D8B030D-6E8A-4147-A177-3AD203B41FA5}">
                      <a16:colId xmlns="" xmlns:a16="http://schemas.microsoft.com/office/drawing/2014/main" val="1264846520"/>
                    </a:ext>
                  </a:extLst>
                </a:gridCol>
                <a:gridCol w="866659">
                  <a:extLst>
                    <a:ext uri="{9D8B030D-6E8A-4147-A177-3AD203B41FA5}">
                      <a16:colId xmlns="" xmlns:a16="http://schemas.microsoft.com/office/drawing/2014/main" val="1421245680"/>
                    </a:ext>
                  </a:extLst>
                </a:gridCol>
                <a:gridCol w="673341">
                  <a:extLst>
                    <a:ext uri="{9D8B030D-6E8A-4147-A177-3AD203B41FA5}">
                      <a16:colId xmlns="" xmlns:a16="http://schemas.microsoft.com/office/drawing/2014/main" val="1623932969"/>
                    </a:ext>
                  </a:extLst>
                </a:gridCol>
                <a:gridCol w="673341">
                  <a:extLst>
                    <a:ext uri="{9D8B030D-6E8A-4147-A177-3AD203B41FA5}">
                      <a16:colId xmlns="" xmlns:a16="http://schemas.microsoft.com/office/drawing/2014/main" val="2581495789"/>
                    </a:ext>
                  </a:extLst>
                </a:gridCol>
                <a:gridCol w="673341">
                  <a:extLst>
                    <a:ext uri="{9D8B030D-6E8A-4147-A177-3AD203B41FA5}">
                      <a16:colId xmlns="" xmlns:a16="http://schemas.microsoft.com/office/drawing/2014/main" val="3031552192"/>
                    </a:ext>
                  </a:extLst>
                </a:gridCol>
                <a:gridCol w="673341">
                  <a:extLst>
                    <a:ext uri="{9D8B030D-6E8A-4147-A177-3AD203B41FA5}">
                      <a16:colId xmlns="" xmlns:a16="http://schemas.microsoft.com/office/drawing/2014/main" val="2788980272"/>
                    </a:ext>
                  </a:extLst>
                </a:gridCol>
                <a:gridCol w="673341">
                  <a:extLst>
                    <a:ext uri="{9D8B030D-6E8A-4147-A177-3AD203B41FA5}">
                      <a16:colId xmlns="" xmlns:a16="http://schemas.microsoft.com/office/drawing/2014/main" val="2078871412"/>
                    </a:ext>
                  </a:extLst>
                </a:gridCol>
                <a:gridCol w="673341">
                  <a:extLst>
                    <a:ext uri="{9D8B030D-6E8A-4147-A177-3AD203B41FA5}">
                      <a16:colId xmlns="" xmlns:a16="http://schemas.microsoft.com/office/drawing/2014/main" val="437236440"/>
                    </a:ext>
                  </a:extLst>
                </a:gridCol>
              </a:tblGrid>
              <a:tr h="281739"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類別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/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領域</a:t>
                      </a:r>
                      <a:r>
                        <a:rPr lang="en-US" altLang="zh-TW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科目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授課年段與學分配置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47839768"/>
                  </a:ext>
                </a:extLst>
              </a:tr>
              <a:tr h="281739"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第一學年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第二學年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第三學年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71027821"/>
                  </a:ext>
                </a:extLst>
              </a:tr>
              <a:tr h="281739"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名稱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學分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913853379"/>
                  </a:ext>
                </a:extLst>
              </a:tr>
              <a:tr h="281739">
                <a:tc rowSpan="20"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部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定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必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修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0"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般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科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目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語文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國語文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635891607"/>
                  </a:ext>
                </a:extLst>
              </a:tr>
              <a:tr h="281739"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>
                          <a:effectLst/>
                        </a:rPr>
                        <a:t>般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464" marR="3464" marT="346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英語文</a:t>
                      </a:r>
                      <a:endParaRPr lang="zh-TW" altLang="en-US" sz="16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264891559"/>
                  </a:ext>
                </a:extLst>
              </a:tr>
              <a:tr h="281739"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數學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數學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555007729"/>
                  </a:ext>
                </a:extLst>
              </a:tr>
              <a:tr h="281739"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社會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歷史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505309409"/>
                  </a:ext>
                </a:extLst>
              </a:tr>
              <a:tr h="281739">
                <a:tc vMerge="1">
                  <a:txBody>
                    <a:bodyPr/>
                    <a:lstStyle/>
                    <a:p>
                      <a:pPr algn="l" fontAlgn="ctr"/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r>
                        <a:rPr lang="zh-TW" altLang="en-US" sz="2000" u="none" strike="noStrike">
                          <a:effectLst/>
                        </a:rPr>
                        <a:t>　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464" marR="3464" marT="346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地理</a:t>
                      </a:r>
                      <a:endParaRPr lang="zh-TW" altLang="en-US" sz="16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44910790"/>
                  </a:ext>
                </a:extLst>
              </a:tr>
              <a:tr h="281739">
                <a:tc vMerge="1">
                  <a:txBody>
                    <a:bodyPr/>
                    <a:lstStyle/>
                    <a:p>
                      <a:pPr algn="l" fontAlgn="ctr"/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r>
                        <a:rPr lang="zh-TW" altLang="en-US" sz="2000" u="none" strike="noStrike">
                          <a:effectLst/>
                        </a:rPr>
                        <a:t>　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464" marR="3464" marT="346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公民與社會</a:t>
                      </a:r>
                      <a:endParaRPr lang="zh-TW" altLang="en-US" sz="16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02894865"/>
                  </a:ext>
                </a:extLst>
              </a:tr>
              <a:tr h="281739">
                <a:tc vMerge="1">
                  <a:txBody>
                    <a:bodyPr/>
                    <a:lstStyle/>
                    <a:p>
                      <a:pPr algn="l" fontAlgn="ctr"/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自然科學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物理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246460397"/>
                  </a:ext>
                </a:extLst>
              </a:tr>
              <a:tr h="281739">
                <a:tc vMerge="1">
                  <a:txBody>
                    <a:bodyPr/>
                    <a:lstStyle/>
                    <a:p>
                      <a:pPr algn="l" fontAlgn="ctr"/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r>
                        <a:rPr lang="zh-TW" altLang="en-US" sz="2000" u="none" strike="noStrike">
                          <a:effectLst/>
                        </a:rPr>
                        <a:t>　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464" marR="3464" marT="346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化學</a:t>
                      </a:r>
                      <a:endParaRPr lang="zh-TW" altLang="en-US" sz="16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98535054"/>
                  </a:ext>
                </a:extLst>
              </a:tr>
              <a:tr h="281739">
                <a:tc vMerge="1">
                  <a:txBody>
                    <a:bodyPr/>
                    <a:lstStyle/>
                    <a:p>
                      <a:pPr algn="l" fontAlgn="ctr"/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r>
                        <a:rPr lang="zh-TW" altLang="en-US" sz="2000" u="none" strike="noStrike">
                          <a:effectLst/>
                        </a:rPr>
                        <a:t>　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464" marR="3464" marT="346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生物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97924645"/>
                  </a:ext>
                </a:extLst>
              </a:tr>
              <a:tr h="281739">
                <a:tc vMerge="1">
                  <a:txBody>
                    <a:bodyPr/>
                    <a:lstStyle/>
                    <a:p>
                      <a:pPr algn="l" fontAlgn="ctr"/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r>
                        <a:rPr lang="zh-TW" altLang="en-US" sz="2000" u="none" strike="noStrike">
                          <a:effectLst/>
                        </a:rPr>
                        <a:t>　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464" marR="3464" marT="346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地球科學</a:t>
                      </a:r>
                      <a:endParaRPr lang="zh-TW" altLang="en-US" sz="16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31687500"/>
                  </a:ext>
                </a:extLst>
              </a:tr>
              <a:tr h="281739">
                <a:tc vMerge="1">
                  <a:txBody>
                    <a:bodyPr/>
                    <a:lstStyle/>
                    <a:p>
                      <a:pPr algn="l" fontAlgn="ctr"/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藝術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音樂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937557204"/>
                  </a:ext>
                </a:extLst>
              </a:tr>
              <a:tr h="281739">
                <a:tc vMerge="1">
                  <a:txBody>
                    <a:bodyPr/>
                    <a:lstStyle/>
                    <a:p>
                      <a:pPr algn="l" fontAlgn="ctr"/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r>
                        <a:rPr lang="zh-TW" altLang="en-US" sz="2000" u="none" strike="noStrike">
                          <a:effectLst/>
                        </a:rPr>
                        <a:t>　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464" marR="3464" marT="346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美術</a:t>
                      </a:r>
                      <a:endParaRPr lang="zh-TW" altLang="en-US" sz="16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484822273"/>
                  </a:ext>
                </a:extLst>
              </a:tr>
              <a:tr h="281739">
                <a:tc vMerge="1">
                  <a:txBody>
                    <a:bodyPr/>
                    <a:lstStyle/>
                    <a:p>
                      <a:pPr algn="l" fontAlgn="ctr"/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r>
                        <a:rPr lang="zh-TW" altLang="en-US" sz="2000" u="none" strike="noStrike">
                          <a:effectLst/>
                        </a:rPr>
                        <a:t>　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464" marR="3464" marT="346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藝術生活</a:t>
                      </a:r>
                      <a:endParaRPr lang="zh-TW" altLang="en-US" sz="16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513723807"/>
                  </a:ext>
                </a:extLst>
              </a:tr>
              <a:tr h="281739">
                <a:tc vMerge="1">
                  <a:txBody>
                    <a:bodyPr/>
                    <a:lstStyle/>
                    <a:p>
                      <a:pPr algn="l" fontAlgn="ctr"/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綜合活動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生命教育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572376340"/>
                  </a:ext>
                </a:extLst>
              </a:tr>
              <a:tr h="281739">
                <a:tc vMerge="1">
                  <a:txBody>
                    <a:bodyPr/>
                    <a:lstStyle/>
                    <a:p>
                      <a:pPr algn="l" fontAlgn="ctr"/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r>
                        <a:rPr lang="zh-TW" altLang="en-US" sz="2000" u="none" strike="noStrike">
                          <a:effectLst/>
                        </a:rPr>
                        <a:t>　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464" marR="3464" marT="346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生涯規劃</a:t>
                      </a:r>
                      <a:endParaRPr lang="zh-TW" altLang="en-US" sz="16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438881929"/>
                  </a:ext>
                </a:extLst>
              </a:tr>
              <a:tr h="281739">
                <a:tc vMerge="1">
                  <a:txBody>
                    <a:bodyPr/>
                    <a:lstStyle/>
                    <a:p>
                      <a:pPr algn="l" fontAlgn="ctr"/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r>
                        <a:rPr lang="zh-TW" altLang="en-US" sz="2000" u="none" strike="noStrike">
                          <a:effectLst/>
                        </a:rPr>
                        <a:t>　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464" marR="3464" marT="346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家政</a:t>
                      </a:r>
                      <a:endParaRPr lang="zh-TW" altLang="en-US" sz="16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011477621"/>
                  </a:ext>
                </a:extLst>
              </a:tr>
              <a:tr h="281739">
                <a:tc vMerge="1">
                  <a:txBody>
                    <a:bodyPr/>
                    <a:lstStyle/>
                    <a:p>
                      <a:pPr algn="l" fontAlgn="ctr"/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r>
                        <a:rPr lang="zh-TW" altLang="en-US" sz="2000" u="none" strike="noStrike">
                          <a:effectLst/>
                        </a:rPr>
                        <a:t>　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464" marR="3464" marT="346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法律與生活</a:t>
                      </a:r>
                      <a:endParaRPr lang="zh-TW" altLang="en-US" sz="16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183078051"/>
                  </a:ext>
                </a:extLst>
              </a:tr>
              <a:tr h="281739">
                <a:tc vMerge="1">
                  <a:txBody>
                    <a:bodyPr/>
                    <a:lstStyle/>
                    <a:p>
                      <a:pPr algn="l" fontAlgn="ctr"/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r>
                        <a:rPr lang="zh-TW" altLang="en-US" sz="2000" u="none" strike="noStrike">
                          <a:effectLst/>
                        </a:rPr>
                        <a:t>　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464" marR="3464" marT="346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環境科學概論</a:t>
                      </a:r>
                      <a:endParaRPr lang="zh-TW" altLang="en-US" sz="16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22097516"/>
                  </a:ext>
                </a:extLst>
              </a:tr>
              <a:tr h="281739">
                <a:tc vMerge="1">
                  <a:txBody>
                    <a:bodyPr/>
                    <a:lstStyle/>
                    <a:p>
                      <a:pPr algn="l" fontAlgn="ctr"/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科技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生活科技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00565855"/>
                  </a:ext>
                </a:extLst>
              </a:tr>
              <a:tr h="281739">
                <a:tc vMerge="1">
                  <a:txBody>
                    <a:bodyPr/>
                    <a:lstStyle/>
                    <a:p>
                      <a:pPr algn="l" fontAlgn="ctr"/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r>
                        <a:rPr lang="zh-TW" altLang="en-US" sz="2000" u="none" strike="noStrike">
                          <a:effectLst/>
                        </a:rPr>
                        <a:t>　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464" marR="3464" marT="346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資訊科技</a:t>
                      </a:r>
                      <a:endParaRPr lang="zh-TW" altLang="en-US" sz="16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599234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08764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="" xmlns:a16="http://schemas.microsoft.com/office/drawing/2014/main" id="{F600DFF8-7468-7C40-9D66-CE239FBE9F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9569656"/>
              </p:ext>
            </p:extLst>
          </p:nvPr>
        </p:nvGraphicFramePr>
        <p:xfrm>
          <a:off x="696001" y="188999"/>
          <a:ext cx="10799998" cy="64800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1516">
                  <a:extLst>
                    <a:ext uri="{9D8B030D-6E8A-4147-A177-3AD203B41FA5}">
                      <a16:colId xmlns="" xmlns:a16="http://schemas.microsoft.com/office/drawing/2014/main" val="1488743288"/>
                    </a:ext>
                  </a:extLst>
                </a:gridCol>
                <a:gridCol w="648476">
                  <a:extLst>
                    <a:ext uri="{9D8B030D-6E8A-4147-A177-3AD203B41FA5}">
                      <a16:colId xmlns="" xmlns:a16="http://schemas.microsoft.com/office/drawing/2014/main" val="469079446"/>
                    </a:ext>
                  </a:extLst>
                </a:gridCol>
                <a:gridCol w="2407880">
                  <a:extLst>
                    <a:ext uri="{9D8B030D-6E8A-4147-A177-3AD203B41FA5}">
                      <a16:colId xmlns="" xmlns:a16="http://schemas.microsoft.com/office/drawing/2014/main" val="2137607586"/>
                    </a:ext>
                  </a:extLst>
                </a:gridCol>
                <a:gridCol w="2185421">
                  <a:extLst>
                    <a:ext uri="{9D8B030D-6E8A-4147-A177-3AD203B41FA5}">
                      <a16:colId xmlns="" xmlns:a16="http://schemas.microsoft.com/office/drawing/2014/main" val="1264846520"/>
                    </a:ext>
                  </a:extLst>
                </a:gridCol>
                <a:gridCol w="866659">
                  <a:extLst>
                    <a:ext uri="{9D8B030D-6E8A-4147-A177-3AD203B41FA5}">
                      <a16:colId xmlns="" xmlns:a16="http://schemas.microsoft.com/office/drawing/2014/main" val="1421245680"/>
                    </a:ext>
                  </a:extLst>
                </a:gridCol>
                <a:gridCol w="673341">
                  <a:extLst>
                    <a:ext uri="{9D8B030D-6E8A-4147-A177-3AD203B41FA5}">
                      <a16:colId xmlns="" xmlns:a16="http://schemas.microsoft.com/office/drawing/2014/main" val="1623932969"/>
                    </a:ext>
                  </a:extLst>
                </a:gridCol>
                <a:gridCol w="673341">
                  <a:extLst>
                    <a:ext uri="{9D8B030D-6E8A-4147-A177-3AD203B41FA5}">
                      <a16:colId xmlns="" xmlns:a16="http://schemas.microsoft.com/office/drawing/2014/main" val="2581495789"/>
                    </a:ext>
                  </a:extLst>
                </a:gridCol>
                <a:gridCol w="673341">
                  <a:extLst>
                    <a:ext uri="{9D8B030D-6E8A-4147-A177-3AD203B41FA5}">
                      <a16:colId xmlns="" xmlns:a16="http://schemas.microsoft.com/office/drawing/2014/main" val="3031552192"/>
                    </a:ext>
                  </a:extLst>
                </a:gridCol>
                <a:gridCol w="673341">
                  <a:extLst>
                    <a:ext uri="{9D8B030D-6E8A-4147-A177-3AD203B41FA5}">
                      <a16:colId xmlns="" xmlns:a16="http://schemas.microsoft.com/office/drawing/2014/main" val="2788980272"/>
                    </a:ext>
                  </a:extLst>
                </a:gridCol>
                <a:gridCol w="673341">
                  <a:extLst>
                    <a:ext uri="{9D8B030D-6E8A-4147-A177-3AD203B41FA5}">
                      <a16:colId xmlns="" xmlns:a16="http://schemas.microsoft.com/office/drawing/2014/main" val="2078871412"/>
                    </a:ext>
                  </a:extLst>
                </a:gridCol>
                <a:gridCol w="673341">
                  <a:extLst>
                    <a:ext uri="{9D8B030D-6E8A-4147-A177-3AD203B41FA5}">
                      <a16:colId xmlns="" xmlns:a16="http://schemas.microsoft.com/office/drawing/2014/main" val="437236440"/>
                    </a:ext>
                  </a:extLst>
                </a:gridCol>
              </a:tblGrid>
              <a:tr h="584990"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類別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/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領域</a:t>
                      </a:r>
                      <a:r>
                        <a:rPr lang="en-US" altLang="zh-TW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科目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授課年段與學分配置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47839768"/>
                  </a:ext>
                </a:extLst>
              </a:tr>
              <a:tr h="584990"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第一學年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第二學年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第三學年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71027821"/>
                  </a:ext>
                </a:extLst>
              </a:tr>
              <a:tr h="584990"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名稱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學分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913853379"/>
                  </a:ext>
                </a:extLst>
              </a:tr>
              <a:tr h="58499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部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定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必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修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般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科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目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健康與體育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健康與護理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230906943"/>
                  </a:ext>
                </a:extLst>
              </a:tr>
              <a:tr h="584990"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464" marR="3464" marT="3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體育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</a:t>
                      </a:r>
                      <a:endParaRPr lang="en-US" altLang="zh-TW" sz="1800" u="none" strike="noStrike" kern="12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</a:t>
                      </a:r>
                      <a:endParaRPr lang="en-US" altLang="zh-TW" sz="1800" u="none" strike="noStrike" kern="12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011878382"/>
                  </a:ext>
                </a:extLst>
              </a:tr>
              <a:tr h="1148092"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全民國防教育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83723789"/>
                  </a:ext>
                </a:extLst>
              </a:tr>
              <a:tr h="584990"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體育</a:t>
                      </a:r>
                      <a:endParaRPr lang="en-US" altLang="zh-TW" sz="180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專業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 hMerge="1">
                  <a:txBody>
                    <a:bodyPr/>
                    <a:lstStyle/>
                    <a:p>
                      <a:pPr algn="l" fontAlgn="ctr"/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464" marR="3464" marT="3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體育專業學科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運動學概論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949064722"/>
                  </a:ext>
                </a:extLst>
              </a:tr>
              <a:tr h="584990">
                <a:tc gridSpan="2" vMerge="1">
                  <a:txBody>
                    <a:bodyPr/>
                    <a:lstStyle/>
                    <a:p>
                      <a:pPr algn="l" fontAlgn="ctr"/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464" marR="3464" marT="3464" marB="0" anchor="ctr"/>
                </a:tc>
                <a:tc hMerge="1" vMerge="1">
                  <a:txBody>
                    <a:bodyPr/>
                    <a:lstStyle/>
                    <a:p>
                      <a:pPr algn="l" fontAlgn="ctr"/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464" marR="3464" marT="3464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體育專項術科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專項體能訓練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24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184543118"/>
                  </a:ext>
                </a:extLst>
              </a:tr>
              <a:tr h="651990">
                <a:tc gridSpan="2" vMerge="1">
                  <a:txBody>
                    <a:bodyPr/>
                    <a:lstStyle/>
                    <a:p>
                      <a:pPr algn="l" fontAlgn="ctr"/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464" marR="3464" marT="3464" marB="0" anchor="ctr"/>
                </a:tc>
                <a:tc hMerge="1" vMerge="1">
                  <a:txBody>
                    <a:bodyPr/>
                    <a:lstStyle/>
                    <a:p>
                      <a:pPr algn="l" fontAlgn="ctr"/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464" marR="3464" marT="3464" marB="0"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專項技術訓練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24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903180918"/>
                  </a:ext>
                </a:extLst>
              </a:tr>
              <a:tr h="58499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部定必修學分合計</a:t>
                      </a:r>
                      <a:endParaRPr lang="zh-TW" alt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98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28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28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193746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36028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="" xmlns:a16="http://schemas.microsoft.com/office/drawing/2014/main" id="{F600DFF8-7468-7C40-9D66-CE239FBE9F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3915325"/>
              </p:ext>
            </p:extLst>
          </p:nvPr>
        </p:nvGraphicFramePr>
        <p:xfrm>
          <a:off x="696001" y="188997"/>
          <a:ext cx="10799999" cy="64800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9992">
                  <a:extLst>
                    <a:ext uri="{9D8B030D-6E8A-4147-A177-3AD203B41FA5}">
                      <a16:colId xmlns="" xmlns:a16="http://schemas.microsoft.com/office/drawing/2014/main" val="1488743288"/>
                    </a:ext>
                  </a:extLst>
                </a:gridCol>
                <a:gridCol w="1299992">
                  <a:extLst>
                    <a:ext uri="{9D8B030D-6E8A-4147-A177-3AD203B41FA5}">
                      <a16:colId xmlns="" xmlns:a16="http://schemas.microsoft.com/office/drawing/2014/main" val="2137607586"/>
                    </a:ext>
                  </a:extLst>
                </a:gridCol>
                <a:gridCol w="861944">
                  <a:extLst>
                    <a:ext uri="{9D8B030D-6E8A-4147-A177-3AD203B41FA5}">
                      <a16:colId xmlns="" xmlns:a16="http://schemas.microsoft.com/office/drawing/2014/main" val="543481483"/>
                    </a:ext>
                  </a:extLst>
                </a:gridCol>
                <a:gridCol w="2431366">
                  <a:extLst>
                    <a:ext uri="{9D8B030D-6E8A-4147-A177-3AD203B41FA5}">
                      <a16:colId xmlns="" xmlns:a16="http://schemas.microsoft.com/office/drawing/2014/main" val="356368770"/>
                    </a:ext>
                  </a:extLst>
                </a:gridCol>
                <a:gridCol w="866659">
                  <a:extLst>
                    <a:ext uri="{9D8B030D-6E8A-4147-A177-3AD203B41FA5}">
                      <a16:colId xmlns="" xmlns:a16="http://schemas.microsoft.com/office/drawing/2014/main" val="1421245680"/>
                    </a:ext>
                  </a:extLst>
                </a:gridCol>
                <a:gridCol w="673341">
                  <a:extLst>
                    <a:ext uri="{9D8B030D-6E8A-4147-A177-3AD203B41FA5}">
                      <a16:colId xmlns="" xmlns:a16="http://schemas.microsoft.com/office/drawing/2014/main" val="1623932969"/>
                    </a:ext>
                  </a:extLst>
                </a:gridCol>
                <a:gridCol w="673341">
                  <a:extLst>
                    <a:ext uri="{9D8B030D-6E8A-4147-A177-3AD203B41FA5}">
                      <a16:colId xmlns="" xmlns:a16="http://schemas.microsoft.com/office/drawing/2014/main" val="2581495789"/>
                    </a:ext>
                  </a:extLst>
                </a:gridCol>
                <a:gridCol w="673341">
                  <a:extLst>
                    <a:ext uri="{9D8B030D-6E8A-4147-A177-3AD203B41FA5}">
                      <a16:colId xmlns="" xmlns:a16="http://schemas.microsoft.com/office/drawing/2014/main" val="3031552192"/>
                    </a:ext>
                  </a:extLst>
                </a:gridCol>
                <a:gridCol w="673341">
                  <a:extLst>
                    <a:ext uri="{9D8B030D-6E8A-4147-A177-3AD203B41FA5}">
                      <a16:colId xmlns="" xmlns:a16="http://schemas.microsoft.com/office/drawing/2014/main" val="2788980272"/>
                    </a:ext>
                  </a:extLst>
                </a:gridCol>
                <a:gridCol w="673341">
                  <a:extLst>
                    <a:ext uri="{9D8B030D-6E8A-4147-A177-3AD203B41FA5}">
                      <a16:colId xmlns="" xmlns:a16="http://schemas.microsoft.com/office/drawing/2014/main" val="2078871412"/>
                    </a:ext>
                  </a:extLst>
                </a:gridCol>
                <a:gridCol w="673341">
                  <a:extLst>
                    <a:ext uri="{9D8B030D-6E8A-4147-A177-3AD203B41FA5}">
                      <a16:colId xmlns="" xmlns:a16="http://schemas.microsoft.com/office/drawing/2014/main" val="437236440"/>
                    </a:ext>
                  </a:extLst>
                </a:gridCol>
              </a:tblGrid>
              <a:tr h="32541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類別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4">
                  <a:txBody>
                    <a:bodyPr/>
                    <a:lstStyle/>
                    <a:p>
                      <a:pPr algn="ctr"/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領域</a:t>
                      </a:r>
                      <a:r>
                        <a:rPr lang="en-US" altLang="zh-TW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科目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>
                          <a:effectLst/>
                        </a:rPr>
                        <a:t>領域</a:t>
                      </a:r>
                      <a:r>
                        <a:rPr lang="en-US" altLang="zh-TW" sz="2000" u="none" strike="noStrike">
                          <a:effectLst/>
                        </a:rPr>
                        <a:t>/</a:t>
                      </a:r>
                      <a:r>
                        <a:rPr lang="zh-TW" altLang="en-US" sz="2000" u="none" strike="noStrike">
                          <a:effectLst/>
                        </a:rPr>
                        <a:t>科目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464" marR="3464" marT="3464" marB="0" anchor="ctr"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授課年段與學分配置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47839768"/>
                  </a:ext>
                </a:extLst>
              </a:tr>
              <a:tr h="32541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第一學年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第二學年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第三學年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71027821"/>
                  </a:ext>
                </a:extLst>
              </a:tr>
              <a:tr h="32541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名稱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>
                          <a:effectLst/>
                        </a:rPr>
                        <a:t>名稱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464" marR="3464" marT="3464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學分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913853379"/>
                  </a:ext>
                </a:extLst>
              </a:tr>
              <a:tr h="32541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校訂</a:t>
                      </a:r>
                      <a:endParaRPr lang="en-US" altLang="zh-TW" sz="180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必修</a:t>
                      </a:r>
                      <a:endParaRPr lang="zh-TW" alt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一般科目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專項戰術運用專題</a:t>
                      </a:r>
                      <a:endParaRPr lang="zh-TW" alt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en-US" altLang="zh-TW" sz="1800" b="1" i="0" u="none" strike="noStrike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en-US" altLang="zh-TW" sz="1800" b="1" i="0" u="none" strike="noStrike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en-US" altLang="zh-TW" sz="1800" b="1" i="0" u="none" strike="noStrike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en-US" altLang="zh-TW" sz="1800" b="1" i="0" u="none" strike="noStrike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615692630"/>
                  </a:ext>
                </a:extLst>
              </a:tr>
              <a:tr h="32541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小計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09610418"/>
                  </a:ext>
                </a:extLst>
              </a:tr>
              <a:tr h="325417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校定</a:t>
                      </a:r>
                      <a:endParaRPr lang="en-US" altLang="zh-TW" sz="180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選修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 fontAlgn="ctr"/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一般　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、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專精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科目</a:t>
                      </a: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語文</a:t>
                      </a:r>
                      <a:endParaRPr lang="en-US" altLang="zh-TW" sz="180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選修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國文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</a:t>
                      </a:r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770193339"/>
                  </a:ext>
                </a:extLst>
              </a:tr>
              <a:tr h="325417"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英文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48381964"/>
                  </a:ext>
                </a:extLst>
              </a:tr>
              <a:tr h="325417"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數學選修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</a:t>
                      </a:r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9173643"/>
                  </a:ext>
                </a:extLst>
              </a:tr>
              <a:tr h="473959"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觀光餐旅英語會話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065489278"/>
                  </a:ext>
                </a:extLst>
              </a:tr>
              <a:tr h="473959"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1" u="none" strike="noStrike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飲料</a:t>
                      </a:r>
                      <a:r>
                        <a:rPr lang="zh-TW" altLang="en-US" sz="18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調製 </a:t>
                      </a:r>
                      <a:r>
                        <a:rPr lang="en-US" altLang="zh-TW" sz="180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80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程</a:t>
                      </a:r>
                      <a:r>
                        <a:rPr lang="zh-CN" altLang="en-US" sz="180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式</a:t>
                      </a:r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語言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en-US" altLang="zh-TW" sz="1800" b="1" i="0" u="none" strike="noStrike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en-US" altLang="zh-TW" sz="1800" b="1" i="0" u="none" strike="noStrike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139497951"/>
                  </a:ext>
                </a:extLst>
              </a:tr>
              <a:tr h="325417"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1" u="none" strike="noStrike" dirty="0">
                          <a:solidFill>
                            <a:srgbClr val="7030A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中餐</a:t>
                      </a:r>
                      <a:r>
                        <a:rPr lang="zh-TW" altLang="en-US" sz="1800" b="1" u="none" strike="noStrike" dirty="0" smtClean="0">
                          <a:solidFill>
                            <a:srgbClr val="7030A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烹調 </a:t>
                      </a:r>
                      <a:r>
                        <a:rPr lang="en-US" altLang="zh-TW" sz="180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80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資訊處理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en-US" altLang="zh-TW" sz="1800" b="0" i="0" u="none" strike="noStrike">
                        <a:solidFill>
                          <a:srgbClr val="00206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en-US" altLang="zh-TW" sz="1800" b="0" i="0" u="none" strike="noStrike">
                        <a:solidFill>
                          <a:srgbClr val="00206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en-US" altLang="zh-TW" sz="1800" b="0" i="0" u="none" strike="noStrike">
                        <a:solidFill>
                          <a:srgbClr val="00206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en-US" altLang="zh-TW" sz="1800" b="0" i="0" u="none" strike="noStrike">
                        <a:solidFill>
                          <a:srgbClr val="00206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300782539"/>
                  </a:ext>
                </a:extLst>
              </a:tr>
              <a:tr h="325417">
                <a:tc vMerge="1">
                  <a:txBody>
                    <a:bodyPr/>
                    <a:lstStyle/>
                    <a:p>
                      <a:pPr algn="l" fontAlgn="ctr"/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餐旅概論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538068263"/>
                  </a:ext>
                </a:extLst>
              </a:tr>
              <a:tr h="325417">
                <a:tc vMerge="1">
                  <a:txBody>
                    <a:bodyPr/>
                    <a:lstStyle/>
                    <a:p>
                      <a:pPr algn="l" fontAlgn="ctr"/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競技運動綜合訓練</a:t>
                      </a:r>
                      <a:endParaRPr lang="zh-TW" altLang="en-US" sz="1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3※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6※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3※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6※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3※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33356487"/>
                  </a:ext>
                </a:extLst>
              </a:tr>
              <a:tr h="325417">
                <a:tc vMerge="1">
                  <a:txBody>
                    <a:bodyPr/>
                    <a:lstStyle/>
                    <a:p>
                      <a:pPr algn="l" fontAlgn="ctr"/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小計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70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17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17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21229549"/>
                  </a:ext>
                </a:extLst>
              </a:tr>
              <a:tr h="325417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校訂必修及選修學分上限合計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82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19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19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6409255"/>
                  </a:ext>
                </a:extLst>
              </a:tr>
              <a:tr h="325417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學分上限總計（每週節數）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180</a:t>
                      </a:r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</a:t>
                      </a:r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</a:t>
                      </a:r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</a:t>
                      </a:r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</a:t>
                      </a:r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</a:t>
                      </a:r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</a:t>
                      </a:r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65431655"/>
                  </a:ext>
                </a:extLst>
              </a:tr>
              <a:tr h="325417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每週團體活動節數</a:t>
                      </a:r>
                      <a:endParaRPr lang="zh-TW" altLang="en-US" sz="1800" b="1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 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 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 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 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 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 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 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621107299"/>
                  </a:ext>
                </a:extLst>
              </a:tr>
              <a:tr h="325417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每週彈性學習節數</a:t>
                      </a:r>
                      <a:endParaRPr lang="zh-TW" altLang="en-US" sz="1800" b="1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 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 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 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 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 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 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320635870"/>
                  </a:ext>
                </a:extLst>
              </a:tr>
              <a:tr h="325417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每週總上課節數</a:t>
                      </a:r>
                      <a:endParaRPr lang="zh-TW" altLang="en-US" sz="1800" b="1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210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35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35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35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35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35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35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6650967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56459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4BEBDA75-4BCC-7F48-9BB1-E03F1813E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敬請指正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="" xmlns:a16="http://schemas.microsoft.com/office/drawing/2014/main" id="{6FF6338C-F280-C44D-9CDB-C1614E60979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207096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前言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國家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體育運動人才之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培養與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生涯發展輔導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的議題。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20000"/>
              </a:lnSpc>
            </a:pP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體育運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動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人才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，其特質是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企業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進用人才時很重視的面向：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</a:p>
          <a:p>
            <a:pPr lvl="1">
              <a:lnSpc>
                <a:spcPct val="100000"/>
              </a:lnSpc>
            </a:pP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運動專業</a:t>
            </a:r>
            <a:endParaRPr lang="en-US" altLang="zh-TW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lnSpc>
                <a:spcPct val="100000"/>
              </a:lnSpc>
            </a:pP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吃苦耐勞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lnSpc>
                <a:spcPct val="100000"/>
              </a:lnSpc>
            </a:pPr>
            <a:r>
              <a:rPr lang="zh-TW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樂觀向上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lnSpc>
                <a:spcPct val="100000"/>
              </a:lnSpc>
            </a:pPr>
            <a:r>
              <a:rPr lang="zh-TW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高度服從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lnSpc>
                <a:spcPct val="100000"/>
              </a:lnSpc>
            </a:pPr>
            <a:r>
              <a:rPr lang="zh-TW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學習熱誠</a:t>
            </a:r>
            <a:endParaRPr lang="en-US" altLang="zh-TW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20000"/>
              </a:lnSpc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企業與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體育運動專業人才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後的媒合需求。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20000"/>
              </a:lnSpc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教育部體育署針對運動績優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學生</a:t>
            </a:r>
            <a:r>
              <a:rPr lang="zh-TW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生涯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轉銜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之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優質人力</a:t>
            </a:r>
            <a:r>
              <a:rPr lang="zh-TW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媒合平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台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專案計畫。</a:t>
            </a:r>
          </a:p>
        </p:txBody>
      </p:sp>
    </p:spTree>
    <p:extLst>
      <p:ext uri="{BB962C8B-B14F-4D97-AF65-F5344CB8AC3E}">
        <p14:creationId xmlns:p14="http://schemas.microsoft.com/office/powerpoint/2010/main" val="1697218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依據</a:t>
            </a:r>
            <a:endParaRPr lang="zh-TW" altLang="en-US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ea"/>
              <a:buAutoNum type="ea1ChtPeriod"/>
            </a:pPr>
            <a:r>
              <a:rPr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國民體育法</a:t>
            </a:r>
            <a:endParaRPr lang="en-US" altLang="zh-TW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514350" indent="-514350">
              <a:buFont typeface="+mj-ea"/>
              <a:buAutoNum type="ea1ChtPeriod"/>
            </a:pPr>
            <a:r>
              <a:rPr lang="zh-TW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績優運動選手就業輔導辦法</a:t>
            </a:r>
            <a:endParaRPr lang="en-US" altLang="zh-TW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514350" indent="-514350">
              <a:buFont typeface="+mj-ea"/>
              <a:buAutoNum type="ea1ChtPeriod"/>
            </a:pPr>
            <a:r>
              <a:rPr lang="ar-SA" altLang="zh-TW" dirty="0" err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高級中等以下學校體育班設立辦法</a:t>
            </a:r>
            <a:endParaRPr lang="en-US" altLang="zh-TW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514350" indent="-514350">
              <a:buFont typeface="+mj-ea"/>
              <a:buAutoNum type="ea1ChtPeriod"/>
            </a:pPr>
            <a:r>
              <a:rPr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十二年國民基本教育體育班課程規範</a:t>
            </a:r>
            <a:endParaRPr lang="en-US" altLang="zh-TW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514350" indent="-514350">
              <a:buFont typeface="+mj-ea"/>
              <a:buAutoNum type="ea1ChtPeriod"/>
            </a:pPr>
            <a:r>
              <a:rPr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  <a:sym typeface="Salesforce Sans"/>
              </a:rPr>
              <a:t>教育部體育署</a:t>
            </a:r>
            <a:r>
              <a:rPr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  <a:sym typeface="Salesforce Sans"/>
              </a:rPr>
              <a:t>106-107</a:t>
            </a:r>
            <a:r>
              <a:rPr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  <a:sym typeface="Salesforce Sans"/>
              </a:rPr>
              <a:t>年度運動指導員培訓及職場輔導</a:t>
            </a:r>
            <a:endParaRPr lang="en-US" altLang="zh-TW" dirty="0">
              <a:latin typeface="Microsoft JhengHei" panose="020B0604030504040204" pitchFamily="34" charset="-120"/>
              <a:ea typeface="Microsoft JhengHei" panose="020B0604030504040204" pitchFamily="34" charset="-120"/>
              <a:sym typeface="Salesforce Sans"/>
            </a:endParaRPr>
          </a:p>
          <a:p>
            <a:pPr marL="514350" indent="-514350">
              <a:buFont typeface="+mj-ea"/>
              <a:buAutoNum type="ea1ChtPeriod"/>
            </a:pPr>
            <a:r>
              <a:rPr lang="zh-TW" altLang="en-US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中華</a:t>
            </a:r>
            <a:r>
              <a:rPr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奧會</a:t>
            </a:r>
            <a:r>
              <a:rPr lang="zh-TW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辦理運動員就業職涯輔導</a:t>
            </a:r>
            <a:endParaRPr lang="en-US" altLang="zh-TW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514350" indent="-514350">
              <a:buFont typeface="+mj-ea"/>
              <a:buAutoNum type="ea1ChtPeriod"/>
            </a:pPr>
            <a:r>
              <a:rPr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107</a:t>
            </a:r>
            <a:r>
              <a:rPr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年度建置資料庫及媒合</a:t>
            </a:r>
            <a:r>
              <a:rPr lang="zh-TW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企業</a:t>
            </a:r>
            <a:r>
              <a:rPr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聘用</a:t>
            </a:r>
            <a:r>
              <a:rPr lang="zh-TW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運動</a:t>
            </a:r>
            <a:r>
              <a:rPr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指導員計畫</a:t>
            </a:r>
            <a:endParaRPr lang="en-US" altLang="zh-TW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grpSp>
        <p:nvGrpSpPr>
          <p:cNvPr id="5" name="群組 17"/>
          <p:cNvGrpSpPr>
            <a:grpSpLocks/>
          </p:cNvGrpSpPr>
          <p:nvPr/>
        </p:nvGrpSpPr>
        <p:grpSpPr bwMode="auto">
          <a:xfrm>
            <a:off x="10525125" y="0"/>
            <a:ext cx="1666875" cy="1412875"/>
            <a:chOff x="35425" y="23704"/>
            <a:chExt cx="1666317" cy="1412776"/>
          </a:xfrm>
        </p:grpSpPr>
        <p:sp>
          <p:nvSpPr>
            <p:cNvPr id="6" name="矩形 5"/>
            <p:cNvSpPr/>
            <p:nvPr/>
          </p:nvSpPr>
          <p:spPr>
            <a:xfrm>
              <a:off x="35425" y="23704"/>
              <a:ext cx="1666317" cy="14127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grpSp>
          <p:nvGrpSpPr>
            <p:cNvPr id="7" name="群組 75"/>
            <p:cNvGrpSpPr>
              <a:grpSpLocks/>
            </p:cNvGrpSpPr>
            <p:nvPr/>
          </p:nvGrpSpPr>
          <p:grpSpPr bwMode="auto">
            <a:xfrm>
              <a:off x="178668" y="159098"/>
              <a:ext cx="1296988" cy="1109662"/>
              <a:chOff x="334149" y="204736"/>
              <a:chExt cx="1439863" cy="1109662"/>
            </a:xfrm>
          </p:grpSpPr>
          <p:pic>
            <p:nvPicPr>
              <p:cNvPr id="8" name="Picture 5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4149" y="204736"/>
                <a:ext cx="1439863" cy="11096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" name="TextBox 27"/>
              <p:cNvSpPr>
                <a:spLocks noChangeArrowheads="1"/>
              </p:cNvSpPr>
              <p:nvPr/>
            </p:nvSpPr>
            <p:spPr bwMode="auto">
              <a:xfrm rot="20301389">
                <a:off x="643070" y="396334"/>
                <a:ext cx="973465" cy="3693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TW" altLang="en-US" b="1" dirty="0">
                    <a:solidFill>
                      <a:srgbClr val="FFFFFF"/>
                    </a:solidFill>
                    <a:latin typeface="Microsoft YaHei" pitchFamily="34" charset="-122"/>
                    <a:ea typeface="Microsoft YaHei" pitchFamily="34" charset="-122"/>
                    <a:sym typeface="Microsoft YaHei" pitchFamily="34" charset="-122"/>
                  </a:rPr>
                  <a:t>體育班</a:t>
                </a:r>
                <a:endParaRPr lang="zh-CN" altLang="en-US" b="1" dirty="0">
                  <a:solidFill>
                    <a:srgbClr val="000000"/>
                  </a:solidFill>
                  <a:latin typeface="Calibri" pitchFamily="34" charset="0"/>
                  <a:ea typeface="SimSun" pitchFamily="2" charset="-122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22376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一、國民體育法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0000" indent="-180000">
              <a:lnSpc>
                <a:spcPts val="3500"/>
              </a:lnSpc>
            </a:pPr>
            <a:r>
              <a:rPr lang="zh-TW" altLang="en-US" sz="2400" dirty="0"/>
              <a:t>第</a:t>
            </a:r>
            <a:r>
              <a:rPr lang="en-US" altLang="zh-TW" sz="2400" dirty="0"/>
              <a:t>15</a:t>
            </a:r>
            <a:r>
              <a:rPr lang="zh-TW" altLang="en-US" sz="2400" dirty="0"/>
              <a:t>條（高級中等以下學校體育班及專任運動教練之設置）</a:t>
            </a:r>
          </a:p>
          <a:p>
            <a:pPr marL="180000" indent="-180000" algn="l">
              <a:lnSpc>
                <a:spcPts val="3500"/>
              </a:lnSpc>
            </a:pPr>
            <a:r>
              <a:rPr lang="zh-TW" altLang="en-US" sz="2400" dirty="0"/>
              <a:t>高級中等以下學校為培育優秀運動人才，得提出計畫報經各該主管機關核定後，設體育班；其設班基準、員額編制、入學測驗、編班方式、課程教學、</a:t>
            </a:r>
            <a:r>
              <a:rPr lang="zh-TW" altLang="en-US" sz="2400" b="1" dirty="0">
                <a:solidFill>
                  <a:srgbClr val="FF0000"/>
                </a:solidFill>
              </a:rPr>
              <a:t>出賽限制</a:t>
            </a:r>
            <a:r>
              <a:rPr lang="zh-TW" altLang="en-US" sz="2400" dirty="0"/>
              <a:t>、訪視評鑑、停辦及其他相關事項之辦法，由中央主管機關定之。 </a:t>
            </a:r>
            <a:endParaRPr lang="en-US" altLang="zh-TW" sz="2400" dirty="0"/>
          </a:p>
          <a:p>
            <a:pPr marL="180000" indent="-180000">
              <a:lnSpc>
                <a:spcPts val="3500"/>
              </a:lnSpc>
            </a:pPr>
            <a:r>
              <a:rPr lang="zh-TW" altLang="en-US" sz="2400" dirty="0"/>
              <a:t>前項之課程教學內容須包括</a:t>
            </a:r>
            <a:r>
              <a:rPr lang="zh-TW" altLang="en-US" sz="2400" b="1" dirty="0">
                <a:solidFill>
                  <a:srgbClr val="FF0000"/>
                </a:solidFill>
              </a:rPr>
              <a:t>生涯發展、職能探索</a:t>
            </a:r>
            <a:r>
              <a:rPr lang="zh-TW" altLang="en-US" sz="2400" dirty="0"/>
              <a:t>、運動防護等項目。 </a:t>
            </a:r>
          </a:p>
        </p:txBody>
      </p:sp>
      <p:sp>
        <p:nvSpPr>
          <p:cNvPr id="4" name="矩形 3"/>
          <p:cNvSpPr/>
          <p:nvPr/>
        </p:nvSpPr>
        <p:spPr>
          <a:xfrm>
            <a:off x="10711871" y="5955268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7459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二、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績優運動選手就業輔導辦法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77800" indent="-177800" algn="l">
              <a:lnSpc>
                <a:spcPts val="3500"/>
              </a:lnSpc>
            </a:pPr>
            <a:r>
              <a:rPr lang="zh-TW" altLang="zh-TW" sz="2400" dirty="0"/>
              <a:t>修正「績優運動選手就業輔導辦法」的重點為放寬申請資格，其內容說明如下：</a:t>
            </a:r>
          </a:p>
          <a:p>
            <a:pPr marL="541338" indent="-541338" algn="l">
              <a:lnSpc>
                <a:spcPts val="3500"/>
              </a:lnSpc>
              <a:buNone/>
            </a:pPr>
            <a:r>
              <a:rPr lang="zh-TW" altLang="zh-TW" sz="2400" dirty="0"/>
              <a:t>一、特優運動選手：將原屬優秀運動選手範疇之「獲</a:t>
            </a:r>
            <a:r>
              <a:rPr lang="zh-TW" altLang="zh-TW" sz="2400" b="1" dirty="0">
                <a:solidFill>
                  <a:srgbClr val="FF0000"/>
                </a:solidFill>
              </a:rPr>
              <a:t>奧運會正式項目</a:t>
            </a:r>
            <a:r>
              <a:rPr lang="zh-TW" altLang="zh-TW" sz="2400" dirty="0"/>
              <a:t>之世界正式錦標賽第</a:t>
            </a:r>
            <a:r>
              <a:rPr lang="en-US" altLang="zh-TW" sz="2400" dirty="0"/>
              <a:t>1</a:t>
            </a:r>
            <a:r>
              <a:rPr lang="zh-TW" altLang="zh-TW" sz="2400" dirty="0"/>
              <a:t>名」納為特優運動選手。</a:t>
            </a:r>
            <a:endParaRPr lang="en-US" altLang="zh-TW" sz="2400" dirty="0"/>
          </a:p>
          <a:p>
            <a:pPr marL="0" indent="0" algn="l">
              <a:lnSpc>
                <a:spcPts val="3000"/>
              </a:lnSpc>
              <a:buNone/>
            </a:pPr>
            <a:r>
              <a:rPr lang="zh-TW" altLang="zh-TW" sz="2400" dirty="0"/>
              <a:t>二、優秀運動選手：</a:t>
            </a:r>
            <a:r>
              <a:rPr lang="en-US" altLang="zh-TW" sz="2400" dirty="0"/>
              <a:t/>
            </a:r>
            <a:br>
              <a:rPr lang="en-US" altLang="zh-TW" sz="2400" dirty="0"/>
            </a:br>
            <a:r>
              <a:rPr lang="zh-TW" altLang="zh-TW" sz="2000" dirty="0"/>
              <a:t>（一）獲亞運會</a:t>
            </a:r>
            <a:r>
              <a:rPr lang="zh-TW" altLang="en-US" sz="2000" dirty="0"/>
              <a:t> </a:t>
            </a:r>
            <a:r>
              <a:rPr lang="zh-TW" altLang="zh-TW" sz="2000" dirty="0"/>
              <a:t>田徑、游泳或體操第</a:t>
            </a:r>
            <a:r>
              <a:rPr lang="en-US" altLang="zh-TW" sz="2000" dirty="0"/>
              <a:t>2</a:t>
            </a:r>
            <a:r>
              <a:rPr lang="zh-TW" altLang="zh-TW" sz="2000" dirty="0"/>
              <a:t>、</a:t>
            </a:r>
            <a:r>
              <a:rPr lang="en-US" altLang="zh-TW" sz="2000" dirty="0"/>
              <a:t>3</a:t>
            </a:r>
            <a:r>
              <a:rPr lang="zh-TW" altLang="zh-TW" sz="2000" dirty="0"/>
              <a:t>名或其他項目第</a:t>
            </a:r>
            <a:r>
              <a:rPr lang="en-US" altLang="zh-TW" sz="2000" dirty="0"/>
              <a:t>1</a:t>
            </a:r>
            <a:r>
              <a:rPr lang="zh-TW" altLang="zh-TW" sz="2000" dirty="0"/>
              <a:t>名。</a:t>
            </a:r>
            <a:r>
              <a:rPr lang="en-US" altLang="zh-TW" sz="2000" dirty="0"/>
              <a:t/>
            </a:r>
            <a:br>
              <a:rPr lang="en-US" altLang="zh-TW" sz="2000" dirty="0"/>
            </a:br>
            <a:r>
              <a:rPr lang="zh-TW" altLang="zh-TW" sz="2000" dirty="0"/>
              <a:t>（二）獲奧運會</a:t>
            </a:r>
            <a:r>
              <a:rPr lang="zh-TW" altLang="en-US" sz="2000" dirty="0"/>
              <a:t> </a:t>
            </a:r>
            <a:r>
              <a:rPr lang="zh-TW" altLang="zh-TW" sz="2000" dirty="0"/>
              <a:t>正式項目之</a:t>
            </a:r>
            <a:r>
              <a:rPr lang="zh-TW" altLang="en-US" sz="2000" dirty="0"/>
              <a:t> </a:t>
            </a:r>
            <a:r>
              <a:rPr lang="zh-TW" altLang="zh-TW" sz="2000" dirty="0"/>
              <a:t>世界正式錦標賽第</a:t>
            </a:r>
            <a:r>
              <a:rPr lang="en-US" altLang="zh-TW" sz="2000" dirty="0"/>
              <a:t>2</a:t>
            </a:r>
            <a:r>
              <a:rPr lang="zh-TW" altLang="zh-TW" sz="2000" dirty="0"/>
              <a:t>名及第</a:t>
            </a:r>
            <a:r>
              <a:rPr lang="en-US" altLang="zh-TW" sz="2000" dirty="0"/>
              <a:t>3</a:t>
            </a:r>
            <a:r>
              <a:rPr lang="zh-TW" altLang="zh-TW" sz="2000" dirty="0"/>
              <a:t>名。</a:t>
            </a:r>
            <a:r>
              <a:rPr lang="en-US" altLang="zh-TW" sz="2000" dirty="0"/>
              <a:t/>
            </a:r>
            <a:br>
              <a:rPr lang="en-US" altLang="zh-TW" sz="2000" dirty="0"/>
            </a:br>
            <a:r>
              <a:rPr lang="zh-TW" altLang="zh-TW" sz="2000" dirty="0"/>
              <a:t>（三）獲奧運會</a:t>
            </a:r>
            <a:r>
              <a:rPr lang="zh-TW" altLang="en-US" sz="2000" dirty="0"/>
              <a:t> </a:t>
            </a:r>
            <a:r>
              <a:rPr lang="zh-TW" altLang="zh-TW" sz="2000" dirty="0"/>
              <a:t>正式項目之</a:t>
            </a:r>
            <a:r>
              <a:rPr lang="zh-TW" altLang="en-US" sz="2000" dirty="0"/>
              <a:t> </a:t>
            </a:r>
            <a:r>
              <a:rPr lang="zh-TW" altLang="zh-TW" sz="2000" dirty="0"/>
              <a:t>亞洲正式錦標賽第</a:t>
            </a:r>
            <a:r>
              <a:rPr lang="en-US" altLang="zh-TW" sz="2000" dirty="0"/>
              <a:t>1</a:t>
            </a:r>
            <a:r>
              <a:rPr lang="zh-TW" altLang="zh-TW" sz="2000" dirty="0"/>
              <a:t>名。</a:t>
            </a:r>
            <a:r>
              <a:rPr lang="en-US" altLang="zh-TW" sz="2000" dirty="0"/>
              <a:t/>
            </a:r>
            <a:br>
              <a:rPr lang="en-US" altLang="zh-TW" sz="2000" dirty="0"/>
            </a:br>
            <a:r>
              <a:rPr lang="zh-TW" altLang="zh-TW" sz="2000" dirty="0"/>
              <a:t>（四）獲世界大運動會</a:t>
            </a:r>
            <a:r>
              <a:rPr lang="zh-TW" altLang="en-US" sz="2000" dirty="0"/>
              <a:t> </a:t>
            </a:r>
            <a:r>
              <a:rPr lang="zh-TW" altLang="zh-TW" sz="2000" dirty="0"/>
              <a:t>田徑、游泳或體操前</a:t>
            </a:r>
            <a:r>
              <a:rPr lang="en-US" altLang="zh-TW" sz="2000" dirty="0"/>
              <a:t>3</a:t>
            </a:r>
            <a:r>
              <a:rPr lang="zh-TW" altLang="zh-TW" sz="2000" dirty="0"/>
              <a:t>名或其他正式項目第</a:t>
            </a:r>
            <a:r>
              <a:rPr lang="en-US" altLang="zh-TW" sz="2000" dirty="0"/>
              <a:t>1</a:t>
            </a:r>
            <a:r>
              <a:rPr lang="zh-TW" altLang="zh-TW" sz="2000" dirty="0"/>
              <a:t>名。</a:t>
            </a:r>
            <a:endParaRPr lang="en-US" altLang="zh-TW" sz="2000" dirty="0"/>
          </a:p>
          <a:p>
            <a:pPr marL="0" indent="0">
              <a:lnSpc>
                <a:spcPts val="3500"/>
              </a:lnSpc>
              <a:buNone/>
            </a:pPr>
            <a:r>
              <a:rPr lang="zh-TW" altLang="zh-TW" sz="2400" b="1" dirty="0">
                <a:solidFill>
                  <a:srgbClr val="FF0000"/>
                </a:solidFill>
              </a:rPr>
              <a:t>以</a:t>
            </a:r>
            <a:r>
              <a:rPr lang="en-US" altLang="zh-TW" sz="2400" b="1" dirty="0">
                <a:solidFill>
                  <a:srgbClr val="FF0000"/>
                </a:solidFill>
              </a:rPr>
              <a:t>2017</a:t>
            </a:r>
            <a:r>
              <a:rPr lang="zh-TW" altLang="zh-TW" sz="2400" b="1" dirty="0">
                <a:solidFill>
                  <a:srgbClr val="FF0000"/>
                </a:solidFill>
              </a:rPr>
              <a:t>臺北世大運為例，預計有</a:t>
            </a:r>
            <a:r>
              <a:rPr lang="en-US" altLang="zh-TW" sz="2400" b="1" dirty="0">
                <a:solidFill>
                  <a:srgbClr val="FF0000"/>
                </a:solidFill>
              </a:rPr>
              <a:t>55</a:t>
            </a:r>
            <a:r>
              <a:rPr lang="zh-TW" altLang="zh-TW" sz="2400" b="1" dirty="0">
                <a:solidFill>
                  <a:srgbClr val="FF0000"/>
                </a:solidFill>
              </a:rPr>
              <a:t>位優秀運動選手符合申請就業輔導，政府將就選手之申請就業情形及意願，給予協助輔導就業，提供多元工作機會。</a:t>
            </a:r>
          </a:p>
        </p:txBody>
      </p:sp>
      <p:sp>
        <p:nvSpPr>
          <p:cNvPr id="4" name="矩形 3"/>
          <p:cNvSpPr/>
          <p:nvPr/>
        </p:nvSpPr>
        <p:spPr>
          <a:xfrm>
            <a:off x="10711871" y="5955268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2268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>
            <a:extLst>
              <a:ext uri="{FF2B5EF4-FFF2-40B4-BE49-F238E27FC236}">
                <a16:creationId xmlns="" xmlns:a16="http://schemas.microsoft.com/office/drawing/2014/main" id="{B4295106-2412-8F4F-9618-117D72307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>
                <a:latin typeface="新細明體" panose="02020500000000000000" pitchFamily="18" charset="-120"/>
              </a:rPr>
              <a:t>三、</a:t>
            </a:r>
            <a:r>
              <a:rPr lang="zh-TW" altLang="en-US" b="1" dirty="0"/>
              <a:t>高級中等以下學校體育班設立辦法</a:t>
            </a:r>
            <a:endParaRPr kumimoji="1" lang="zh-TW" alt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77800" indent="-174625">
              <a:lnSpc>
                <a:spcPts val="3500"/>
              </a:lnSpc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條次：第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16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條第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項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新增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**保障基本學力**</a:t>
            </a:r>
          </a:p>
          <a:p>
            <a:pPr marL="177800" indent="-174625">
              <a:lnSpc>
                <a:spcPts val="3500"/>
              </a:lnSpc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條文內容：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體育班學生之培訓及參賽，應依下列規定辦理：</a:t>
            </a:r>
          </a:p>
          <a:p>
            <a:pPr marL="719138" indent="-719138">
              <a:lnSpc>
                <a:spcPts val="3500"/>
              </a:lnSpc>
              <a:buNone/>
            </a:pP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一、每日訓練時數至多以三小時為原則。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719138" indent="-719138">
              <a:lnSpc>
                <a:spcPts val="3500"/>
              </a:lnSpc>
              <a:buNone/>
            </a:pP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二、代表學校參加校外競賽，每學年以三十日為限。但國家代表隊培訓或因賽程需求，檢具參賽計畫及課業輔導計畫報各該主管機關同意者，不在此限。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719138" indent="-719138">
              <a:lnSpc>
                <a:spcPts val="3500"/>
              </a:lnSpc>
              <a:buNone/>
            </a:pPr>
            <a:r>
              <a:rPr lang="zh-TW" altLang="zh-TW" sz="2400" dirty="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三、培訓及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參賽</a:t>
            </a:r>
            <a:r>
              <a:rPr lang="zh-TW" altLang="zh-TW" sz="2400" dirty="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，應請公假；其請公假日數併同其他假別總日數，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不得逾每學年上課日數三分之一</a:t>
            </a:r>
            <a:r>
              <a:rPr lang="zh-TW" altLang="zh-TW" sz="2400" dirty="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400" dirty="0">
              <a:solidFill>
                <a:schemeClr val="bg2">
                  <a:lumMod val="1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719138" indent="-719138">
              <a:lnSpc>
                <a:spcPts val="3500"/>
              </a:lnSpc>
              <a:buNone/>
            </a:pPr>
            <a:r>
              <a:rPr lang="zh-TW" altLang="zh-TW" sz="2400" dirty="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四、課業成績未達第八條第二項第四款課業成績基準者，不得參賽；必要時，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應予課業輔導或補救教學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799096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四、十二年國民基本教育體育班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課程實施規範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77800" indent="-177800">
              <a:lnSpc>
                <a:spcPts val="3500"/>
              </a:lnSpc>
            </a:pPr>
            <a:r>
              <a:rPr lang="zh-TW" altLang="en-US" sz="2400" dirty="0"/>
              <a:t>普通型高級中等學校課程綱要納入「</a:t>
            </a:r>
            <a:r>
              <a:rPr lang="zh-TW" altLang="en-US" sz="2400" b="1" dirty="0">
                <a:solidFill>
                  <a:srgbClr val="FF0000"/>
                </a:solidFill>
              </a:rPr>
              <a:t>職涯試探</a:t>
            </a:r>
            <a:r>
              <a:rPr lang="zh-TW" altLang="en-US" sz="2400" dirty="0"/>
              <a:t>」課程。</a:t>
            </a:r>
            <a:endParaRPr lang="en-US" altLang="zh-TW" sz="2400" dirty="0"/>
          </a:p>
          <a:p>
            <a:pPr marL="177800" indent="-177800">
              <a:lnSpc>
                <a:spcPts val="3500"/>
              </a:lnSpc>
            </a:pPr>
            <a:r>
              <a:rPr lang="zh-TW" altLang="en-US" sz="2400" dirty="0"/>
              <a:t>技術型高級中等學校、綜合型高級中等學校級單科型高級中等學校納入「</a:t>
            </a:r>
            <a:r>
              <a:rPr lang="zh-TW" altLang="en-US" sz="2400" b="1" dirty="0">
                <a:solidFill>
                  <a:srgbClr val="FF0000"/>
                </a:solidFill>
              </a:rPr>
              <a:t>生涯規劃</a:t>
            </a:r>
            <a:r>
              <a:rPr lang="zh-TW" altLang="en-US" sz="2400" dirty="0"/>
              <a:t>」課程。</a:t>
            </a:r>
            <a:endParaRPr lang="en-US" altLang="zh-TW" sz="2400" dirty="0"/>
          </a:p>
          <a:p>
            <a:pPr marL="177800" indent="-177800">
              <a:lnSpc>
                <a:spcPts val="3500"/>
              </a:lnSpc>
            </a:pPr>
            <a:r>
              <a:rPr lang="zh-TW" altLang="en-US" sz="2400" dirty="0"/>
              <a:t>規定為</a:t>
            </a:r>
            <a:r>
              <a:rPr lang="zh-TW" altLang="en-US" sz="2400" b="1" dirty="0">
                <a:solidFill>
                  <a:srgbClr val="FF0000"/>
                </a:solidFill>
              </a:rPr>
              <a:t>一年級必修課程</a:t>
            </a:r>
            <a:r>
              <a:rPr lang="zh-TW" altLang="en-US" sz="2400" b="1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222115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896938" indent="-896938"/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五</a:t>
            </a: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Salesforce Sans"/>
              </a:rPr>
              <a:t>教育部體育署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Salesforce Sans"/>
              </a:rPr>
              <a:t>106-107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Salesforce Sans"/>
              </a:rPr>
              <a:t>年度運動指導員培訓及職場輔導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Salesforce Sans"/>
              </a:rPr>
              <a:t>(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Salesforce Sans"/>
              </a:rPr>
              <a:t>中華民國體育學會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Salesforce Sans"/>
              </a:rPr>
              <a:t>)</a:t>
            </a:r>
            <a:endParaRPr lang="zh-TW" altLang="en-US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ts val="3500"/>
              </a:lnSpc>
              <a:buNone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壹、</a:t>
            </a:r>
            <a:r>
              <a:rPr lang="zh-HK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專案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背景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80000" indent="-180000">
              <a:lnSpc>
                <a:spcPts val="3500"/>
              </a:lnSpc>
            </a:pP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照顧優秀運動選手退役後之生涯銜續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→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增強體育專業能力，培育職場所需職能，</a:t>
            </a:r>
            <a:r>
              <a:rPr lang="zh-HK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協助融入職場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  <a:p>
            <a:pPr marL="180000" indent="-180000">
              <a:lnSpc>
                <a:spcPts val="3500"/>
              </a:lnSpc>
            </a:pP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提供投入職場後的問題諮詢與協助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→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縮短優秀運動選手退役後投入職涯適應時間。</a:t>
            </a:r>
          </a:p>
          <a:p>
            <a:pPr marL="180000" indent="-180000">
              <a:lnSpc>
                <a:spcPts val="3500"/>
              </a:lnSpc>
            </a:pP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提昇運動指導員之就業力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→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培養相關專業能力及職場就業技能，藉由學習輔導與就業輔導，提升運動指導員與服務單位之滿意度。</a:t>
            </a:r>
          </a:p>
        </p:txBody>
      </p:sp>
    </p:spTree>
    <p:extLst>
      <p:ext uri="{BB962C8B-B14F-4D97-AF65-F5344CB8AC3E}">
        <p14:creationId xmlns:p14="http://schemas.microsoft.com/office/powerpoint/2010/main" val="1452941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896938" indent="-896938"/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五</a:t>
            </a: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Salesforce Sans"/>
              </a:rPr>
              <a:t>教育部體育署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Salesforce Sans"/>
              </a:rPr>
              <a:t>106-107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Salesforce Sans"/>
              </a:rPr>
              <a:t>年度運動指導員培訓及職場輔導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Salesforce Sans"/>
              </a:rPr>
              <a:t>(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Salesforce Sans"/>
              </a:rPr>
              <a:t>中華民國體育學會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Salesforce Sans"/>
              </a:rPr>
              <a:t>)</a:t>
            </a:r>
            <a:endParaRPr lang="zh-TW" altLang="en-US" sz="3600" b="1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ts val="3500"/>
              </a:lnSpc>
              <a:buNone/>
            </a:pPr>
            <a:r>
              <a:rPr lang="zh-TW" altLang="en-US" sz="2400" b="1" dirty="0"/>
              <a:t>貳、專案成果</a:t>
            </a:r>
            <a:endParaRPr lang="en-US" altLang="zh-TW" sz="2400" b="1" dirty="0"/>
          </a:p>
          <a:p>
            <a:pPr marL="0" indent="0">
              <a:lnSpc>
                <a:spcPts val="3500"/>
              </a:lnSpc>
              <a:buNone/>
            </a:pPr>
            <a:r>
              <a:rPr lang="en-US" altLang="zh-TW" sz="2400" dirty="0"/>
              <a:t>(</a:t>
            </a:r>
            <a:r>
              <a:rPr lang="zh-TW" altLang="en-US" sz="2400" dirty="0"/>
              <a:t>一</a:t>
            </a:r>
            <a:r>
              <a:rPr lang="en-US" altLang="zh-TW" sz="2400" dirty="0"/>
              <a:t>)</a:t>
            </a:r>
            <a:r>
              <a:rPr lang="zh-TW" altLang="en-US" sz="2400" dirty="0"/>
              <a:t>辦理 </a:t>
            </a:r>
            <a:r>
              <a:rPr lang="en-US" altLang="zh-TW" sz="2400" b="1" dirty="0">
                <a:solidFill>
                  <a:srgbClr val="FF0000"/>
                </a:solidFill>
              </a:rPr>
              <a:t>6</a:t>
            </a:r>
            <a:r>
              <a:rPr lang="zh-TW" altLang="en-US" sz="2400" b="1" dirty="0">
                <a:solidFill>
                  <a:srgbClr val="FF0000"/>
                </a:solidFill>
              </a:rPr>
              <a:t>場次 運動指導員</a:t>
            </a:r>
            <a:r>
              <a:rPr lang="zh-TW" altLang="en-US" sz="2400" b="1" u="sng" dirty="0">
                <a:solidFill>
                  <a:srgbClr val="FF0000"/>
                </a:solidFill>
              </a:rPr>
              <a:t>職前訓練 </a:t>
            </a:r>
            <a:r>
              <a:rPr lang="zh-TW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→</a:t>
            </a:r>
            <a:r>
              <a:rPr lang="zh-TW" altLang="en-US" sz="2400" dirty="0"/>
              <a:t> 至少</a:t>
            </a:r>
            <a:r>
              <a:rPr lang="en-US" altLang="zh-TW" sz="2400" dirty="0"/>
              <a:t>600</a:t>
            </a:r>
            <a:r>
              <a:rPr lang="zh-TW" altLang="en-US" sz="2400" dirty="0"/>
              <a:t>人取得結業證書</a:t>
            </a:r>
            <a:endParaRPr lang="en-US" altLang="zh-TW" sz="2400" dirty="0"/>
          </a:p>
          <a:p>
            <a:pPr marL="0" indent="0">
              <a:lnSpc>
                <a:spcPts val="3500"/>
              </a:lnSpc>
              <a:buNone/>
            </a:pPr>
            <a:r>
              <a:rPr lang="en-US" altLang="zh-TW" sz="2400" dirty="0"/>
              <a:t>(</a:t>
            </a:r>
            <a:r>
              <a:rPr lang="zh-TW" altLang="en-US" sz="2400" dirty="0"/>
              <a:t>二</a:t>
            </a:r>
            <a:r>
              <a:rPr lang="en-US" altLang="zh-TW" sz="2400" dirty="0"/>
              <a:t>)</a:t>
            </a:r>
            <a:r>
              <a:rPr lang="zh-TW" altLang="en-US" sz="2400" dirty="0"/>
              <a:t>辦理 </a:t>
            </a:r>
            <a:r>
              <a:rPr lang="en-US" altLang="zh-TW" sz="2400" b="1" dirty="0">
                <a:solidFill>
                  <a:srgbClr val="FF0000"/>
                </a:solidFill>
              </a:rPr>
              <a:t>4</a:t>
            </a:r>
            <a:r>
              <a:rPr lang="zh-TW" altLang="en-US" sz="2400" b="1" dirty="0">
                <a:solidFill>
                  <a:srgbClr val="FF0000"/>
                </a:solidFill>
              </a:rPr>
              <a:t>場次 運動指導員</a:t>
            </a:r>
            <a:r>
              <a:rPr lang="zh-TW" altLang="en-US" sz="2400" b="1" u="sng" dirty="0">
                <a:solidFill>
                  <a:srgbClr val="FF0000"/>
                </a:solidFill>
              </a:rPr>
              <a:t>在職訓練 </a:t>
            </a:r>
            <a:r>
              <a:rPr lang="zh-TW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→</a:t>
            </a:r>
            <a:r>
              <a:rPr lang="zh-TW" altLang="en-US" sz="24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400" dirty="0"/>
              <a:t>至少</a:t>
            </a:r>
            <a:r>
              <a:rPr lang="en-US" altLang="zh-TW" sz="2400" dirty="0"/>
              <a:t>200</a:t>
            </a:r>
            <a:r>
              <a:rPr lang="zh-TW" altLang="en-US" sz="2400" dirty="0"/>
              <a:t>人取得結業證書</a:t>
            </a:r>
            <a:endParaRPr lang="en-US" altLang="zh-TW" sz="2400" dirty="0"/>
          </a:p>
          <a:p>
            <a:pPr marL="0" indent="0">
              <a:lnSpc>
                <a:spcPts val="3500"/>
              </a:lnSpc>
              <a:buNone/>
            </a:pPr>
            <a:r>
              <a:rPr lang="en-US" altLang="zh-TW" sz="2400" dirty="0"/>
              <a:t>(</a:t>
            </a:r>
            <a:r>
              <a:rPr lang="zh-TW" altLang="en-US" sz="2400" dirty="0"/>
              <a:t>三</a:t>
            </a:r>
            <a:r>
              <a:rPr lang="en-US" altLang="zh-TW" sz="2400" dirty="0"/>
              <a:t>)</a:t>
            </a:r>
            <a:r>
              <a:rPr lang="zh-TW" altLang="en-US" sz="2400" dirty="0"/>
              <a:t>組成運動指導員</a:t>
            </a:r>
            <a:r>
              <a:rPr lang="zh-TW" altLang="en-US" sz="2400" b="1" u="sng" dirty="0">
                <a:solidFill>
                  <a:srgbClr val="FF0000"/>
                </a:solidFill>
              </a:rPr>
              <a:t>輔導顧問團</a:t>
            </a:r>
            <a:endParaRPr lang="en-US" altLang="zh-TW" sz="2400" b="1" u="sng" dirty="0">
              <a:solidFill>
                <a:srgbClr val="FF0000"/>
              </a:solidFill>
            </a:endParaRPr>
          </a:p>
          <a:p>
            <a:pPr marL="0" indent="0">
              <a:lnSpc>
                <a:spcPts val="3500"/>
              </a:lnSpc>
              <a:buNone/>
            </a:pPr>
            <a:r>
              <a:rPr lang="en-US" altLang="zh-TW" sz="2400" dirty="0"/>
              <a:t>(</a:t>
            </a:r>
            <a:r>
              <a:rPr lang="zh-TW" altLang="en-US" sz="2400" dirty="0"/>
              <a:t>四</a:t>
            </a:r>
            <a:r>
              <a:rPr lang="en-US" altLang="zh-TW" sz="2400" dirty="0"/>
              <a:t>)</a:t>
            </a:r>
            <a:r>
              <a:rPr lang="zh-TW" altLang="en-US" sz="2400" dirty="0"/>
              <a:t>辦理 </a:t>
            </a:r>
            <a:r>
              <a:rPr lang="en-US" altLang="zh-TW" sz="2400" b="1" dirty="0">
                <a:solidFill>
                  <a:srgbClr val="FF0000"/>
                </a:solidFill>
              </a:rPr>
              <a:t>2</a:t>
            </a:r>
            <a:r>
              <a:rPr lang="zh-TW" altLang="en-US" sz="2400" b="1" dirty="0">
                <a:solidFill>
                  <a:srgbClr val="FF0000"/>
                </a:solidFill>
              </a:rPr>
              <a:t>場次 </a:t>
            </a:r>
            <a:r>
              <a:rPr lang="zh-TW" altLang="en-US" sz="2400" dirty="0"/>
              <a:t>運動指導員</a:t>
            </a:r>
            <a:r>
              <a:rPr lang="zh-TW" altLang="en-US" sz="2400" b="1" u="sng" dirty="0">
                <a:solidFill>
                  <a:srgbClr val="FF0000"/>
                </a:solidFill>
              </a:rPr>
              <a:t>輔導須知說明會</a:t>
            </a:r>
            <a:endParaRPr lang="en-US" altLang="zh-TW" sz="2400" b="1" u="sng" dirty="0">
              <a:solidFill>
                <a:srgbClr val="FF0000"/>
              </a:solidFill>
            </a:endParaRPr>
          </a:p>
          <a:p>
            <a:pPr marL="0" indent="0">
              <a:lnSpc>
                <a:spcPts val="3500"/>
              </a:lnSpc>
              <a:buNone/>
            </a:pPr>
            <a:r>
              <a:rPr lang="en-US" altLang="zh-TW" sz="2400" dirty="0"/>
              <a:t>(</a:t>
            </a:r>
            <a:r>
              <a:rPr lang="zh-TW" altLang="en-US" sz="2400" dirty="0"/>
              <a:t>五</a:t>
            </a:r>
            <a:r>
              <a:rPr lang="en-US" altLang="zh-TW" sz="2400" dirty="0"/>
              <a:t>)</a:t>
            </a:r>
            <a:r>
              <a:rPr lang="zh-TW" altLang="en-US" sz="2400" dirty="0"/>
              <a:t>辦理 </a:t>
            </a:r>
            <a:r>
              <a:rPr lang="en-US" altLang="zh-TW" sz="2400" b="1" dirty="0">
                <a:solidFill>
                  <a:srgbClr val="FF0000"/>
                </a:solidFill>
              </a:rPr>
              <a:t>10</a:t>
            </a:r>
            <a:r>
              <a:rPr lang="zh-TW" altLang="en-US" sz="2400" b="1" dirty="0">
                <a:solidFill>
                  <a:srgbClr val="FF0000"/>
                </a:solidFill>
              </a:rPr>
              <a:t>場次 </a:t>
            </a:r>
            <a:r>
              <a:rPr lang="zh-TW" altLang="en-US" sz="2400" dirty="0"/>
              <a:t>運動指導員</a:t>
            </a:r>
            <a:r>
              <a:rPr lang="zh-TW" altLang="en-US" sz="2400" b="1" u="sng" dirty="0">
                <a:solidFill>
                  <a:srgbClr val="FF0000"/>
                </a:solidFill>
              </a:rPr>
              <a:t>輔導座談會</a:t>
            </a:r>
            <a:endParaRPr lang="en-US" altLang="zh-TW" sz="2400" b="1" u="sng" dirty="0">
              <a:solidFill>
                <a:srgbClr val="FF0000"/>
              </a:solidFill>
            </a:endParaRPr>
          </a:p>
          <a:p>
            <a:pPr marL="0" indent="0">
              <a:lnSpc>
                <a:spcPts val="3500"/>
              </a:lnSpc>
              <a:buNone/>
            </a:pPr>
            <a:r>
              <a:rPr lang="en-US" altLang="zh-TW" sz="2400" dirty="0"/>
              <a:t>(</a:t>
            </a:r>
            <a:r>
              <a:rPr lang="zh-TW" altLang="en-US" sz="2400" dirty="0"/>
              <a:t>六</a:t>
            </a:r>
            <a:r>
              <a:rPr lang="en-US" altLang="zh-TW" sz="2400" dirty="0"/>
              <a:t>)</a:t>
            </a:r>
            <a:r>
              <a:rPr lang="zh-TW" altLang="en-US" sz="2400" dirty="0"/>
              <a:t>辦理運動指導員</a:t>
            </a:r>
            <a:r>
              <a:rPr lang="zh-TW" altLang="en-US" sz="2400" b="1" u="sng" dirty="0">
                <a:solidFill>
                  <a:srgbClr val="FF0000"/>
                </a:solidFill>
              </a:rPr>
              <a:t>職場訪視</a:t>
            </a:r>
            <a:r>
              <a:rPr lang="zh-TW" altLang="en-US" sz="2400" dirty="0"/>
              <a:t>，每人至少訪視</a:t>
            </a:r>
            <a:r>
              <a:rPr lang="en-US" altLang="zh-TW" sz="2400" dirty="0"/>
              <a:t>1</a:t>
            </a:r>
            <a:r>
              <a:rPr lang="zh-TW" altLang="en-US" sz="2400" dirty="0"/>
              <a:t>次，總計達 </a:t>
            </a:r>
            <a:r>
              <a:rPr lang="en-US" altLang="zh-TW" sz="2400" b="1" dirty="0">
                <a:solidFill>
                  <a:srgbClr val="FF0000"/>
                </a:solidFill>
              </a:rPr>
              <a:t>200</a:t>
            </a:r>
            <a:r>
              <a:rPr lang="zh-TW" altLang="en-US" sz="2400" b="1" dirty="0">
                <a:solidFill>
                  <a:srgbClr val="FF0000"/>
                </a:solidFill>
              </a:rPr>
              <a:t>人次</a:t>
            </a:r>
            <a:endParaRPr lang="en-US" altLang="zh-TW" sz="2400" b="1" dirty="0">
              <a:solidFill>
                <a:srgbClr val="FF0000"/>
              </a:solidFill>
            </a:endParaRPr>
          </a:p>
          <a:p>
            <a:pPr marL="0" indent="0">
              <a:lnSpc>
                <a:spcPts val="3500"/>
              </a:lnSpc>
              <a:buNone/>
            </a:pPr>
            <a:r>
              <a:rPr lang="en-US" altLang="zh-TW" sz="2400" dirty="0"/>
              <a:t>(</a:t>
            </a:r>
            <a:r>
              <a:rPr lang="zh-TW" altLang="en-US" sz="2400" dirty="0"/>
              <a:t>七</a:t>
            </a:r>
            <a:r>
              <a:rPr lang="en-US" altLang="zh-TW" sz="2400" dirty="0"/>
              <a:t>)</a:t>
            </a:r>
            <a:r>
              <a:rPr lang="zh-TW" altLang="en-US" sz="2400" dirty="0"/>
              <a:t>完成職前、在職培訓課程、輔導座談會之</a:t>
            </a:r>
            <a:r>
              <a:rPr lang="zh-TW" altLang="en-US" sz="2400" b="1" u="sng" dirty="0">
                <a:solidFill>
                  <a:srgbClr val="FF0000"/>
                </a:solidFill>
              </a:rPr>
              <a:t>滿意度調查</a:t>
            </a:r>
          </a:p>
        </p:txBody>
      </p:sp>
    </p:spTree>
    <p:extLst>
      <p:ext uri="{BB962C8B-B14F-4D97-AF65-F5344CB8AC3E}">
        <p14:creationId xmlns:p14="http://schemas.microsoft.com/office/powerpoint/2010/main" val="2307927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</TotalTime>
  <Words>1487</Words>
  <Application>Microsoft Office PowerPoint</Application>
  <PresentationFormat>自訂</PresentationFormat>
  <Paragraphs>483</Paragraphs>
  <Slides>19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0" baseType="lpstr">
      <vt:lpstr>Office 佈景主題</vt:lpstr>
      <vt:lpstr>議題二 體育班學生職涯輔導</vt:lpstr>
      <vt:lpstr>前言</vt:lpstr>
      <vt:lpstr>依據</vt:lpstr>
      <vt:lpstr>一、國民體育法</vt:lpstr>
      <vt:lpstr>二、績優運動選手就業輔導辦法</vt:lpstr>
      <vt:lpstr>三、高級中等以下學校體育班設立辦法</vt:lpstr>
      <vt:lpstr>四、十二年國民基本教育體育班課程實施規範</vt:lpstr>
      <vt:lpstr>五、教育部體育署106-107年度運動指導員培訓及職場輔導(中華民國體育學會)</vt:lpstr>
      <vt:lpstr>五、教育部體育署106-107年度運動指導員培訓及職場輔導(中華民國體育學會)</vt:lpstr>
      <vt:lpstr>六、辦理運動員就業職涯輔導(中華民國奧林匹克委員會會)</vt:lpstr>
      <vt:lpstr>七、運動員生涯規劃輔導資料庫</vt:lpstr>
      <vt:lpstr>七、運動員生涯規劃專責輔導員</vt:lpstr>
      <vt:lpstr>結語</vt:lpstr>
      <vt:lpstr>體育班學生的升學管道</vt:lpstr>
      <vt:lpstr>體育班學生的升學管道</vt:lpstr>
      <vt:lpstr>PowerPoint 簡報</vt:lpstr>
      <vt:lpstr>PowerPoint 簡報</vt:lpstr>
      <vt:lpstr>PowerPoint 簡報</vt:lpstr>
      <vt:lpstr>敬請指正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楊廣銓</dc:creator>
  <cp:lastModifiedBy>董芯妤</cp:lastModifiedBy>
  <cp:revision>29</cp:revision>
  <cp:lastPrinted>2018-08-07T23:52:16Z</cp:lastPrinted>
  <dcterms:created xsi:type="dcterms:W3CDTF">2018-06-17T11:41:49Z</dcterms:created>
  <dcterms:modified xsi:type="dcterms:W3CDTF">2018-08-07T23:52:18Z</dcterms:modified>
</cp:coreProperties>
</file>