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65" r:id="rId1"/>
  </p:sldMasterIdLst>
  <p:notesMasterIdLst>
    <p:notesMasterId r:id="rId23"/>
  </p:notesMasterIdLst>
  <p:handoutMasterIdLst>
    <p:handoutMasterId r:id="rId24"/>
  </p:handoutMasterIdLst>
  <p:sldIdLst>
    <p:sldId id="449" r:id="rId2"/>
    <p:sldId id="258" r:id="rId3"/>
    <p:sldId id="287" r:id="rId4"/>
    <p:sldId id="288" r:id="rId5"/>
    <p:sldId id="294" r:id="rId6"/>
    <p:sldId id="436" r:id="rId7"/>
    <p:sldId id="295" r:id="rId8"/>
    <p:sldId id="446" r:id="rId9"/>
    <p:sldId id="447" r:id="rId10"/>
    <p:sldId id="289" r:id="rId11"/>
    <p:sldId id="444" r:id="rId12"/>
    <p:sldId id="438" r:id="rId13"/>
    <p:sldId id="293" r:id="rId14"/>
    <p:sldId id="296" r:id="rId15"/>
    <p:sldId id="441" r:id="rId16"/>
    <p:sldId id="437" r:id="rId17"/>
    <p:sldId id="442" r:id="rId18"/>
    <p:sldId id="443" r:id="rId19"/>
    <p:sldId id="445" r:id="rId20"/>
    <p:sldId id="448" r:id="rId21"/>
    <p:sldId id="290"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DC646-7FAB-4908-9B07-F544FB4444C2}" v="2190" dt="2018-07-24T05:34:31.25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4" autoAdjust="0"/>
    <p:restoredTop sz="94340" autoAdjust="0"/>
  </p:normalViewPr>
  <p:slideViewPr>
    <p:cSldViewPr snapToGrid="0">
      <p:cViewPr varScale="1">
        <p:scale>
          <a:sx n="105" d="100"/>
          <a:sy n="105" d="100"/>
        </p:scale>
        <p:origin x="-846"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4A8D1DCD-564F-440D-B736-14FCD92793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TW" altLang="en-US"/>
          </a:p>
        </p:txBody>
      </p:sp>
      <p:sp>
        <p:nvSpPr>
          <p:cNvPr id="3" name="日期版面配置區 2">
            <a:extLst>
              <a:ext uri="{FF2B5EF4-FFF2-40B4-BE49-F238E27FC236}">
                <a16:creationId xmlns="" xmlns:a16="http://schemas.microsoft.com/office/drawing/2014/main" id="{10383A09-CB37-47F6-ADD4-4D3CF48BD7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6BDEE9C-22E9-4DC4-B332-8293C77B9C72}" type="datetimeFigureOut">
              <a:rPr lang="zh-TW" altLang="en-US"/>
              <a:pPr>
                <a:defRPr/>
              </a:pPr>
              <a:t>2018/8/8</a:t>
            </a:fld>
            <a:endParaRPr lang="zh-TW" altLang="en-US"/>
          </a:p>
        </p:txBody>
      </p:sp>
      <p:sp>
        <p:nvSpPr>
          <p:cNvPr id="4" name="頁尾版面配置區 3">
            <a:extLst>
              <a:ext uri="{FF2B5EF4-FFF2-40B4-BE49-F238E27FC236}">
                <a16:creationId xmlns="" xmlns:a16="http://schemas.microsoft.com/office/drawing/2014/main" id="{5EDFEA60-366D-41FE-B2A6-0465A4C1DC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TW" altLang="en-US"/>
          </a:p>
        </p:txBody>
      </p:sp>
      <p:sp>
        <p:nvSpPr>
          <p:cNvPr id="5" name="投影片編號版面配置區 4">
            <a:extLst>
              <a:ext uri="{FF2B5EF4-FFF2-40B4-BE49-F238E27FC236}">
                <a16:creationId xmlns="" xmlns:a16="http://schemas.microsoft.com/office/drawing/2014/main" id="{A5D403D1-5E4B-4BEB-B7F2-3D3579BE52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AE30D0D-D8DC-4439-B04A-B22F4816718A}" type="slidenum">
              <a:rPr lang="zh-TW" altLang="en-US"/>
              <a:pPr>
                <a:defRPr/>
              </a:pPr>
              <a:t>‹#›</a:t>
            </a:fld>
            <a:endParaRPr lang="zh-TW" altLang="en-US"/>
          </a:p>
        </p:txBody>
      </p:sp>
    </p:spTree>
    <p:extLst>
      <p:ext uri="{BB962C8B-B14F-4D97-AF65-F5344CB8AC3E}">
        <p14:creationId xmlns:p14="http://schemas.microsoft.com/office/powerpoint/2010/main" val="32051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7DA11D10-1E54-4171-94F6-F8C96E5811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TW" altLang="en-US"/>
          </a:p>
        </p:txBody>
      </p:sp>
      <p:sp>
        <p:nvSpPr>
          <p:cNvPr id="3" name="日期版面配置區 2">
            <a:extLst>
              <a:ext uri="{FF2B5EF4-FFF2-40B4-BE49-F238E27FC236}">
                <a16:creationId xmlns="" xmlns:a16="http://schemas.microsoft.com/office/drawing/2014/main" id="{718C737D-B665-4334-B4D2-344D18BC01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0E159F1-B2DF-48B0-A8B4-41D265D7F8F1}" type="datetimeFigureOut">
              <a:rPr lang="zh-TW" altLang="en-US"/>
              <a:pPr>
                <a:defRPr/>
              </a:pPr>
              <a:t>2018/8/8</a:t>
            </a:fld>
            <a:endParaRPr lang="zh-TW" altLang="en-US"/>
          </a:p>
        </p:txBody>
      </p:sp>
      <p:sp>
        <p:nvSpPr>
          <p:cNvPr id="4" name="投影片影像版面配置區 3">
            <a:extLst>
              <a:ext uri="{FF2B5EF4-FFF2-40B4-BE49-F238E27FC236}">
                <a16:creationId xmlns="" xmlns:a16="http://schemas.microsoft.com/office/drawing/2014/main" id="{183E656E-FE8A-464B-A7C7-6F3BC14B31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 xmlns:a16="http://schemas.microsoft.com/office/drawing/2014/main" id="{9F874E74-1039-4055-8465-FF990CE69B8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 xmlns:a16="http://schemas.microsoft.com/office/drawing/2014/main" id="{16F13C36-93FC-4D45-A70D-6C0B42028BD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TW" altLang="en-US"/>
          </a:p>
        </p:txBody>
      </p:sp>
      <p:sp>
        <p:nvSpPr>
          <p:cNvPr id="7" name="投影片編號版面配置區 6">
            <a:extLst>
              <a:ext uri="{FF2B5EF4-FFF2-40B4-BE49-F238E27FC236}">
                <a16:creationId xmlns="" xmlns:a16="http://schemas.microsoft.com/office/drawing/2014/main" id="{11BC3430-BF46-4EAE-B121-3BEA2664671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37B5D3D-2083-42DD-B9D0-C95A7B1519BA}" type="slidenum">
              <a:rPr lang="zh-TW" altLang="en-US"/>
              <a:pPr>
                <a:defRPr/>
              </a:pPr>
              <a:t>‹#›</a:t>
            </a:fld>
            <a:endParaRPr lang="zh-TW" altLang="en-US"/>
          </a:p>
        </p:txBody>
      </p:sp>
    </p:spTree>
    <p:extLst>
      <p:ext uri="{BB962C8B-B14F-4D97-AF65-F5344CB8AC3E}">
        <p14:creationId xmlns:p14="http://schemas.microsoft.com/office/powerpoint/2010/main" val="8619130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影像版面配置區 1">
            <a:extLst>
              <a:ext uri="{FF2B5EF4-FFF2-40B4-BE49-F238E27FC236}">
                <a16:creationId xmlns="" xmlns:a16="http://schemas.microsoft.com/office/drawing/2014/main" id="{E2B04498-43F7-404F-958A-903E675C7452}"/>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a:extLst>
              <a:ext uri="{FF2B5EF4-FFF2-40B4-BE49-F238E27FC236}">
                <a16:creationId xmlns="" xmlns:a16="http://schemas.microsoft.com/office/drawing/2014/main" id="{11AABFAF-4C46-4D78-8087-8CE17BD79A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16388" name="投影片編號版面配置區 3">
            <a:extLst>
              <a:ext uri="{FF2B5EF4-FFF2-40B4-BE49-F238E27FC236}">
                <a16:creationId xmlns="" xmlns:a16="http://schemas.microsoft.com/office/drawing/2014/main" id="{BC0CCBCE-E0CC-4B7E-82C0-4B176CC13D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4164B85-5780-4ABF-9865-BFE1ABFD8207}" type="slidenum">
              <a:rPr lang="zh-TW" altLang="en-US">
                <a:latin typeface="Calibri" panose="020F0502020204030204" pitchFamily="34" charset="0"/>
              </a:rPr>
              <a:pPr fontAlgn="base">
                <a:spcBef>
                  <a:spcPct val="0"/>
                </a:spcBef>
                <a:spcAft>
                  <a:spcPct val="0"/>
                </a:spcAft>
              </a:pPr>
              <a:t>1</a:t>
            </a:fld>
            <a:endParaRPr lang="zh-TW" altLang="en-US">
              <a:latin typeface="Calibri" panose="020F0502020204030204" pitchFamily="34" charset="0"/>
            </a:endParaRPr>
          </a:p>
        </p:txBody>
      </p:sp>
    </p:spTree>
    <p:extLst>
      <p:ext uri="{BB962C8B-B14F-4D97-AF65-F5344CB8AC3E}">
        <p14:creationId xmlns:p14="http://schemas.microsoft.com/office/powerpoint/2010/main" val="139519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37B5D3D-2083-42DD-B9D0-C95A7B1519BA}" type="slidenum">
              <a:rPr lang="zh-TW" altLang="en-US" smtClean="0"/>
              <a:pPr>
                <a:defRPr/>
              </a:pPr>
              <a:t>8</a:t>
            </a:fld>
            <a:endParaRPr lang="zh-TW" altLang="en-US"/>
          </a:p>
        </p:txBody>
      </p:sp>
    </p:spTree>
    <p:extLst>
      <p:ext uri="{BB962C8B-B14F-4D97-AF65-F5344CB8AC3E}">
        <p14:creationId xmlns:p14="http://schemas.microsoft.com/office/powerpoint/2010/main" val="342763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37B5D3D-2083-42DD-B9D0-C95A7B1519BA}" type="slidenum">
              <a:rPr lang="zh-TW" altLang="en-US" smtClean="0"/>
              <a:pPr>
                <a:defRPr/>
              </a:pPr>
              <a:t>13</a:t>
            </a:fld>
            <a:endParaRPr lang="zh-TW" altLang="en-US"/>
          </a:p>
        </p:txBody>
      </p:sp>
    </p:spTree>
    <p:extLst>
      <p:ext uri="{BB962C8B-B14F-4D97-AF65-F5344CB8AC3E}">
        <p14:creationId xmlns:p14="http://schemas.microsoft.com/office/powerpoint/2010/main" val="318301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37B5D3D-2083-42DD-B9D0-C95A7B1519BA}" type="slidenum">
              <a:rPr lang="zh-TW" altLang="en-US" smtClean="0"/>
              <a:pPr>
                <a:defRPr/>
              </a:pPr>
              <a:t>14</a:t>
            </a:fld>
            <a:endParaRPr lang="zh-TW" altLang="en-US"/>
          </a:p>
        </p:txBody>
      </p:sp>
    </p:spTree>
    <p:extLst>
      <p:ext uri="{BB962C8B-B14F-4D97-AF65-F5344CB8AC3E}">
        <p14:creationId xmlns:p14="http://schemas.microsoft.com/office/powerpoint/2010/main" val="180106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37B5D3D-2083-42DD-B9D0-C95A7B1519BA}" type="slidenum">
              <a:rPr lang="zh-TW" altLang="en-US" smtClean="0"/>
              <a:pPr>
                <a:defRPr/>
              </a:pPr>
              <a:t>15</a:t>
            </a:fld>
            <a:endParaRPr lang="zh-TW" altLang="en-US"/>
          </a:p>
        </p:txBody>
      </p:sp>
    </p:spTree>
    <p:extLst>
      <p:ext uri="{BB962C8B-B14F-4D97-AF65-F5344CB8AC3E}">
        <p14:creationId xmlns:p14="http://schemas.microsoft.com/office/powerpoint/2010/main" val="428371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37B5D3D-2083-42DD-B9D0-C95A7B1519BA}" type="slidenum">
              <a:rPr lang="zh-TW" altLang="en-US" smtClean="0"/>
              <a:pPr>
                <a:defRPr/>
              </a:pPr>
              <a:t>18</a:t>
            </a:fld>
            <a:endParaRPr lang="zh-TW" altLang="en-US"/>
          </a:p>
        </p:txBody>
      </p:sp>
    </p:spTree>
    <p:extLst>
      <p:ext uri="{BB962C8B-B14F-4D97-AF65-F5344CB8AC3E}">
        <p14:creationId xmlns:p14="http://schemas.microsoft.com/office/powerpoint/2010/main" val="318465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 </a:t>
            </a:r>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9DBC3E13-E0D4-44B4-B07A-6A6F4F1DBB57}" type="datetimeFigureOut">
              <a:rPr lang="zh-TW" altLang="en-US" smtClean="0"/>
              <a:pPr>
                <a:defRPr/>
              </a:pPr>
              <a:t>2018/8/8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712A021-E663-4A17-B3B2-240ACDDB5469}"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F5BE482F-FE00-44B5-8C78-5A10F1D169EE}" type="datetimeFigureOut">
              <a:rPr lang="zh-TW" altLang="en-US" smtClean="0"/>
              <a:pPr>
                <a:defRPr/>
              </a:pPr>
              <a:t>2018/8/8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FAC2E313-120E-4EB9-859E-556954DB9A0D}"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C793D3F1-C2B6-49A7-8CEC-935832EC5121}" type="datetimeFigureOut">
              <a:rPr lang="zh-TW" altLang="en-US" smtClean="0"/>
              <a:pPr>
                <a:defRPr/>
              </a:pPr>
              <a:t>2018/8/8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6A9AC6A-20FD-411C-BD62-1A9BEB94D512}"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5874B7DE-7CCA-4B68-931C-AC23E65C5C8B}" type="datetimeFigureOut">
              <a:rPr lang="zh-TW" altLang="en-US" smtClean="0"/>
              <a:pPr>
                <a:defRPr/>
              </a:pPr>
              <a:t>2018/8/8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3A567269-5061-4F2B-AC74-0141F4C64C88}"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pPr>
              <a:defRPr/>
            </a:pPr>
            <a:fld id="{5874B7DE-7CCA-4B68-931C-AC23E65C5C8B}" type="datetimeFigureOut">
              <a:rPr lang="zh-TW" altLang="en-US" smtClean="0"/>
              <a:pPr>
                <a:defRPr/>
              </a:pPr>
              <a:t>2018/8/8</a:t>
            </a:fld>
            <a:endParaRPr lang="zh-TW" altLang="en-US"/>
          </a:p>
        </p:txBody>
      </p:sp>
      <p:sp>
        <p:nvSpPr>
          <p:cNvPr id="8" name="Slide Number Placeholder 7"/>
          <p:cNvSpPr>
            <a:spLocks noGrp="1"/>
          </p:cNvSpPr>
          <p:nvPr>
            <p:ph type="sldNum" sz="quarter" idx="11"/>
          </p:nvPr>
        </p:nvSpPr>
        <p:spPr/>
        <p:txBody>
          <a:bodyPr/>
          <a:lstStyle/>
          <a:p>
            <a:pPr>
              <a:defRPr/>
            </a:pPr>
            <a:fld id="{3A567269-5061-4F2B-AC74-0141F4C64C88}" type="slidenum">
              <a:rPr lang="zh-TW" altLang="en-US" smtClean="0"/>
              <a:pPr>
                <a:defRPr/>
              </a:pPr>
              <a:t>‹#›</a:t>
            </a:fld>
            <a:endParaRPr lang="zh-TW" altLang="en-US"/>
          </a:p>
        </p:txBody>
      </p:sp>
      <p:sp>
        <p:nvSpPr>
          <p:cNvPr id="9" name="Footer Placeholder 8"/>
          <p:cNvSpPr>
            <a:spLocks noGrp="1"/>
          </p:cNvSpPr>
          <p:nvPr>
            <p:ph type="ftr" sz="quarter" idx="12"/>
          </p:nvPr>
        </p:nvSpPr>
        <p:spPr/>
        <p:txBody>
          <a:bodyPr/>
          <a:lstStyle/>
          <a:p>
            <a:pPr>
              <a:defRPr/>
            </a:pP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5874B7DE-7CCA-4B68-931C-AC23E65C5C8B}" type="datetimeFigureOut">
              <a:rPr lang="zh-TW" altLang="en-US" smtClean="0"/>
              <a:pPr>
                <a:defRPr/>
              </a:pPr>
              <a:t>2018/8/8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3A567269-5061-4F2B-AC74-0141F4C64C88}"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a:t>按一下以編輯母片文字樣式</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5874B7DE-7CCA-4B68-931C-AC23E65C5C8B}" type="datetimeFigureOut">
              <a:rPr lang="zh-TW" altLang="en-US" smtClean="0"/>
              <a:pPr>
                <a:defRPr/>
              </a:pPr>
              <a:t>2018/8/8</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3A567269-5061-4F2B-AC74-0141F4C64C88}"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pPr>
              <a:defRPr/>
            </a:pPr>
            <a:fld id="{9CBE453B-B2D2-41D2-8B19-F80FC2D3825E}" type="datetimeFigureOut">
              <a:rPr lang="zh-TW" altLang="en-US" smtClean="0"/>
              <a:pPr>
                <a:defRPr/>
              </a:pPr>
              <a:t>2018/8/8</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1F7285B2-1ECD-4582-A528-47AD5FCE35A8}"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D5F5333-DCE9-4261-ADFB-3F7603D09C7B}" type="datetimeFigureOut">
              <a:rPr lang="zh-TW" altLang="en-US" smtClean="0"/>
              <a:pPr>
                <a:defRPr/>
              </a:pPr>
              <a:t>2018/8/8</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22F73471-2776-4B6A-A559-566EE0C81235}"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6AC1E0BD-CA3F-45D8-A38A-95A1D60A8B39}" type="datetimeFigureOut">
              <a:rPr lang="zh-TW" altLang="en-US" smtClean="0"/>
              <a:pPr>
                <a:defRPr/>
              </a:pPr>
              <a:t>2018/8/8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DF23965-2B05-4EEF-ACFF-ED56D1ECA1E5}" type="slidenum">
              <a:rPr lang="zh-TW" altLang="en-US" smtClean="0"/>
              <a:pPr>
                <a:defRPr/>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53CA703D-D8C6-4572-BF40-B619A472ADC9}" type="datetimeFigureOut">
              <a:rPr lang="zh-TW" altLang="en-US" smtClean="0"/>
              <a:pPr>
                <a:defRPr/>
              </a:pPr>
              <a:t>2018/8/8</a:t>
            </a:fld>
            <a:endParaRPr lang="zh-TW" altLang="en-US"/>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D0FA29A8-0B15-49D3-8090-9E542579EEE0}" type="slidenum">
              <a:rPr lang="zh-TW" altLang="en-US" smtClean="0"/>
              <a:pPr>
                <a:defRPr/>
              </a:pPr>
              <a:t>‹#›</a:t>
            </a:fld>
            <a:endParaRPr lang="zh-TW" alt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zh-TW" altLang="en-US"/>
              <a:t>按一下以編輯母片標題樣式</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pPr>
              <a:defRPr/>
            </a:pPr>
            <a:fld id="{5874B7DE-7CCA-4B68-931C-AC23E65C5C8B}" type="datetimeFigureOut">
              <a:rPr lang="zh-TW" altLang="en-US" smtClean="0"/>
              <a:pPr>
                <a:defRPr/>
              </a:pPr>
              <a:t>2018/8/8</a:t>
            </a:fld>
            <a:endParaRPr lang="zh-TW" alt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zh-TW" alt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a:defRPr/>
            </a:pPr>
            <a:fld id="{3A567269-5061-4F2B-AC74-0141F4C64C88}" type="slidenum">
              <a:rPr lang="zh-TW" altLang="en-US" smtClean="0"/>
              <a:pPr>
                <a:defRPr/>
              </a:pPr>
              <a:t>‹#›</a:t>
            </a:fld>
            <a:endParaRPr lang="zh-TW" alt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76D5296-24D6-4E9A-9A1A-93BE38CF7B5E}"/>
              </a:ext>
            </a:extLst>
          </p:cNvPr>
          <p:cNvSpPr>
            <a:spLocks noGrp="1"/>
          </p:cNvSpPr>
          <p:nvPr>
            <p:ph type="ctrTitle"/>
          </p:nvPr>
        </p:nvSpPr>
        <p:spPr/>
        <p:txBody>
          <a:bodyPr>
            <a:normAutofit/>
          </a:bodyPr>
          <a:lstStyle/>
          <a:p>
            <a:pPr>
              <a:defRPr/>
            </a:pPr>
            <a:r>
              <a:rPr lang="zh-TW" altLang="en-US" sz="4800" b="1" dirty="0" smtClean="0">
                <a:solidFill>
                  <a:srgbClr val="FF0000"/>
                </a:solidFill>
              </a:rPr>
              <a:t>議題三</a:t>
            </a:r>
            <a:r>
              <a:rPr lang="en-US" altLang="zh-TW" sz="4800" b="1" dirty="0" smtClean="0"/>
              <a:t/>
            </a:r>
            <a:br>
              <a:rPr lang="en-US" altLang="zh-TW" sz="4800" b="1" dirty="0" smtClean="0"/>
            </a:br>
            <a:r>
              <a:rPr lang="zh-TW" altLang="zh-TW" sz="4800" b="1" dirty="0" smtClean="0"/>
              <a:t>營造</a:t>
            </a:r>
            <a:r>
              <a:rPr lang="zh-TW" altLang="zh-TW" sz="4800" b="1" dirty="0"/>
              <a:t>體育班性別平等優質環境</a:t>
            </a:r>
            <a:r>
              <a:rPr lang="zh-TW" altLang="en-US" sz="4800" dirty="0">
                <a:latin typeface="微軟正黑體" panose="020B0604030504040204" pitchFamily="34" charset="-120"/>
                <a:ea typeface="微軟正黑體" panose="020B0604030504040204" pitchFamily="34" charset="-120"/>
              </a:rPr>
              <a:t/>
            </a:r>
            <a:br>
              <a:rPr lang="zh-TW" altLang="en-US" sz="4800" dirty="0">
                <a:latin typeface="微軟正黑體" panose="020B0604030504040204" pitchFamily="34" charset="-120"/>
                <a:ea typeface="微軟正黑體" panose="020B0604030504040204" pitchFamily="34" charset="-120"/>
              </a:rPr>
            </a:br>
            <a:endParaRPr lang="zh-TW" altLang="en-US" sz="4800" dirty="0">
              <a:latin typeface="微軟正黑體" panose="020B0604030504040204" pitchFamily="34" charset="-120"/>
              <a:ea typeface="微軟正黑體" panose="020B0604030504040204" pitchFamily="34" charset="-120"/>
            </a:endParaRPr>
          </a:p>
        </p:txBody>
      </p:sp>
      <p:sp>
        <p:nvSpPr>
          <p:cNvPr id="4" name="副標題 3"/>
          <p:cNvSpPr>
            <a:spLocks noGrp="1"/>
          </p:cNvSpPr>
          <p:nvPr>
            <p:ph type="subTitle" idx="1"/>
          </p:nvPr>
        </p:nvSpPr>
        <p:spPr/>
        <p:txBody>
          <a:bodyPr/>
          <a:lstStyle/>
          <a:p>
            <a:endParaRPr kumimoji="1" lang="zh-TW" altLang="en-US"/>
          </a:p>
        </p:txBody>
      </p:sp>
      <p:pic>
        <p:nvPicPr>
          <p:cNvPr id="32" name="圖形 31" descr="溜冰">
            <a:extLst>
              <a:ext uri="{FF2B5EF4-FFF2-40B4-BE49-F238E27FC236}">
                <a16:creationId xmlns="" xmlns:a16="http://schemas.microsoft.com/office/drawing/2014/main" id="{1DF2E88F-20F7-4EFF-991A-4B57BFEA3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5891213"/>
            <a:ext cx="914400" cy="914400"/>
          </a:xfrm>
          <a:prstGeom prst="rect">
            <a:avLst/>
          </a:prstGeom>
        </p:spPr>
      </p:pic>
      <p:pic>
        <p:nvPicPr>
          <p:cNvPr id="34" name="圖形 33" descr="高爾夫球">
            <a:extLst>
              <a:ext uri="{FF2B5EF4-FFF2-40B4-BE49-F238E27FC236}">
                <a16:creationId xmlns="" xmlns:a16="http://schemas.microsoft.com/office/drawing/2014/main" id="{78D9C3D7-D497-455C-BF00-9DE5EB2C2F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5891213"/>
            <a:ext cx="914400" cy="914400"/>
          </a:xfrm>
          <a:prstGeom prst="rect">
            <a:avLst/>
          </a:prstGeom>
        </p:spPr>
      </p:pic>
      <p:pic>
        <p:nvPicPr>
          <p:cNvPr id="35" name="圖形 34" descr="棒球">
            <a:extLst>
              <a:ext uri="{FF2B5EF4-FFF2-40B4-BE49-F238E27FC236}">
                <a16:creationId xmlns="" xmlns:a16="http://schemas.microsoft.com/office/drawing/2014/main" id="{5978638D-0942-46D0-803F-6B3DD3464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9413" y="5838825"/>
            <a:ext cx="914400" cy="914400"/>
          </a:xfrm>
          <a:prstGeom prst="rect">
            <a:avLst/>
          </a:prstGeom>
        </p:spPr>
      </p:pic>
      <p:pic>
        <p:nvPicPr>
          <p:cNvPr id="36" name="圖形 35" descr="自行車">
            <a:extLst>
              <a:ext uri="{FF2B5EF4-FFF2-40B4-BE49-F238E27FC236}">
                <a16:creationId xmlns="" xmlns:a16="http://schemas.microsoft.com/office/drawing/2014/main" id="{505050C9-779C-4605-9D48-DC7644DD2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2663" y="5899150"/>
            <a:ext cx="914400" cy="914400"/>
          </a:xfrm>
          <a:prstGeom prst="rect">
            <a:avLst/>
          </a:prstGeom>
        </p:spPr>
      </p:pic>
      <p:sp>
        <p:nvSpPr>
          <p:cNvPr id="31" name="標題 1">
            <a:extLst>
              <a:ext uri="{FF2B5EF4-FFF2-40B4-BE49-F238E27FC236}">
                <a16:creationId xmlns="" xmlns:a16="http://schemas.microsoft.com/office/drawing/2014/main" id="{C76D5296-24D6-4E9A-9A1A-93BE38CF7B5E}"/>
              </a:ext>
            </a:extLst>
          </p:cNvPr>
          <p:cNvSpPr txBox="1">
            <a:spLocks/>
          </p:cNvSpPr>
          <p:nvPr/>
        </p:nvSpPr>
        <p:spPr>
          <a:xfrm>
            <a:off x="2768600" y="2214563"/>
            <a:ext cx="6959600" cy="1662112"/>
          </a:xfrm>
          <a:prstGeom prst="rect">
            <a:avLst/>
          </a:prstGeom>
        </p:spPr>
        <p:txBody>
          <a:bodyPr vert="horz" lIns="228600" tIns="228600" rIns="228600" bIns="0" rtlCol="0" anchor="b">
            <a:normAutofit fontScale="97500"/>
          </a:bodyPr>
          <a:lstStyle>
            <a:lvl1pPr algn="ctr" rtl="0" fontAlgn="base">
              <a:lnSpc>
                <a:spcPct val="80000"/>
              </a:lnSpc>
              <a:spcBef>
                <a:spcPct val="0"/>
              </a:spcBef>
              <a:spcAft>
                <a:spcPct val="0"/>
              </a:spcAft>
              <a:defRPr sz="5400" kern="1200" spc="-150">
                <a:solidFill>
                  <a:srgbClr val="FFFEFF"/>
                </a:solidFill>
                <a:latin typeface="+mj-lt"/>
                <a:ea typeface="+mj-ea"/>
                <a:cs typeface="+mj-cs"/>
              </a:defRPr>
            </a:lvl1pPr>
            <a:lvl2pPr algn="ctr" rtl="0" fontAlgn="base">
              <a:lnSpc>
                <a:spcPct val="85000"/>
              </a:lnSpc>
              <a:spcBef>
                <a:spcPct val="0"/>
              </a:spcBef>
              <a:spcAft>
                <a:spcPct val="0"/>
              </a:spcAft>
              <a:defRPr sz="4000">
                <a:solidFill>
                  <a:schemeClr val="tx1"/>
                </a:solidFill>
                <a:latin typeface="Calibri Light" panose="020F0302020204030204" pitchFamily="34" charset="0"/>
              </a:defRPr>
            </a:lvl2pPr>
            <a:lvl3pPr algn="ctr" rtl="0" fontAlgn="base">
              <a:lnSpc>
                <a:spcPct val="85000"/>
              </a:lnSpc>
              <a:spcBef>
                <a:spcPct val="0"/>
              </a:spcBef>
              <a:spcAft>
                <a:spcPct val="0"/>
              </a:spcAft>
              <a:defRPr sz="4000">
                <a:solidFill>
                  <a:schemeClr val="tx1"/>
                </a:solidFill>
                <a:latin typeface="Calibri Light" panose="020F0302020204030204" pitchFamily="34" charset="0"/>
              </a:defRPr>
            </a:lvl3pPr>
            <a:lvl4pPr algn="ctr" rtl="0" fontAlgn="base">
              <a:lnSpc>
                <a:spcPct val="85000"/>
              </a:lnSpc>
              <a:spcBef>
                <a:spcPct val="0"/>
              </a:spcBef>
              <a:spcAft>
                <a:spcPct val="0"/>
              </a:spcAft>
              <a:defRPr sz="4000">
                <a:solidFill>
                  <a:schemeClr val="tx1"/>
                </a:solidFill>
                <a:latin typeface="Calibri Light" panose="020F0302020204030204" pitchFamily="34" charset="0"/>
              </a:defRPr>
            </a:lvl4pPr>
            <a:lvl5pPr algn="ctr" rtl="0" fontAlgn="base">
              <a:lnSpc>
                <a:spcPct val="85000"/>
              </a:lnSpc>
              <a:spcBef>
                <a:spcPct val="0"/>
              </a:spcBef>
              <a:spcAft>
                <a:spcPct val="0"/>
              </a:spcAft>
              <a:defRPr sz="4000">
                <a:solidFill>
                  <a:schemeClr val="tx1"/>
                </a:solidFill>
                <a:latin typeface="Calibri Light" panose="020F0302020204030204" pitchFamily="34" charset="0"/>
              </a:defRPr>
            </a:lvl5pPr>
            <a:lvl6pPr marL="457200" algn="ctr" rtl="0" fontAlgn="base">
              <a:lnSpc>
                <a:spcPct val="85000"/>
              </a:lnSpc>
              <a:spcBef>
                <a:spcPct val="0"/>
              </a:spcBef>
              <a:spcAft>
                <a:spcPct val="0"/>
              </a:spcAft>
              <a:defRPr sz="4000">
                <a:solidFill>
                  <a:schemeClr val="tx1"/>
                </a:solidFill>
                <a:latin typeface="Calibri Light" panose="020F0302020204030204" pitchFamily="34" charset="0"/>
              </a:defRPr>
            </a:lvl6pPr>
            <a:lvl7pPr marL="914400" algn="ctr" rtl="0" fontAlgn="base">
              <a:lnSpc>
                <a:spcPct val="85000"/>
              </a:lnSpc>
              <a:spcBef>
                <a:spcPct val="0"/>
              </a:spcBef>
              <a:spcAft>
                <a:spcPct val="0"/>
              </a:spcAft>
              <a:defRPr sz="4000">
                <a:solidFill>
                  <a:schemeClr val="tx1"/>
                </a:solidFill>
                <a:latin typeface="Calibri Light" panose="020F0302020204030204" pitchFamily="34" charset="0"/>
              </a:defRPr>
            </a:lvl7pPr>
            <a:lvl8pPr marL="1371600" algn="ctr" rtl="0" fontAlgn="base">
              <a:lnSpc>
                <a:spcPct val="85000"/>
              </a:lnSpc>
              <a:spcBef>
                <a:spcPct val="0"/>
              </a:spcBef>
              <a:spcAft>
                <a:spcPct val="0"/>
              </a:spcAft>
              <a:defRPr sz="4000">
                <a:solidFill>
                  <a:schemeClr val="tx1"/>
                </a:solidFill>
                <a:latin typeface="Calibri Light" panose="020F0302020204030204" pitchFamily="34" charset="0"/>
              </a:defRPr>
            </a:lvl8pPr>
            <a:lvl9pPr marL="1828800" algn="ctr" rtl="0" fontAlgn="base">
              <a:lnSpc>
                <a:spcPct val="85000"/>
              </a:lnSpc>
              <a:spcBef>
                <a:spcPct val="0"/>
              </a:spcBef>
              <a:spcAft>
                <a:spcPct val="0"/>
              </a:spcAft>
              <a:defRPr sz="4000">
                <a:solidFill>
                  <a:schemeClr val="tx1"/>
                </a:solidFill>
                <a:latin typeface="Calibri Light" panose="020F0302020204030204" pitchFamily="34" charset="0"/>
              </a:defRPr>
            </a:lvl9pPr>
          </a:lstStyle>
          <a:p>
            <a:pPr defTabSz="914400" eaLnBrk="1" fontAlgn="auto" hangingPunct="1">
              <a:spcAft>
                <a:spcPts val="0"/>
              </a:spcAft>
              <a:defRPr/>
            </a:pPr>
            <a:endParaRPr lang="zh-TW" altLang="zh-TW" sz="4000" dirty="0"/>
          </a:p>
        </p:txBody>
      </p:sp>
    </p:spTree>
    <p:extLst>
      <p:ext uri="{BB962C8B-B14F-4D97-AF65-F5344CB8AC3E}">
        <p14:creationId xmlns:p14="http://schemas.microsoft.com/office/powerpoint/2010/main" val="139136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0E9D1AFE-3086-4E8B-9F5F-B014B4641C36}"/>
              </a:ext>
            </a:extLst>
          </p:cNvPr>
          <p:cNvPicPr>
            <a:picLocks noChangeAspect="1"/>
          </p:cNvPicPr>
          <p:nvPr/>
        </p:nvPicPr>
        <p:blipFill rotWithShape="1">
          <a:blip r:embed="rId2"/>
          <a:srcRect l="26530" t="13809" r="27450" b="41264"/>
          <a:stretch/>
        </p:blipFill>
        <p:spPr>
          <a:xfrm>
            <a:off x="291675" y="144628"/>
            <a:ext cx="10760668" cy="5908942"/>
          </a:xfrm>
          <a:prstGeom prst="rect">
            <a:avLst/>
          </a:prstGeom>
        </p:spPr>
      </p:pic>
      <p:sp>
        <p:nvSpPr>
          <p:cNvPr id="3" name="矩形 2">
            <a:extLst>
              <a:ext uri="{FF2B5EF4-FFF2-40B4-BE49-F238E27FC236}">
                <a16:creationId xmlns="" xmlns:a16="http://schemas.microsoft.com/office/drawing/2014/main" id="{206CB55A-FA29-4D95-AE8A-3CC5E2C137C0}"/>
              </a:ext>
            </a:extLst>
          </p:cNvPr>
          <p:cNvSpPr/>
          <p:nvPr/>
        </p:nvSpPr>
        <p:spPr>
          <a:xfrm>
            <a:off x="2509933" y="305001"/>
            <a:ext cx="1267409" cy="32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 xmlns:a16="http://schemas.microsoft.com/office/drawing/2014/main" id="{8C607E53-845B-4951-8D87-877679535560}"/>
              </a:ext>
            </a:extLst>
          </p:cNvPr>
          <p:cNvSpPr/>
          <p:nvPr/>
        </p:nvSpPr>
        <p:spPr>
          <a:xfrm>
            <a:off x="859972" y="1542217"/>
            <a:ext cx="9938657" cy="11683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 xmlns:a16="http://schemas.microsoft.com/office/drawing/2014/main" id="{427E0A5B-0158-4B4F-AC76-5809A86F4B90}"/>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sp>
        <p:nvSpPr>
          <p:cNvPr id="8" name="向左箭號 4">
            <a:extLst>
              <a:ext uri="{FF2B5EF4-FFF2-40B4-BE49-F238E27FC236}">
                <a16:creationId xmlns="" xmlns:a16="http://schemas.microsoft.com/office/drawing/2014/main" id="{406A9FE4-BD60-4AAC-9149-6A00216ECE4C}"/>
              </a:ext>
            </a:extLst>
          </p:cNvPr>
          <p:cNvSpPr/>
          <p:nvPr/>
        </p:nvSpPr>
        <p:spPr>
          <a:xfrm>
            <a:off x="8806543" y="1075130"/>
            <a:ext cx="2971799" cy="934173"/>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dirty="0">
                <a:latin typeface="Microsoft JhengHei" charset="-120"/>
                <a:ea typeface="Microsoft JhengHei" charset="-120"/>
                <a:cs typeface="Microsoft JhengHei" charset="-120"/>
              </a:rPr>
              <a:t>20</a:t>
            </a:r>
            <a:r>
              <a:rPr kumimoji="1" lang="zh-TW" altLang="en-US" sz="2000" dirty="0">
                <a:latin typeface="Microsoft JhengHei" charset="-120"/>
                <a:ea typeface="Microsoft JhengHei" charset="-120"/>
                <a:cs typeface="Microsoft JhengHei" charset="-120"/>
              </a:rPr>
              <a:t>日內均可提出申復</a:t>
            </a:r>
          </a:p>
        </p:txBody>
      </p:sp>
    </p:spTree>
    <p:extLst>
      <p:ext uri="{BB962C8B-B14F-4D97-AF65-F5344CB8AC3E}">
        <p14:creationId xmlns:p14="http://schemas.microsoft.com/office/powerpoint/2010/main" val="105449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D135A203-9788-43D3-B5D5-3E7F95DA19AA}"/>
              </a:ext>
            </a:extLst>
          </p:cNvPr>
          <p:cNvPicPr>
            <a:picLocks noChangeAspect="1"/>
          </p:cNvPicPr>
          <p:nvPr/>
        </p:nvPicPr>
        <p:blipFill rotWithShape="1">
          <a:blip r:embed="rId2"/>
          <a:srcRect l="27411" t="53968" r="31785" b="11730"/>
          <a:stretch/>
        </p:blipFill>
        <p:spPr>
          <a:xfrm>
            <a:off x="1116028" y="1122229"/>
            <a:ext cx="9781576" cy="4625429"/>
          </a:xfrm>
          <a:prstGeom prst="rect">
            <a:avLst/>
          </a:prstGeom>
        </p:spPr>
      </p:pic>
      <p:sp>
        <p:nvSpPr>
          <p:cNvPr id="3" name="向左箭號 4">
            <a:extLst>
              <a:ext uri="{FF2B5EF4-FFF2-40B4-BE49-F238E27FC236}">
                <a16:creationId xmlns="" xmlns:a16="http://schemas.microsoft.com/office/drawing/2014/main" id="{34787127-E57E-45E3-B921-74F0D9BFE8A3}"/>
              </a:ext>
            </a:extLst>
          </p:cNvPr>
          <p:cNvSpPr/>
          <p:nvPr/>
        </p:nvSpPr>
        <p:spPr>
          <a:xfrm>
            <a:off x="6966858" y="958943"/>
            <a:ext cx="3684887" cy="934173"/>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不服申復，提出申訴或救濟</a:t>
            </a:r>
          </a:p>
        </p:txBody>
      </p:sp>
      <p:sp>
        <p:nvSpPr>
          <p:cNvPr id="5" name="矩形 4">
            <a:extLst>
              <a:ext uri="{FF2B5EF4-FFF2-40B4-BE49-F238E27FC236}">
                <a16:creationId xmlns="" xmlns:a16="http://schemas.microsoft.com/office/drawing/2014/main" id="{DD7A4026-0373-4EBD-868F-81322A1BD28F}"/>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spTree>
    <p:extLst>
      <p:ext uri="{BB962C8B-B14F-4D97-AF65-F5344CB8AC3E}">
        <p14:creationId xmlns:p14="http://schemas.microsoft.com/office/powerpoint/2010/main" val="338156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91108284"/>
              </p:ext>
            </p:extLst>
          </p:nvPr>
        </p:nvGraphicFramePr>
        <p:xfrm>
          <a:off x="691662" y="754967"/>
          <a:ext cx="10978662" cy="2999900"/>
        </p:xfrm>
        <a:graphic>
          <a:graphicData uri="http://schemas.openxmlformats.org/drawingml/2006/table">
            <a:tbl>
              <a:tblPr firstRow="1" bandRow="1">
                <a:tableStyleId>{5C22544A-7EE6-4342-B048-85BDC9FD1C3A}</a:tableStyleId>
              </a:tblPr>
              <a:tblGrid>
                <a:gridCol w="1680698">
                  <a:extLst>
                    <a:ext uri="{9D8B030D-6E8A-4147-A177-3AD203B41FA5}">
                      <a16:colId xmlns="" xmlns:a16="http://schemas.microsoft.com/office/drawing/2014/main" val="20000"/>
                    </a:ext>
                  </a:extLst>
                </a:gridCol>
                <a:gridCol w="9297964">
                  <a:extLst>
                    <a:ext uri="{9D8B030D-6E8A-4147-A177-3AD203B41FA5}">
                      <a16:colId xmlns="" xmlns:a16="http://schemas.microsoft.com/office/drawing/2014/main" val="20001"/>
                    </a:ext>
                  </a:extLst>
                </a:gridCol>
              </a:tblGrid>
              <a:tr h="443168">
                <a:tc gridSpan="2">
                  <a:txBody>
                    <a:bodyPr/>
                    <a:lstStyle/>
                    <a:p>
                      <a:r>
                        <a:rPr lang="zh-TW" altLang="en-US" sz="2800" dirty="0">
                          <a:solidFill>
                            <a:schemeClr val="tx1"/>
                          </a:solidFill>
                        </a:rPr>
                        <a:t>性別平等教育法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 xmlns:a16="http://schemas.microsoft.com/office/drawing/2014/main" val="10000"/>
                  </a:ext>
                </a:extLst>
              </a:tr>
              <a:tr h="2481740">
                <a:tc>
                  <a:txBody>
                    <a:bodyPr/>
                    <a:lstStyle/>
                    <a:p>
                      <a:r>
                        <a:rPr lang="zh-TW" altLang="en-US" sz="2800" dirty="0"/>
                        <a:t>第</a:t>
                      </a:r>
                      <a:r>
                        <a:rPr lang="en-US" altLang="zh-TW" sz="2800" dirty="0"/>
                        <a:t>36-1</a:t>
                      </a:r>
                      <a:r>
                        <a:rPr lang="zh-TW" altLang="en-US" sz="2800" dirty="0"/>
                        <a:t>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t>學校校長、教師、職員或工友</a:t>
                      </a:r>
                      <a:r>
                        <a:rPr lang="zh-TW" altLang="en-US" sz="2400" dirty="0">
                          <a:solidFill>
                            <a:srgbClr val="C00000"/>
                          </a:solidFill>
                        </a:rPr>
                        <a:t>違反</a:t>
                      </a:r>
                      <a:r>
                        <a:rPr lang="zh-TW" altLang="en-US" sz="2400" dirty="0"/>
                        <a:t>第二十一條第一項所定疑似校園性侵害事件之</a:t>
                      </a:r>
                      <a:r>
                        <a:rPr lang="zh-TW" altLang="en-US" sz="2400" dirty="0">
                          <a:solidFill>
                            <a:srgbClr val="C00000"/>
                          </a:solidFill>
                        </a:rPr>
                        <a:t>通報規定，致再度發生校園性侵害事件</a:t>
                      </a:r>
                      <a:r>
                        <a:rPr lang="zh-TW" altLang="en-US" sz="2400" dirty="0"/>
                        <a:t>；或</a:t>
                      </a:r>
                      <a:r>
                        <a:rPr lang="zh-TW" altLang="en-US" sz="2400" dirty="0">
                          <a:solidFill>
                            <a:srgbClr val="C00000"/>
                          </a:solidFill>
                        </a:rPr>
                        <a:t>偽造、變造、湮滅或隱匿他人所犯校園性侵害事件之證據</a:t>
                      </a:r>
                      <a:r>
                        <a:rPr lang="zh-TW" altLang="en-US" sz="2400" dirty="0"/>
                        <a:t>者，應依法予以解聘或免職。 </a:t>
                      </a:r>
                      <a:endParaRPr lang="en-US" altLang="zh-TW" sz="2400" dirty="0"/>
                    </a:p>
                    <a:p>
                      <a:r>
                        <a:rPr lang="zh-TW" altLang="en-US" sz="2400" dirty="0"/>
                        <a:t>學校或主管機關對違反前項規定之人員，應依法告發。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4" name="標題 1">
            <a:extLst>
              <a:ext uri="{FF2B5EF4-FFF2-40B4-BE49-F238E27FC236}">
                <a16:creationId xmlns="" xmlns:a16="http://schemas.microsoft.com/office/drawing/2014/main" id="{C334AD7F-1200-484F-9F56-49E62D742389}"/>
              </a:ext>
            </a:extLst>
          </p:cNvPr>
          <p:cNvSpPr txBox="1">
            <a:spLocks/>
          </p:cNvSpPr>
          <p:nvPr/>
        </p:nvSpPr>
        <p:spPr>
          <a:xfrm>
            <a:off x="606669" y="64579"/>
            <a:ext cx="7721600" cy="79653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pPr>
            <a:r>
              <a:rPr kumimoji="1" lang="zh-TW" altLang="en-US" sz="4000" b="1" dirty="0">
                <a:solidFill>
                  <a:schemeClr val="tx1"/>
                </a:solidFill>
              </a:rPr>
              <a:t>知情不告的話</a:t>
            </a:r>
            <a:r>
              <a:rPr kumimoji="1" lang="en-US" altLang="zh-TW" sz="4000" b="1" dirty="0">
                <a:solidFill>
                  <a:schemeClr val="tx1"/>
                </a:solidFill>
              </a:rPr>
              <a:t>…</a:t>
            </a:r>
          </a:p>
        </p:txBody>
      </p:sp>
      <p:sp>
        <p:nvSpPr>
          <p:cNvPr id="5" name="矩形 4">
            <a:extLst>
              <a:ext uri="{FF2B5EF4-FFF2-40B4-BE49-F238E27FC236}">
                <a16:creationId xmlns="" xmlns:a16="http://schemas.microsoft.com/office/drawing/2014/main" id="{43E16B46-42A9-4C6C-9CB8-88601E16D4BA}"/>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graphicFrame>
        <p:nvGraphicFramePr>
          <p:cNvPr id="6" name="表格 5">
            <a:extLst>
              <a:ext uri="{FF2B5EF4-FFF2-40B4-BE49-F238E27FC236}">
                <a16:creationId xmlns="" xmlns:a16="http://schemas.microsoft.com/office/drawing/2014/main" id="{B53B52F4-0566-46DC-888C-3361E40363B2}"/>
              </a:ext>
            </a:extLst>
          </p:cNvPr>
          <p:cNvGraphicFramePr>
            <a:graphicFrameLocks noGrp="1"/>
          </p:cNvGraphicFramePr>
          <p:nvPr>
            <p:extLst>
              <p:ext uri="{D42A27DB-BD31-4B8C-83A1-F6EECF244321}">
                <p14:modId xmlns:p14="http://schemas.microsoft.com/office/powerpoint/2010/main" val="947787209"/>
              </p:ext>
            </p:extLst>
          </p:nvPr>
        </p:nvGraphicFramePr>
        <p:xfrm>
          <a:off x="691662" y="3774896"/>
          <a:ext cx="10978662" cy="2999900"/>
        </p:xfrm>
        <a:graphic>
          <a:graphicData uri="http://schemas.openxmlformats.org/drawingml/2006/table">
            <a:tbl>
              <a:tblPr firstRow="1" bandRow="1">
                <a:tableStyleId>{5C22544A-7EE6-4342-B048-85BDC9FD1C3A}</a:tableStyleId>
              </a:tblPr>
              <a:tblGrid>
                <a:gridCol w="1680698">
                  <a:extLst>
                    <a:ext uri="{9D8B030D-6E8A-4147-A177-3AD203B41FA5}">
                      <a16:colId xmlns="" xmlns:a16="http://schemas.microsoft.com/office/drawing/2014/main" val="20000"/>
                    </a:ext>
                  </a:extLst>
                </a:gridCol>
                <a:gridCol w="9297964">
                  <a:extLst>
                    <a:ext uri="{9D8B030D-6E8A-4147-A177-3AD203B41FA5}">
                      <a16:colId xmlns="" xmlns:a16="http://schemas.microsoft.com/office/drawing/2014/main" val="20001"/>
                    </a:ext>
                  </a:extLst>
                </a:gridCol>
              </a:tblGrid>
              <a:tr h="443168">
                <a:tc gridSpan="2">
                  <a:txBody>
                    <a:bodyPr/>
                    <a:lstStyle/>
                    <a:p>
                      <a:r>
                        <a:rPr lang="zh-TW" altLang="en-US" sz="2800" dirty="0">
                          <a:solidFill>
                            <a:schemeClr val="tx1"/>
                          </a:solidFill>
                        </a:rPr>
                        <a:t>教育人員任用條例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 xmlns:a16="http://schemas.microsoft.com/office/drawing/2014/main" val="10000"/>
                  </a:ext>
                </a:extLst>
              </a:tr>
              <a:tr h="2481740">
                <a:tc>
                  <a:txBody>
                    <a:bodyPr/>
                    <a:lstStyle/>
                    <a:p>
                      <a:r>
                        <a:rPr lang="zh-TW" altLang="en-US" sz="2800" dirty="0"/>
                        <a:t>第</a:t>
                      </a:r>
                      <a:r>
                        <a:rPr lang="en-US" altLang="zh-TW" sz="2800" dirty="0"/>
                        <a:t>31</a:t>
                      </a:r>
                      <a:r>
                        <a:rPr lang="zh-TW" altLang="en-US" sz="2800" dirty="0"/>
                        <a:t>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b="0" i="0" u="none" strike="noStrike" kern="1200" dirty="0">
                          <a:solidFill>
                            <a:schemeClr val="dk1"/>
                          </a:solidFill>
                          <a:effectLst/>
                          <a:latin typeface="+mn-lt"/>
                          <a:ea typeface="+mn-ea"/>
                          <a:cs typeface="+mn-cs"/>
                        </a:rPr>
                        <a:t>具有下列情事之一者，不得為教育人員；其已任用者，應報請主管教育行 政機關核准後，予以解聘或免職：</a:t>
                      </a:r>
                      <a:endParaRPr lang="en-US" altLang="zh-TW" sz="2400" b="0" i="0" u="none" strike="noStrike" kern="1200" dirty="0">
                        <a:solidFill>
                          <a:schemeClr val="dk1"/>
                        </a:solidFill>
                        <a:effectLst/>
                        <a:latin typeface="+mn-lt"/>
                        <a:ea typeface="+mn-ea"/>
                        <a:cs typeface="+mn-cs"/>
                      </a:endParaRPr>
                    </a:p>
                    <a:p>
                      <a:r>
                        <a:rPr lang="en-US" altLang="zh-TW" sz="2400" b="0" i="0" u="none" strike="noStrike" kern="1200" dirty="0">
                          <a:solidFill>
                            <a:schemeClr val="dk1"/>
                          </a:solidFill>
                          <a:effectLst/>
                          <a:latin typeface="+mn-lt"/>
                          <a:ea typeface="+mn-ea"/>
                          <a:cs typeface="+mn-cs"/>
                        </a:rPr>
                        <a:t>…</a:t>
                      </a:r>
                    </a:p>
                    <a:p>
                      <a:r>
                        <a:rPr lang="zh-TW" altLang="en-US" sz="2400" b="0" i="0" u="none" strike="noStrike" kern="1200" dirty="0">
                          <a:solidFill>
                            <a:schemeClr val="dk1"/>
                          </a:solidFill>
                          <a:effectLst/>
                          <a:latin typeface="+mn-lt"/>
                          <a:ea typeface="+mn-ea"/>
                          <a:cs typeface="+mn-cs"/>
                        </a:rPr>
                        <a:t>十、</a:t>
                      </a:r>
                      <a:r>
                        <a:rPr lang="zh-TW" altLang="en-US" sz="2400" b="0" i="0" u="none" strike="noStrike" kern="1200" dirty="0">
                          <a:solidFill>
                            <a:srgbClr val="C00000"/>
                          </a:solidFill>
                          <a:effectLst/>
                          <a:latin typeface="+mn-lt"/>
                          <a:ea typeface="+mn-ea"/>
                          <a:cs typeface="+mn-cs"/>
                        </a:rPr>
                        <a:t>知悉服務學校發生疑似校園性侵害事件，未依性別平等教育法規定通報，致再度發生校園性侵害事件；或偽造、變造、湮滅或隱匿他人所 犯校園性侵害事件之證據，經有關機關查證屬實</a:t>
                      </a:r>
                      <a:r>
                        <a:rPr lang="zh-TW" altLang="en-US" sz="2400" b="0" i="0" u="none" strike="noStrike" kern="1200" dirty="0">
                          <a:solidFill>
                            <a:schemeClr val="dk1"/>
                          </a:solidFill>
                          <a:effectLst/>
                          <a:latin typeface="+mn-lt"/>
                          <a:ea typeface="+mn-ea"/>
                          <a:cs typeface="+mn-cs"/>
                        </a:rPr>
                        <a:t>。</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96488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5286" y="96156"/>
            <a:ext cx="7405914" cy="1371600"/>
          </a:xfrm>
        </p:spPr>
        <p:txBody>
          <a:bodyPr>
            <a:normAutofit/>
          </a:bodyPr>
          <a:lstStyle/>
          <a:p>
            <a:r>
              <a:rPr kumimoji="1" lang="zh-TW" altLang="en-US" sz="4000" b="1" dirty="0">
                <a:solidFill>
                  <a:schemeClr val="tx1"/>
                </a:solidFill>
              </a:rPr>
              <a:t>提供給</a:t>
            </a:r>
            <a:r>
              <a:rPr kumimoji="1" lang="zh-TW" altLang="en-US" sz="4000" b="1" dirty="0"/>
              <a:t>被害人</a:t>
            </a:r>
            <a:r>
              <a:rPr kumimoji="1" lang="zh-TW" altLang="en-US" sz="4000" b="1" dirty="0">
                <a:solidFill>
                  <a:schemeClr val="tx1"/>
                </a:solidFill>
              </a:rPr>
              <a:t>的輔導</a:t>
            </a:r>
            <a:endParaRPr kumimoji="1" lang="en-US" altLang="zh-TW" sz="4000" b="1" dirty="0">
              <a:solidFill>
                <a:schemeClr val="tx1"/>
              </a:solidFill>
            </a:endParaRPr>
          </a:p>
        </p:txBody>
      </p:sp>
      <p:sp>
        <p:nvSpPr>
          <p:cNvPr id="3" name="內容版面配置區 2"/>
          <p:cNvSpPr>
            <a:spLocks noGrp="1"/>
          </p:cNvSpPr>
          <p:nvPr>
            <p:ph idx="1"/>
          </p:nvPr>
        </p:nvSpPr>
        <p:spPr>
          <a:xfrm>
            <a:off x="609599" y="1780990"/>
            <a:ext cx="10570029" cy="4646645"/>
          </a:xfrm>
        </p:spPr>
        <p:txBody>
          <a:bodyPr>
            <a:noAutofit/>
          </a:bodyPr>
          <a:lstStyle/>
          <a:p>
            <a:pPr marL="971550" lvl="1" indent="-514350">
              <a:buClrTx/>
              <a:buFont typeface="+mj-lt"/>
              <a:buAutoNum type="arabicPeriod"/>
            </a:pPr>
            <a:r>
              <a:rPr lang="zh-TW" altLang="en-US" sz="3200" dirty="0"/>
              <a:t>依據性別平等教育法第</a:t>
            </a:r>
            <a:r>
              <a:rPr lang="en-US" altLang="zh-TW" sz="3200" dirty="0"/>
              <a:t>24</a:t>
            </a:r>
            <a:r>
              <a:rPr lang="zh-TW" altLang="en-US" sz="3200" dirty="0"/>
              <a:t>條，告知被害人或其法定代理人其得主</a:t>
            </a:r>
            <a:r>
              <a:rPr lang="zh-TW" altLang="en-US" sz="3200" dirty="0">
                <a:solidFill>
                  <a:srgbClr val="C00000"/>
                </a:solidFill>
              </a:rPr>
              <a:t>張之權益及各種救濟途徑</a:t>
            </a:r>
            <a:r>
              <a:rPr lang="zh-TW" altLang="en-US" sz="3200" dirty="0"/>
              <a:t>。</a:t>
            </a:r>
            <a:r>
              <a:rPr kumimoji="1" lang="zh-TW" altLang="en-US" sz="3200" dirty="0"/>
              <a:t>必要時提供心理輔導、保護措施或其他協助，得</a:t>
            </a:r>
            <a:r>
              <a:rPr lang="zh-TW" altLang="en-US" sz="3200" dirty="0"/>
              <a:t>委請</a:t>
            </a:r>
            <a:r>
              <a:rPr lang="zh-TW" altLang="en-US" sz="3200" dirty="0">
                <a:solidFill>
                  <a:srgbClr val="C00000"/>
                </a:solidFill>
              </a:rPr>
              <a:t>醫師、心理師、社會工作師或律師</a:t>
            </a:r>
            <a:r>
              <a:rPr lang="zh-TW" altLang="en-US" sz="3200" dirty="0"/>
              <a:t>等專業人員為之。 </a:t>
            </a:r>
            <a:endParaRPr lang="en-US" altLang="zh-TW" sz="3200" dirty="0"/>
          </a:p>
          <a:p>
            <a:pPr marL="971550" lvl="1" indent="-514350">
              <a:buClrTx/>
              <a:buFont typeface="+mj-lt"/>
              <a:buAutoNum type="arabicPeriod"/>
            </a:pPr>
            <a:r>
              <a:rPr lang="zh-TW" altLang="en-US" sz="3200" dirty="0"/>
              <a:t>應協助受害者表達受害經過、重新詮釋該事件之意義，使其不落入自責之境。</a:t>
            </a:r>
            <a:endParaRPr lang="en-US" altLang="zh-TW" sz="3200" dirty="0"/>
          </a:p>
          <a:p>
            <a:pPr marL="971550" lvl="1" indent="-514350">
              <a:buClrTx/>
              <a:buFont typeface="+mj-lt"/>
              <a:buAutoNum type="arabicPeriod"/>
            </a:pPr>
            <a:r>
              <a:rPr lang="zh-TW" altLang="en-US" sz="3200" dirty="0"/>
              <a:t>協助受害者面對或處理此事件對其生活及未來之影響。</a:t>
            </a:r>
            <a:endParaRPr lang="en-US" altLang="zh-TW" sz="3200" dirty="0"/>
          </a:p>
          <a:p>
            <a:pPr marL="914400" lvl="1" indent="-457200">
              <a:buFont typeface="標楷體" panose="03000509000000000000" pitchFamily="65" charset="-120"/>
              <a:buChar char="－"/>
            </a:pPr>
            <a:endParaRPr lang="en-US" altLang="zh-TW" sz="2800" dirty="0"/>
          </a:p>
          <a:p>
            <a:pPr marL="914400" lvl="1" indent="-457200">
              <a:buFont typeface="標楷體" panose="03000509000000000000" pitchFamily="65" charset="-120"/>
              <a:buChar char="－"/>
            </a:pPr>
            <a:endParaRPr kumimoji="1" lang="en-US" altLang="zh-TW" sz="2800" dirty="0"/>
          </a:p>
          <a:p>
            <a:pPr marL="914400" lvl="1" indent="-457200">
              <a:buFont typeface="標楷體" panose="03000509000000000000" pitchFamily="65" charset="-120"/>
              <a:buChar char="－"/>
            </a:pPr>
            <a:endParaRPr kumimoji="1" lang="en-US" altLang="zh-TW" sz="2800" dirty="0"/>
          </a:p>
        </p:txBody>
      </p:sp>
      <p:sp>
        <p:nvSpPr>
          <p:cNvPr id="6" name="矩形 5">
            <a:extLst>
              <a:ext uri="{FF2B5EF4-FFF2-40B4-BE49-F238E27FC236}">
                <a16:creationId xmlns="" xmlns:a16="http://schemas.microsoft.com/office/drawing/2014/main" id="{943FCD95-08EA-4040-8711-40604C996480}"/>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三、輔導諮商轉介</a:t>
            </a:r>
            <a:endParaRPr lang="en-US" altLang="zh-TW" dirty="0">
              <a:latin typeface="+mn-ea"/>
            </a:endParaRPr>
          </a:p>
        </p:txBody>
      </p:sp>
    </p:spTree>
    <p:extLst>
      <p:ext uri="{BB962C8B-B14F-4D97-AF65-F5344CB8AC3E}">
        <p14:creationId xmlns:p14="http://schemas.microsoft.com/office/powerpoint/2010/main" val="215186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937657"/>
            <a:ext cx="10160000" cy="4633060"/>
          </a:xfrm>
        </p:spPr>
        <p:txBody>
          <a:bodyPr>
            <a:noAutofit/>
          </a:bodyPr>
          <a:lstStyle/>
          <a:p>
            <a:pPr marL="971550" lvl="1" indent="-514350">
              <a:buClrTx/>
              <a:buFont typeface="+mj-lt"/>
              <a:buAutoNum type="arabicPeriod"/>
            </a:pPr>
            <a:r>
              <a:rPr lang="zh-TW" altLang="en-US" sz="3200" dirty="0"/>
              <a:t>依據性別平等教育法第</a:t>
            </a:r>
            <a:r>
              <a:rPr lang="en-US" altLang="zh-TW" sz="3200" dirty="0"/>
              <a:t>24</a:t>
            </a:r>
            <a:r>
              <a:rPr lang="zh-TW" altLang="en-US" sz="3200" dirty="0"/>
              <a:t>條，對檢舉人有受侵害之虞者，並應提供必要之</a:t>
            </a:r>
            <a:r>
              <a:rPr lang="zh-TW" altLang="en-US" sz="3200" dirty="0">
                <a:solidFill>
                  <a:srgbClr val="C00000"/>
                </a:solidFill>
              </a:rPr>
              <a:t>保護措施</a:t>
            </a:r>
            <a:r>
              <a:rPr lang="zh-TW" altLang="en-US" sz="3200" dirty="0"/>
              <a:t>或其他協助。</a:t>
            </a:r>
            <a:endParaRPr kumimoji="1" lang="en-US" altLang="zh-TW" sz="3200" dirty="0"/>
          </a:p>
          <a:p>
            <a:pPr marL="971550" lvl="1" indent="-514350">
              <a:buClrTx/>
              <a:buFont typeface="+mj-lt"/>
              <a:buAutoNum type="arabicPeriod"/>
            </a:pPr>
            <a:r>
              <a:rPr kumimoji="1" lang="zh-TW" altLang="en-US" sz="3200" dirty="0"/>
              <a:t>應由相關單位人員評估，針對當事人同儕、親友等進行團體輔導。</a:t>
            </a:r>
            <a:endParaRPr kumimoji="1" lang="en-US" altLang="zh-TW" sz="3200" dirty="0"/>
          </a:p>
          <a:p>
            <a:pPr lvl="1" indent="0">
              <a:buNone/>
            </a:pPr>
            <a:endParaRPr kumimoji="1" lang="en-US" altLang="zh-TW" sz="1200" dirty="0"/>
          </a:p>
        </p:txBody>
      </p:sp>
      <p:sp>
        <p:nvSpPr>
          <p:cNvPr id="7" name="標題 1">
            <a:extLst>
              <a:ext uri="{FF2B5EF4-FFF2-40B4-BE49-F238E27FC236}">
                <a16:creationId xmlns="" xmlns:a16="http://schemas.microsoft.com/office/drawing/2014/main" id="{26259FB9-B19A-4BCD-BF83-4E54159E29A3}"/>
              </a:ext>
            </a:extLst>
          </p:cNvPr>
          <p:cNvSpPr>
            <a:spLocks noGrp="1"/>
          </p:cNvSpPr>
          <p:nvPr>
            <p:ph type="title"/>
          </p:nvPr>
        </p:nvSpPr>
        <p:spPr>
          <a:xfrm>
            <a:off x="609600" y="96156"/>
            <a:ext cx="7721600" cy="1371600"/>
          </a:xfrm>
        </p:spPr>
        <p:txBody>
          <a:bodyPr>
            <a:normAutofit/>
          </a:bodyPr>
          <a:lstStyle/>
          <a:p>
            <a:r>
              <a:rPr kumimoji="1" lang="zh-TW" altLang="en-US" sz="4000" b="1" dirty="0">
                <a:solidFill>
                  <a:schemeClr val="tx1"/>
                </a:solidFill>
              </a:rPr>
              <a:t>提供給</a:t>
            </a:r>
            <a:r>
              <a:rPr kumimoji="1" lang="zh-TW" altLang="en-US" sz="4000" b="1" dirty="0"/>
              <a:t>間接受害人</a:t>
            </a:r>
            <a:r>
              <a:rPr kumimoji="1" lang="zh-TW" altLang="en-US" sz="4000" b="1" dirty="0">
                <a:solidFill>
                  <a:schemeClr val="tx1"/>
                </a:solidFill>
              </a:rPr>
              <a:t>的輔導</a:t>
            </a:r>
            <a:endParaRPr kumimoji="1" lang="en-US" altLang="zh-TW" sz="4000" b="1" dirty="0">
              <a:solidFill>
                <a:schemeClr val="tx1"/>
              </a:solidFill>
            </a:endParaRPr>
          </a:p>
        </p:txBody>
      </p:sp>
      <p:sp>
        <p:nvSpPr>
          <p:cNvPr id="6" name="矩形 5">
            <a:extLst>
              <a:ext uri="{FF2B5EF4-FFF2-40B4-BE49-F238E27FC236}">
                <a16:creationId xmlns="" xmlns:a16="http://schemas.microsoft.com/office/drawing/2014/main" id="{A91B724A-BCAD-43CA-8927-B4ACCFBCECF2}"/>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三、輔導諮商轉介</a:t>
            </a:r>
            <a:endParaRPr lang="en-US" altLang="zh-TW" dirty="0">
              <a:latin typeface="+mn-ea"/>
            </a:endParaRPr>
          </a:p>
        </p:txBody>
      </p:sp>
    </p:spTree>
    <p:extLst>
      <p:ext uri="{BB962C8B-B14F-4D97-AF65-F5344CB8AC3E}">
        <p14:creationId xmlns:p14="http://schemas.microsoft.com/office/powerpoint/2010/main" val="70664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20828"/>
            <a:ext cx="10160000" cy="4655975"/>
          </a:xfrm>
        </p:spPr>
        <p:txBody>
          <a:bodyPr>
            <a:noAutofit/>
          </a:bodyPr>
          <a:lstStyle/>
          <a:p>
            <a:pPr lvl="1" indent="0">
              <a:buNone/>
            </a:pPr>
            <a:endParaRPr kumimoji="1" lang="en-US" altLang="zh-TW" sz="1200" dirty="0"/>
          </a:p>
          <a:p>
            <a:pPr lvl="1" indent="0">
              <a:buNone/>
            </a:pPr>
            <a:r>
              <a:rPr lang="zh-TW" altLang="en-US" sz="3200" dirty="0"/>
              <a:t>依性別平等教育法第</a:t>
            </a:r>
            <a:r>
              <a:rPr lang="en-US" altLang="zh-TW" sz="3200" dirty="0"/>
              <a:t>25</a:t>
            </a:r>
            <a:r>
              <a:rPr lang="zh-TW" altLang="en-US" sz="3200" dirty="0"/>
              <a:t>條，學校、主管機關或其他權責機關為性騷擾或性霸凌事件之懲處時，應命加害人接受心理輔導之處置，並得命其為下列一款或數款之處置：</a:t>
            </a:r>
            <a:endParaRPr lang="en-US" altLang="zh-TW" sz="3200" dirty="0"/>
          </a:p>
          <a:p>
            <a:pPr lvl="1" indent="0">
              <a:buNone/>
            </a:pPr>
            <a:endParaRPr lang="en-US" altLang="zh-TW" sz="1200" dirty="0"/>
          </a:p>
          <a:p>
            <a:pPr marL="914400" lvl="1" indent="-457200">
              <a:buClrTx/>
            </a:pPr>
            <a:r>
              <a:rPr lang="zh-TW" altLang="en-US" sz="3200" dirty="0"/>
              <a:t>經被害人或其法定代理人之同意，向被害人</a:t>
            </a:r>
            <a:r>
              <a:rPr lang="zh-TW" altLang="en-US" sz="3200" b="1" dirty="0">
                <a:solidFill>
                  <a:schemeClr val="tx2"/>
                </a:solidFill>
              </a:rPr>
              <a:t>道歉</a:t>
            </a:r>
            <a:r>
              <a:rPr lang="zh-TW" altLang="en-US" sz="3200" dirty="0"/>
              <a:t>。</a:t>
            </a:r>
            <a:endParaRPr lang="en-US" altLang="zh-TW" sz="3200" dirty="0"/>
          </a:p>
          <a:p>
            <a:pPr marL="914400" lvl="1" indent="-457200">
              <a:buClrTx/>
            </a:pPr>
            <a:r>
              <a:rPr lang="zh-TW" altLang="en-US" sz="3200" dirty="0"/>
              <a:t>接受</a:t>
            </a:r>
            <a:r>
              <a:rPr lang="zh-TW" altLang="en-US" sz="3200" b="1" dirty="0">
                <a:solidFill>
                  <a:schemeClr val="tx2"/>
                </a:solidFill>
              </a:rPr>
              <a:t>八小時之性別平等教育</a:t>
            </a:r>
            <a:r>
              <a:rPr lang="zh-TW" altLang="en-US" sz="3200" dirty="0"/>
              <a:t>相關課程。 </a:t>
            </a:r>
            <a:endParaRPr lang="en-US" altLang="zh-TW" sz="3200" dirty="0"/>
          </a:p>
          <a:p>
            <a:pPr marL="914400" lvl="1" indent="-457200">
              <a:buClrTx/>
            </a:pPr>
            <a:r>
              <a:rPr lang="zh-TW" altLang="en-US" sz="3200" b="1" dirty="0">
                <a:solidFill>
                  <a:schemeClr val="tx2"/>
                </a:solidFill>
              </a:rPr>
              <a:t>其他</a:t>
            </a:r>
            <a:r>
              <a:rPr lang="zh-TW" altLang="en-US" sz="3200" dirty="0"/>
              <a:t>符合教育目的之措施。</a:t>
            </a:r>
          </a:p>
        </p:txBody>
      </p:sp>
      <p:sp>
        <p:nvSpPr>
          <p:cNvPr id="7" name="標題 1">
            <a:extLst>
              <a:ext uri="{FF2B5EF4-FFF2-40B4-BE49-F238E27FC236}">
                <a16:creationId xmlns="" xmlns:a16="http://schemas.microsoft.com/office/drawing/2014/main" id="{26259FB9-B19A-4BCD-BF83-4E54159E29A3}"/>
              </a:ext>
            </a:extLst>
          </p:cNvPr>
          <p:cNvSpPr>
            <a:spLocks noGrp="1"/>
          </p:cNvSpPr>
          <p:nvPr>
            <p:ph type="title"/>
          </p:nvPr>
        </p:nvSpPr>
        <p:spPr>
          <a:xfrm>
            <a:off x="609600" y="96156"/>
            <a:ext cx="7721600" cy="1371600"/>
          </a:xfrm>
        </p:spPr>
        <p:txBody>
          <a:bodyPr>
            <a:normAutofit/>
          </a:bodyPr>
          <a:lstStyle/>
          <a:p>
            <a:r>
              <a:rPr kumimoji="1" lang="zh-TW" altLang="en-US" sz="4000" b="1" dirty="0">
                <a:solidFill>
                  <a:schemeClr val="tx1"/>
                </a:solidFill>
              </a:rPr>
              <a:t>提供給</a:t>
            </a:r>
            <a:r>
              <a:rPr kumimoji="1" lang="zh-TW" altLang="en-US" sz="4000" b="1" dirty="0"/>
              <a:t>加害人</a:t>
            </a:r>
            <a:r>
              <a:rPr kumimoji="1" lang="en-US" altLang="zh-TW" sz="4000" b="1" dirty="0"/>
              <a:t>/</a:t>
            </a:r>
            <a:r>
              <a:rPr kumimoji="1" lang="zh-TW" altLang="en-US" sz="4000" b="1" dirty="0"/>
              <a:t>行為人</a:t>
            </a:r>
            <a:r>
              <a:rPr kumimoji="1" lang="zh-TW" altLang="en-US" sz="4000" b="1" dirty="0">
                <a:solidFill>
                  <a:schemeClr val="tx1"/>
                </a:solidFill>
              </a:rPr>
              <a:t>的輔導</a:t>
            </a:r>
            <a:endParaRPr kumimoji="1" lang="en-US" altLang="zh-TW" sz="4000" b="1" dirty="0">
              <a:solidFill>
                <a:schemeClr val="tx1"/>
              </a:solidFill>
            </a:endParaRPr>
          </a:p>
        </p:txBody>
      </p:sp>
      <p:sp>
        <p:nvSpPr>
          <p:cNvPr id="6" name="矩形 5">
            <a:extLst>
              <a:ext uri="{FF2B5EF4-FFF2-40B4-BE49-F238E27FC236}">
                <a16:creationId xmlns="" xmlns:a16="http://schemas.microsoft.com/office/drawing/2014/main" id="{D6652D98-6EEB-429A-8C63-0871437F5C9D}"/>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三、輔導諮商轉介</a:t>
            </a:r>
            <a:endParaRPr lang="en-US" altLang="zh-TW" dirty="0">
              <a:latin typeface="+mn-ea"/>
            </a:endParaRPr>
          </a:p>
        </p:txBody>
      </p:sp>
    </p:spTree>
    <p:extLst>
      <p:ext uri="{BB962C8B-B14F-4D97-AF65-F5344CB8AC3E}">
        <p14:creationId xmlns:p14="http://schemas.microsoft.com/office/powerpoint/2010/main" val="110561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2694798"/>
              </p:ext>
            </p:extLst>
          </p:nvPr>
        </p:nvGraphicFramePr>
        <p:xfrm>
          <a:off x="130628" y="1131665"/>
          <a:ext cx="11136923" cy="4277084"/>
        </p:xfrm>
        <a:graphic>
          <a:graphicData uri="http://schemas.openxmlformats.org/drawingml/2006/table">
            <a:tbl>
              <a:tblPr firstRow="1" bandRow="1">
                <a:tableStyleId>{5C22544A-7EE6-4342-B048-85BDC9FD1C3A}</a:tableStyleId>
              </a:tblPr>
              <a:tblGrid>
                <a:gridCol w="1229895">
                  <a:extLst>
                    <a:ext uri="{9D8B030D-6E8A-4147-A177-3AD203B41FA5}">
                      <a16:colId xmlns="" xmlns:a16="http://schemas.microsoft.com/office/drawing/2014/main" val="20000"/>
                    </a:ext>
                  </a:extLst>
                </a:gridCol>
                <a:gridCol w="9907028">
                  <a:extLst>
                    <a:ext uri="{9D8B030D-6E8A-4147-A177-3AD203B41FA5}">
                      <a16:colId xmlns="" xmlns:a16="http://schemas.microsoft.com/office/drawing/2014/main" val="20001"/>
                    </a:ext>
                  </a:extLst>
                </a:gridCol>
              </a:tblGrid>
              <a:tr h="5280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性別平等教育法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 xmlns:a16="http://schemas.microsoft.com/office/drawing/2014/main" val="10000"/>
                  </a:ext>
                </a:extLst>
              </a:tr>
              <a:tr h="264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t>第</a:t>
                      </a:r>
                      <a:r>
                        <a:rPr lang="en-US" altLang="zh-TW" sz="2400" dirty="0"/>
                        <a:t>27</a:t>
                      </a:r>
                      <a:r>
                        <a:rPr lang="zh-TW" altLang="en-US" sz="2400" dirty="0"/>
                        <a:t>條</a:t>
                      </a:r>
                    </a:p>
                    <a:p>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t>學校或主管機關應建立校園性侵害、性騷擾或性霸凌事件及加害人之檔案資料。 </a:t>
                      </a:r>
                      <a:endParaRPr lang="en-US" altLang="zh-TW" sz="2400" dirty="0"/>
                    </a:p>
                    <a:p>
                      <a:r>
                        <a:rPr lang="zh-TW" altLang="en-US" sz="2400" dirty="0"/>
                        <a:t>前項加害人轉至其他學校就讀或服務時，主管機關及原就讀或服務之學校應於知悉後一個月內，通報加害人現就讀或服務之學校。 </a:t>
                      </a:r>
                      <a:endParaRPr lang="en-US" altLang="zh-TW" sz="2400" dirty="0"/>
                    </a:p>
                    <a:p>
                      <a:r>
                        <a:rPr lang="zh-TW" altLang="en-US" sz="2400" dirty="0"/>
                        <a:t>接獲前項通報之學校，應對加害人實施必要之追蹤輔導，非有正當理由，並不得公布加害人之姓名或其他足以識別其身分之資料。</a:t>
                      </a:r>
                      <a:endParaRPr lang="en-US" altLang="zh-TW" sz="2400" dirty="0"/>
                    </a:p>
                    <a:p>
                      <a:r>
                        <a:rPr lang="zh-TW" altLang="en-US" sz="2400" dirty="0"/>
                        <a:t>學校任用教育人員或進用其他專職、兼職人員前，應依性侵害犯罪防治法 之規定，查閱其有無性侵害之犯罪紀錄，或曾經主管機關或學校性別平等 教育委員會調查有性侵害、性騷擾或性霸凌行為屬實並經該管主管機關核 准解聘或不續聘者。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4" name="矩形 3"/>
          <p:cNvSpPr/>
          <p:nvPr/>
        </p:nvSpPr>
        <p:spPr>
          <a:xfrm>
            <a:off x="1382486" y="2427614"/>
            <a:ext cx="9885065" cy="77278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sz="2800"/>
          </a:p>
        </p:txBody>
      </p:sp>
      <p:sp>
        <p:nvSpPr>
          <p:cNvPr id="7" name="向左箭號 4">
            <a:extLst>
              <a:ext uri="{FF2B5EF4-FFF2-40B4-BE49-F238E27FC236}">
                <a16:creationId xmlns="" xmlns:a16="http://schemas.microsoft.com/office/drawing/2014/main" id="{65C06CCF-C796-4AEE-BF75-1E947F1CAD2F}"/>
              </a:ext>
            </a:extLst>
          </p:cNvPr>
          <p:cNvSpPr/>
          <p:nvPr/>
        </p:nvSpPr>
        <p:spPr>
          <a:xfrm>
            <a:off x="9058644" y="2723428"/>
            <a:ext cx="3002728" cy="934173"/>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加害人轉學或轉職通報</a:t>
            </a:r>
          </a:p>
        </p:txBody>
      </p:sp>
      <p:sp>
        <p:nvSpPr>
          <p:cNvPr id="9" name="矩形 8">
            <a:extLst>
              <a:ext uri="{FF2B5EF4-FFF2-40B4-BE49-F238E27FC236}">
                <a16:creationId xmlns="" xmlns:a16="http://schemas.microsoft.com/office/drawing/2014/main" id="{91E5A0D3-2847-47C1-BC91-EC3D300D564A}"/>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三、輔導諮商轉介</a:t>
            </a:r>
            <a:endParaRPr lang="en-US" altLang="zh-TW" dirty="0">
              <a:latin typeface="+mn-ea"/>
            </a:endParaRPr>
          </a:p>
        </p:txBody>
      </p:sp>
    </p:spTree>
    <p:extLst>
      <p:ext uri="{BB962C8B-B14F-4D97-AF65-F5344CB8AC3E}">
        <p14:creationId xmlns:p14="http://schemas.microsoft.com/office/powerpoint/2010/main" val="214052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D18BCBDE-C0C1-4FB0-87B6-6E2C7FDD36C2}"/>
              </a:ext>
            </a:extLst>
          </p:cNvPr>
          <p:cNvPicPr>
            <a:picLocks noChangeAspect="1"/>
          </p:cNvPicPr>
          <p:nvPr/>
        </p:nvPicPr>
        <p:blipFill rotWithShape="1">
          <a:blip r:embed="rId2"/>
          <a:srcRect l="12053" t="9524" r="13303" b="5346"/>
          <a:stretch/>
        </p:blipFill>
        <p:spPr>
          <a:xfrm>
            <a:off x="620485" y="0"/>
            <a:ext cx="10700658" cy="6864878"/>
          </a:xfrm>
          <a:prstGeom prst="rect">
            <a:avLst/>
          </a:prstGeom>
        </p:spPr>
      </p:pic>
      <p:sp>
        <p:nvSpPr>
          <p:cNvPr id="3" name="矩形 2">
            <a:extLst>
              <a:ext uri="{FF2B5EF4-FFF2-40B4-BE49-F238E27FC236}">
                <a16:creationId xmlns="" xmlns:a16="http://schemas.microsoft.com/office/drawing/2014/main" id="{C3083D6E-784D-4C4B-995A-4CBC73405C1A}"/>
              </a:ext>
            </a:extLst>
          </p:cNvPr>
          <p:cNvSpPr/>
          <p:nvPr/>
        </p:nvSpPr>
        <p:spPr>
          <a:xfrm>
            <a:off x="9688286" y="0"/>
            <a:ext cx="2277936"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四、不適任教育人員</a:t>
            </a:r>
            <a:endParaRPr lang="en-US" altLang="zh-TW" dirty="0">
              <a:latin typeface="+mn-ea"/>
            </a:endParaRPr>
          </a:p>
        </p:txBody>
      </p:sp>
      <p:sp>
        <p:nvSpPr>
          <p:cNvPr id="4" name="矩形 3">
            <a:extLst>
              <a:ext uri="{FF2B5EF4-FFF2-40B4-BE49-F238E27FC236}">
                <a16:creationId xmlns="" xmlns:a16="http://schemas.microsoft.com/office/drawing/2014/main" id="{5AFF4442-5B18-4E76-A515-527573CD3507}"/>
              </a:ext>
            </a:extLst>
          </p:cNvPr>
          <p:cNvSpPr/>
          <p:nvPr/>
        </p:nvSpPr>
        <p:spPr>
          <a:xfrm>
            <a:off x="274637" y="6107277"/>
            <a:ext cx="8316187" cy="461665"/>
          </a:xfrm>
          <a:prstGeom prst="rect">
            <a:avLst/>
          </a:prstGeom>
        </p:spPr>
        <p:txBody>
          <a:bodyPr wrap="none">
            <a:spAutoFit/>
          </a:bodyPr>
          <a:lstStyle/>
          <a:p>
            <a:r>
              <a:rPr lang="zh-TW" altLang="en-US" sz="2400" b="1" dirty="0">
                <a:latin typeface="+mn-ea"/>
              </a:rPr>
              <a:t>網址  </a:t>
            </a:r>
            <a:r>
              <a:rPr lang="en-US" altLang="zh-TW" sz="2400" b="1" dirty="0">
                <a:latin typeface="+mn-ea"/>
              </a:rPr>
              <a:t>https://unfitinfo.moe.gov.tw/query/querysys.php</a:t>
            </a:r>
            <a:endParaRPr lang="zh-TW" altLang="en-US" sz="2400" b="1" dirty="0">
              <a:latin typeface="+mn-ea"/>
            </a:endParaRPr>
          </a:p>
        </p:txBody>
      </p:sp>
    </p:spTree>
    <p:extLst>
      <p:ext uri="{BB962C8B-B14F-4D97-AF65-F5344CB8AC3E}">
        <p14:creationId xmlns:p14="http://schemas.microsoft.com/office/powerpoint/2010/main" val="206644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20828"/>
            <a:ext cx="10160000" cy="4655975"/>
          </a:xfrm>
        </p:spPr>
        <p:txBody>
          <a:bodyPr>
            <a:noAutofit/>
          </a:bodyPr>
          <a:lstStyle/>
          <a:p>
            <a:pPr lvl="1" indent="0">
              <a:buNone/>
            </a:pPr>
            <a:endParaRPr kumimoji="1" lang="en-US" altLang="zh-TW" sz="1200" dirty="0"/>
          </a:p>
          <a:p>
            <a:pPr lvl="1" indent="0">
              <a:buNone/>
            </a:pPr>
            <a:endParaRPr lang="zh-TW" altLang="en-US" sz="3200" dirty="0"/>
          </a:p>
        </p:txBody>
      </p:sp>
      <p:sp>
        <p:nvSpPr>
          <p:cNvPr id="7" name="標題 1">
            <a:extLst>
              <a:ext uri="{FF2B5EF4-FFF2-40B4-BE49-F238E27FC236}">
                <a16:creationId xmlns="" xmlns:a16="http://schemas.microsoft.com/office/drawing/2014/main" id="{26259FB9-B19A-4BCD-BF83-4E54159E29A3}"/>
              </a:ext>
            </a:extLst>
          </p:cNvPr>
          <p:cNvSpPr>
            <a:spLocks noGrp="1"/>
          </p:cNvSpPr>
          <p:nvPr>
            <p:ph type="title"/>
          </p:nvPr>
        </p:nvSpPr>
        <p:spPr>
          <a:xfrm>
            <a:off x="609600" y="96156"/>
            <a:ext cx="10907486" cy="683955"/>
          </a:xfrm>
        </p:spPr>
        <p:txBody>
          <a:bodyPr>
            <a:normAutofit/>
          </a:bodyPr>
          <a:lstStyle/>
          <a:p>
            <a:r>
              <a:rPr lang="zh-TW" altLang="en-US" sz="3200" b="1" dirty="0"/>
              <a:t>不適任教育人員之通報與資訊蒐集及查詢辦法 </a:t>
            </a:r>
            <a:endParaRPr kumimoji="1" lang="en-US" altLang="zh-TW" sz="3200" b="1" dirty="0">
              <a:solidFill>
                <a:schemeClr val="tx1"/>
              </a:solidFill>
            </a:endParaRPr>
          </a:p>
        </p:txBody>
      </p:sp>
      <p:sp>
        <p:nvSpPr>
          <p:cNvPr id="5" name="矩形 4">
            <a:extLst>
              <a:ext uri="{FF2B5EF4-FFF2-40B4-BE49-F238E27FC236}">
                <a16:creationId xmlns="" xmlns:a16="http://schemas.microsoft.com/office/drawing/2014/main" id="{B4362A0D-89F3-40DE-B10E-D0C0AFD2EDB3}"/>
              </a:ext>
            </a:extLst>
          </p:cNvPr>
          <p:cNvSpPr/>
          <p:nvPr/>
        </p:nvSpPr>
        <p:spPr>
          <a:xfrm>
            <a:off x="9688286" y="0"/>
            <a:ext cx="2277936"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四、不適任教育人員</a:t>
            </a:r>
            <a:endParaRPr lang="en-US" altLang="zh-TW" dirty="0">
              <a:latin typeface="+mn-ea"/>
            </a:endParaRPr>
          </a:p>
        </p:txBody>
      </p:sp>
      <p:graphicFrame>
        <p:nvGraphicFramePr>
          <p:cNvPr id="10" name="表格 9">
            <a:extLst>
              <a:ext uri="{FF2B5EF4-FFF2-40B4-BE49-F238E27FC236}">
                <a16:creationId xmlns="" xmlns:a16="http://schemas.microsoft.com/office/drawing/2014/main" id="{648D54D9-8107-43CB-AD0A-99790E9D5545}"/>
              </a:ext>
            </a:extLst>
          </p:cNvPr>
          <p:cNvGraphicFramePr>
            <a:graphicFrameLocks noGrp="1"/>
          </p:cNvGraphicFramePr>
          <p:nvPr>
            <p:extLst>
              <p:ext uri="{D42A27DB-BD31-4B8C-83A1-F6EECF244321}">
                <p14:modId xmlns:p14="http://schemas.microsoft.com/office/powerpoint/2010/main" val="3289328724"/>
              </p:ext>
            </p:extLst>
          </p:nvPr>
        </p:nvGraphicFramePr>
        <p:xfrm>
          <a:off x="609600" y="876267"/>
          <a:ext cx="10907486" cy="5760720"/>
        </p:xfrm>
        <a:graphic>
          <a:graphicData uri="http://schemas.openxmlformats.org/drawingml/2006/table">
            <a:tbl>
              <a:tblPr firstRow="1" bandRow="1">
                <a:tableStyleId>{5C22544A-7EE6-4342-B048-85BDC9FD1C3A}</a:tableStyleId>
              </a:tblPr>
              <a:tblGrid>
                <a:gridCol w="1736830">
                  <a:extLst>
                    <a:ext uri="{9D8B030D-6E8A-4147-A177-3AD203B41FA5}">
                      <a16:colId xmlns="" xmlns:a16="http://schemas.microsoft.com/office/drawing/2014/main" val="2392169753"/>
                    </a:ext>
                  </a:extLst>
                </a:gridCol>
                <a:gridCol w="9170656">
                  <a:extLst>
                    <a:ext uri="{9D8B030D-6E8A-4147-A177-3AD203B41FA5}">
                      <a16:colId xmlns="" xmlns:a16="http://schemas.microsoft.com/office/drawing/2014/main" val="3096786359"/>
                    </a:ext>
                  </a:extLst>
                </a:gridCol>
              </a:tblGrid>
              <a:tr h="397362">
                <a:tc>
                  <a:txBody>
                    <a:bodyPr/>
                    <a:lstStyle/>
                    <a:p>
                      <a:r>
                        <a:rPr lang="zh-TW" altLang="en-US" sz="2400" dirty="0">
                          <a:solidFill>
                            <a:schemeClr val="tx1"/>
                          </a:solidFill>
                        </a:rPr>
                        <a:t>條文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本辦法適用對象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6091161"/>
                  </a:ext>
                </a:extLst>
              </a:tr>
              <a:tr h="1522878">
                <a:tc>
                  <a:txBody>
                    <a:bodyPr/>
                    <a:lstStyle/>
                    <a:p>
                      <a:r>
                        <a:rPr lang="zh-TW" altLang="en-US" sz="2400" b="1" dirty="0">
                          <a:solidFill>
                            <a:schemeClr val="tx1"/>
                          </a:solidFill>
                        </a:rPr>
                        <a:t>第</a:t>
                      </a:r>
                      <a:r>
                        <a:rPr lang="en-US" altLang="zh-TW" sz="2400" b="1" dirty="0">
                          <a:solidFill>
                            <a:schemeClr val="tx1"/>
                          </a:solidFill>
                        </a:rPr>
                        <a:t>2</a:t>
                      </a:r>
                      <a:r>
                        <a:rPr lang="zh-TW" altLang="en-US" sz="2400" b="1" dirty="0">
                          <a:solidFill>
                            <a:schemeClr val="tx1"/>
                          </a:solidFill>
                        </a:rPr>
                        <a:t>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effectLst/>
                        </a:rPr>
                        <a:t>一、</a:t>
                      </a:r>
                      <a:r>
                        <a:rPr lang="zh-TW" altLang="en-US" sz="2400" b="1" dirty="0">
                          <a:solidFill>
                            <a:schemeClr val="tx2"/>
                          </a:solidFill>
                          <a:effectLst/>
                        </a:rPr>
                        <a:t>公立各級學校校長、教師、助教、職員及運動教練</a:t>
                      </a:r>
                      <a:r>
                        <a:rPr lang="zh-TW" altLang="en-US" sz="2400" b="1" dirty="0">
                          <a:solidFill>
                            <a:schemeClr val="tx1"/>
                          </a:solidFill>
                          <a:effectLst/>
                        </a:rPr>
                        <a:t>。 </a:t>
                      </a:r>
                      <a:endParaRPr lang="en-US" altLang="zh-TW" sz="24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effectLst/>
                        </a:rPr>
                        <a:t>二、公立社會教育機構專業人員。 </a:t>
                      </a:r>
                      <a:endParaRPr lang="en-US" altLang="zh-TW" sz="24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effectLst/>
                        </a:rPr>
                        <a:t>三、各主管教育行政機關所屬公立學術研究機構研究人員。 </a:t>
                      </a:r>
                      <a:endParaRPr lang="en-US" altLang="zh-TW" sz="24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effectLst/>
                        </a:rPr>
                        <a:t>四、已立案之</a:t>
                      </a:r>
                      <a:r>
                        <a:rPr lang="zh-TW" altLang="en-US" sz="2400" b="1" dirty="0">
                          <a:solidFill>
                            <a:schemeClr val="tx2"/>
                          </a:solidFill>
                          <a:effectLst/>
                        </a:rPr>
                        <a:t>私立學校專任教師。</a:t>
                      </a:r>
                      <a:endParaRPr lang="zh-TW" altLang="en-US" sz="24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03026791"/>
                  </a:ext>
                </a:extLst>
              </a:tr>
              <a:tr h="370840">
                <a:tc>
                  <a:txBody>
                    <a:bodyPr/>
                    <a:lstStyle/>
                    <a:p>
                      <a:r>
                        <a:rPr lang="zh-TW" altLang="en-US" sz="2400" b="1" dirty="0">
                          <a:solidFill>
                            <a:schemeClr val="tx1"/>
                          </a:solidFill>
                        </a:rPr>
                        <a:t>第</a:t>
                      </a:r>
                      <a:r>
                        <a:rPr lang="en-US" altLang="zh-TW" sz="2400" b="1" dirty="0">
                          <a:solidFill>
                            <a:schemeClr val="tx1"/>
                          </a:solidFill>
                        </a:rPr>
                        <a:t>10</a:t>
                      </a:r>
                      <a:r>
                        <a:rPr lang="zh-TW" altLang="en-US" sz="2400" b="1" dirty="0">
                          <a:solidFill>
                            <a:schemeClr val="tx1"/>
                          </a:solidFill>
                        </a:rPr>
                        <a:t>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b="1" i="0" u="none" strike="noStrike" kern="1200" dirty="0">
                          <a:solidFill>
                            <a:schemeClr val="dk1"/>
                          </a:solidFill>
                          <a:effectLst/>
                          <a:latin typeface="+mn-lt"/>
                          <a:ea typeface="+mn-ea"/>
                          <a:cs typeface="+mn-cs"/>
                        </a:rPr>
                        <a:t>下列人員</a:t>
                      </a:r>
                      <a:r>
                        <a:rPr lang="zh-TW" altLang="en-US" sz="2400" b="1" i="0" u="none" strike="noStrike" kern="1200" dirty="0">
                          <a:solidFill>
                            <a:schemeClr val="tx2"/>
                          </a:solidFill>
                          <a:effectLst/>
                          <a:latin typeface="+mn-lt"/>
                          <a:ea typeface="+mn-ea"/>
                          <a:cs typeface="+mn-cs"/>
                        </a:rPr>
                        <a:t>準用</a:t>
                      </a:r>
                      <a:r>
                        <a:rPr lang="zh-TW" altLang="en-US" sz="2400" b="1" i="0" u="none" strike="noStrike" kern="1200" dirty="0">
                          <a:solidFill>
                            <a:schemeClr val="dk1"/>
                          </a:solidFill>
                          <a:effectLst/>
                          <a:latin typeface="+mn-lt"/>
                          <a:ea typeface="+mn-ea"/>
                          <a:cs typeface="+mn-cs"/>
                        </a:rPr>
                        <a:t>本辦法規定辦理通報、資訊之蒐集及查詢： 一、已立案之私立學校校長。 二、已立案之</a:t>
                      </a:r>
                      <a:r>
                        <a:rPr lang="zh-TW" altLang="en-US" sz="2400" b="1" i="0" u="none" strike="noStrike" kern="1200" dirty="0">
                          <a:solidFill>
                            <a:schemeClr val="tx2"/>
                          </a:solidFill>
                          <a:effectLst/>
                          <a:latin typeface="+mn-lt"/>
                          <a:ea typeface="+mn-ea"/>
                          <a:cs typeface="+mn-cs"/>
                        </a:rPr>
                        <a:t>私立學校專任運動教練</a:t>
                      </a:r>
                      <a:r>
                        <a:rPr lang="zh-TW" altLang="en-US" sz="2400" b="1" i="0" u="none" strike="noStrike" kern="1200" dirty="0">
                          <a:solidFill>
                            <a:schemeClr val="dk1"/>
                          </a:solidFill>
                          <a:effectLst/>
                          <a:latin typeface="+mn-lt"/>
                          <a:ea typeface="+mn-ea"/>
                          <a:cs typeface="+mn-cs"/>
                        </a:rPr>
                        <a:t>。 三、各級學校專業、技術科目教師及護理教師。 四、</a:t>
                      </a:r>
                      <a:r>
                        <a:rPr lang="zh-TW" altLang="en-US" sz="2400" b="1" i="0" u="none" strike="noStrike" kern="1200" dirty="0">
                          <a:solidFill>
                            <a:schemeClr val="tx2"/>
                          </a:solidFill>
                          <a:effectLst/>
                          <a:latin typeface="+mn-lt"/>
                          <a:ea typeface="+mn-ea"/>
                          <a:cs typeface="+mn-cs"/>
                        </a:rPr>
                        <a:t>各級學校兼任教師</a:t>
                      </a:r>
                      <a:r>
                        <a:rPr lang="zh-TW" altLang="en-US" sz="2400" b="1" i="0" u="none" strike="noStrike" kern="1200" dirty="0">
                          <a:solidFill>
                            <a:schemeClr val="dk1"/>
                          </a:solidFill>
                          <a:effectLst/>
                          <a:latin typeface="+mn-lt"/>
                          <a:ea typeface="+mn-ea"/>
                          <a:cs typeface="+mn-cs"/>
                        </a:rPr>
                        <a:t>。 五、特殊教育專（兼）任相關專業人員及教師助理員。 六、幼兒園園長、教師、教保員、助理教保員及在幼兒園服務之其他人員 。 </a:t>
                      </a:r>
                      <a:r>
                        <a:rPr lang="zh-TW" altLang="en-US" sz="2400" b="1" i="0" u="none" strike="noStrike" kern="1200" dirty="0">
                          <a:solidFill>
                            <a:schemeClr val="tx2"/>
                          </a:solidFill>
                          <a:effectLst/>
                          <a:latin typeface="+mn-lt"/>
                          <a:ea typeface="+mn-ea"/>
                          <a:cs typeface="+mn-cs"/>
                        </a:rPr>
                        <a:t>七、中小學代課及代理教師。 八、國民中小學教學支援工作人員。 </a:t>
                      </a:r>
                      <a:r>
                        <a:rPr lang="zh-TW" altLang="en-US" sz="2400" b="1" i="0" u="none" strike="noStrike" kern="1200" dirty="0">
                          <a:solidFill>
                            <a:schemeClr val="dk1"/>
                          </a:solidFill>
                          <a:effectLst/>
                          <a:latin typeface="+mn-lt"/>
                          <a:ea typeface="+mn-ea"/>
                          <a:cs typeface="+mn-cs"/>
                        </a:rPr>
                        <a:t>九、課後照顧服務班與中心之執行秘書、主任、課後照顧服務人員及其他 工作人員。 十、短期補習班聘用、僱用之教職員工。 十一、國民中小學及直轄市、縣（市）政府聘用之專任專業輔導人員、專 任輔導人員、社會工作人員。 十二、軍訓教官。</a:t>
                      </a:r>
                      <a:endParaRPr lang="zh-TW" alt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9743062"/>
                  </a:ext>
                </a:extLst>
              </a:tr>
            </a:tbl>
          </a:graphicData>
        </a:graphic>
      </p:graphicFrame>
      <p:graphicFrame>
        <p:nvGraphicFramePr>
          <p:cNvPr id="11" name="表格 10">
            <a:extLst>
              <a:ext uri="{FF2B5EF4-FFF2-40B4-BE49-F238E27FC236}">
                <a16:creationId xmlns="" xmlns:a16="http://schemas.microsoft.com/office/drawing/2014/main" id="{92BCC16E-442C-4D08-A353-4713CFEF36BE}"/>
              </a:ext>
            </a:extLst>
          </p:cNvPr>
          <p:cNvGraphicFramePr>
            <a:graphicFrameLocks noGrp="1"/>
          </p:cNvGraphicFramePr>
          <p:nvPr/>
        </p:nvGraphicFramePr>
        <p:xfrm>
          <a:off x="12768943" y="3058886"/>
          <a:ext cx="208280" cy="365760"/>
        </p:xfrm>
        <a:graphic>
          <a:graphicData uri="http://schemas.openxmlformats.org/drawingml/2006/table">
            <a:tbl>
              <a:tblPr/>
              <a:tblGrid>
                <a:gridCol w="208280">
                  <a:extLst>
                    <a:ext uri="{9D8B030D-6E8A-4147-A177-3AD203B41FA5}">
                      <a16:colId xmlns="" xmlns:a16="http://schemas.microsoft.com/office/drawing/2014/main" val="997230823"/>
                    </a:ext>
                  </a:extLst>
                </a:gridCol>
              </a:tblGrid>
              <a:tr h="0">
                <a:tc>
                  <a:txBody>
                    <a:bodyPr/>
                    <a:lstStyle/>
                    <a:p>
                      <a:endParaRPr lang="zh-TW"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2058412879"/>
                  </a:ext>
                </a:extLst>
              </a:tr>
            </a:tbl>
          </a:graphicData>
        </a:graphic>
      </p:graphicFrame>
    </p:spTree>
    <p:extLst>
      <p:ext uri="{BB962C8B-B14F-4D97-AF65-F5344CB8AC3E}">
        <p14:creationId xmlns:p14="http://schemas.microsoft.com/office/powerpoint/2010/main" val="428913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a:extLst>
              <a:ext uri="{FF2B5EF4-FFF2-40B4-BE49-F238E27FC236}">
                <a16:creationId xmlns="" xmlns:a16="http://schemas.microsoft.com/office/drawing/2014/main" id="{9F7AAD92-8EE2-4E7A-A345-7031E06E8B1A}"/>
              </a:ext>
            </a:extLst>
          </p:cNvPr>
          <p:cNvSpPr txBox="1">
            <a:spLocks/>
          </p:cNvSpPr>
          <p:nvPr/>
        </p:nvSpPr>
        <p:spPr>
          <a:xfrm>
            <a:off x="2188029" y="577260"/>
            <a:ext cx="10003971" cy="57790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pPr>
            <a:r>
              <a:rPr lang="zh-TW" altLang="en-US" b="1" dirty="0">
                <a:latin typeface="微軟正黑體" panose="020B0604030504040204" pitchFamily="34" charset="-120"/>
                <a:ea typeface="微軟正黑體" panose="020B0604030504040204" pitchFamily="34" charset="-120"/>
              </a:rPr>
              <a:t>各級學校專任運動教練聘任管理辦法</a:t>
            </a:r>
          </a:p>
        </p:txBody>
      </p:sp>
      <p:sp>
        <p:nvSpPr>
          <p:cNvPr id="6" name="矩形 5">
            <a:extLst>
              <a:ext uri="{FF2B5EF4-FFF2-40B4-BE49-F238E27FC236}">
                <a16:creationId xmlns="" xmlns:a16="http://schemas.microsoft.com/office/drawing/2014/main" id="{6D3D951A-6979-4F2E-9F61-6CEC63769542}"/>
              </a:ext>
            </a:extLst>
          </p:cNvPr>
          <p:cNvSpPr/>
          <p:nvPr/>
        </p:nvSpPr>
        <p:spPr>
          <a:xfrm>
            <a:off x="9688286" y="0"/>
            <a:ext cx="2277936"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四、不適任教育人員</a:t>
            </a:r>
            <a:endParaRPr lang="en-US" altLang="zh-TW" dirty="0">
              <a:latin typeface="+mn-ea"/>
            </a:endParaRPr>
          </a:p>
        </p:txBody>
      </p:sp>
      <p:graphicFrame>
        <p:nvGraphicFramePr>
          <p:cNvPr id="7" name="表格 6">
            <a:extLst>
              <a:ext uri="{FF2B5EF4-FFF2-40B4-BE49-F238E27FC236}">
                <a16:creationId xmlns="" xmlns:a16="http://schemas.microsoft.com/office/drawing/2014/main" id="{4EF681A1-86CD-4ACB-BBA1-9255849D305D}"/>
              </a:ext>
            </a:extLst>
          </p:cNvPr>
          <p:cNvGraphicFramePr>
            <a:graphicFrameLocks noGrp="1"/>
          </p:cNvGraphicFramePr>
          <p:nvPr>
            <p:extLst>
              <p:ext uri="{D42A27DB-BD31-4B8C-83A1-F6EECF244321}">
                <p14:modId xmlns:p14="http://schemas.microsoft.com/office/powerpoint/2010/main" val="1527018843"/>
              </p:ext>
            </p:extLst>
          </p:nvPr>
        </p:nvGraphicFramePr>
        <p:xfrm>
          <a:off x="866826" y="2114064"/>
          <a:ext cx="10243457" cy="3251315"/>
        </p:xfrm>
        <a:graphic>
          <a:graphicData uri="http://schemas.openxmlformats.org/drawingml/2006/table">
            <a:tbl>
              <a:tblPr/>
              <a:tblGrid>
                <a:gridCol w="1462717">
                  <a:extLst>
                    <a:ext uri="{9D8B030D-6E8A-4147-A177-3AD203B41FA5}">
                      <a16:colId xmlns="" xmlns:a16="http://schemas.microsoft.com/office/drawing/2014/main" val="2446919436"/>
                    </a:ext>
                  </a:extLst>
                </a:gridCol>
                <a:gridCol w="8780740">
                  <a:extLst>
                    <a:ext uri="{9D8B030D-6E8A-4147-A177-3AD203B41FA5}">
                      <a16:colId xmlns="" xmlns:a16="http://schemas.microsoft.com/office/drawing/2014/main" val="4074813929"/>
                    </a:ext>
                  </a:extLst>
                </a:gridCol>
              </a:tblGrid>
              <a:tr h="3251315">
                <a:tc>
                  <a:txBody>
                    <a:bodyPr/>
                    <a:lstStyle/>
                    <a:p>
                      <a:pPr algn="l" fontAlgn="t"/>
                      <a:r>
                        <a:rPr lang="zh-TW" altLang="en-US" sz="2800" u="none" dirty="0">
                          <a:solidFill>
                            <a:schemeClr val="tx1"/>
                          </a:solidFill>
                          <a:effectLst/>
                          <a:latin typeface="+mn-ea"/>
                          <a:ea typeface="+mn-ea"/>
                        </a:rPr>
                        <a:t>第 </a:t>
                      </a:r>
                      <a:r>
                        <a:rPr lang="en-US" altLang="zh-TW" sz="2800" u="none" dirty="0">
                          <a:solidFill>
                            <a:schemeClr val="tx1"/>
                          </a:solidFill>
                          <a:effectLst/>
                          <a:latin typeface="+mn-ea"/>
                          <a:ea typeface="+mn-ea"/>
                        </a:rPr>
                        <a:t>14 </a:t>
                      </a:r>
                      <a:r>
                        <a:rPr lang="zh-TW" altLang="en-US" sz="2800" u="none" dirty="0">
                          <a:solidFill>
                            <a:schemeClr val="tx1"/>
                          </a:solidFill>
                          <a:effectLst/>
                          <a:latin typeface="+mn-ea"/>
                          <a:ea typeface="+mn-ea"/>
                        </a:rPr>
                        <a:t>條</a:t>
                      </a:r>
                    </a:p>
                  </a:txBody>
                  <a:tcPr marL="26997" marR="26997" marT="16198" marB="16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zh-TW" altLang="en-US" sz="2800" u="none" dirty="0">
                          <a:solidFill>
                            <a:schemeClr val="tx1"/>
                          </a:solidFill>
                          <a:effectLst/>
                          <a:latin typeface="+mn-ea"/>
                          <a:ea typeface="+mn-ea"/>
                        </a:rPr>
                        <a:t>教練行為違反法規，且</a:t>
                      </a:r>
                      <a:r>
                        <a:rPr lang="zh-TW" altLang="en-US" sz="2800" b="1" u="none" dirty="0">
                          <a:solidFill>
                            <a:schemeClr val="tx2"/>
                          </a:solidFill>
                          <a:effectLst/>
                          <a:latin typeface="+mn-ea"/>
                          <a:ea typeface="+mn-ea"/>
                        </a:rPr>
                        <a:t>違反教練專業倫理或損害教練職務之尊嚴</a:t>
                      </a:r>
                      <a:r>
                        <a:rPr lang="zh-TW" altLang="en-US" sz="2800" u="none" dirty="0">
                          <a:solidFill>
                            <a:schemeClr val="tx1"/>
                          </a:solidFill>
                          <a:effectLst/>
                          <a:latin typeface="+mn-ea"/>
                          <a:ea typeface="+mn-ea"/>
                        </a:rPr>
                        <a:t>，經學校查證屬實，情節雖非重大，亦</a:t>
                      </a:r>
                      <a:r>
                        <a:rPr lang="zh-TW" altLang="en-US" sz="2800" b="1" u="none" dirty="0">
                          <a:solidFill>
                            <a:schemeClr val="tx2"/>
                          </a:solidFill>
                          <a:effectLst/>
                          <a:latin typeface="+mn-ea"/>
                          <a:ea typeface="+mn-ea"/>
                        </a:rPr>
                        <a:t>未達解聘之程度，而有停聘之必要者</a:t>
                      </a:r>
                      <a:r>
                        <a:rPr lang="zh-TW" altLang="en-US" sz="2800" u="none" dirty="0">
                          <a:solidFill>
                            <a:schemeClr val="tx1"/>
                          </a:solidFill>
                          <a:effectLst/>
                          <a:latin typeface="+mn-ea"/>
                          <a:ea typeface="+mn-ea"/>
                        </a:rPr>
                        <a:t>，得審酌案件情節，經審委會委員三分之二以上出席及出席委員三分之二以上審 議通過，議決停聘六個月至三年，並報各該主管機關核准後，予以終局停聘。 前項停聘期間，不得申請退休、資遣或在學校服務。 </a:t>
                      </a:r>
                    </a:p>
                  </a:txBody>
                  <a:tcPr marL="26997" marR="26997" marT="16198" marB="16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27205931"/>
                  </a:ext>
                </a:extLst>
              </a:tr>
            </a:tbl>
          </a:graphicData>
        </a:graphic>
      </p:graphicFrame>
      <p:sp>
        <p:nvSpPr>
          <p:cNvPr id="5" name="矩形 4">
            <a:extLst>
              <a:ext uri="{FF2B5EF4-FFF2-40B4-BE49-F238E27FC236}">
                <a16:creationId xmlns="" xmlns:a16="http://schemas.microsoft.com/office/drawing/2014/main" id="{7D650FA8-928B-4F06-A706-1E332AF2F50A}"/>
              </a:ext>
            </a:extLst>
          </p:cNvPr>
          <p:cNvSpPr/>
          <p:nvPr/>
        </p:nvSpPr>
        <p:spPr>
          <a:xfrm>
            <a:off x="478971" y="1492620"/>
            <a:ext cx="4492947" cy="369332"/>
          </a:xfrm>
          <a:prstGeom prst="rect">
            <a:avLst/>
          </a:prstGeom>
        </p:spPr>
        <p:txBody>
          <a:bodyPr wrap="square">
            <a:spAutoFit/>
          </a:bodyPr>
          <a:lstStyle/>
          <a:p>
            <a:r>
              <a:rPr lang="zh-TW" altLang="en-US" dirty="0">
                <a:solidFill>
                  <a:srgbClr val="000000"/>
                </a:solidFill>
                <a:latin typeface="+mn-ea"/>
              </a:rPr>
              <a:t>修正日期：民國 </a:t>
            </a:r>
            <a:r>
              <a:rPr lang="en-US" altLang="zh-TW" dirty="0">
                <a:solidFill>
                  <a:srgbClr val="000000"/>
                </a:solidFill>
                <a:latin typeface="+mn-ea"/>
              </a:rPr>
              <a:t>107 </a:t>
            </a:r>
            <a:r>
              <a:rPr lang="zh-TW" altLang="en-US" dirty="0">
                <a:solidFill>
                  <a:srgbClr val="000000"/>
                </a:solidFill>
                <a:latin typeface="+mn-ea"/>
              </a:rPr>
              <a:t>年 </a:t>
            </a:r>
            <a:r>
              <a:rPr lang="en-US" altLang="zh-TW" dirty="0">
                <a:solidFill>
                  <a:srgbClr val="000000"/>
                </a:solidFill>
                <a:latin typeface="+mn-ea"/>
              </a:rPr>
              <a:t>06 </a:t>
            </a:r>
            <a:r>
              <a:rPr lang="zh-TW" altLang="en-US" dirty="0">
                <a:solidFill>
                  <a:srgbClr val="000000"/>
                </a:solidFill>
                <a:latin typeface="+mn-ea"/>
              </a:rPr>
              <a:t>月 </a:t>
            </a:r>
            <a:r>
              <a:rPr lang="en-US" altLang="zh-TW" dirty="0">
                <a:solidFill>
                  <a:srgbClr val="000000"/>
                </a:solidFill>
                <a:latin typeface="+mn-ea"/>
              </a:rPr>
              <a:t>29 </a:t>
            </a:r>
            <a:r>
              <a:rPr lang="zh-TW" altLang="en-US" dirty="0">
                <a:solidFill>
                  <a:srgbClr val="000000"/>
                </a:solidFill>
                <a:latin typeface="+mn-ea"/>
              </a:rPr>
              <a:t>日 </a:t>
            </a:r>
            <a:endParaRPr lang="zh-TW" altLang="en-US" dirty="0">
              <a:latin typeface="+mn-ea"/>
            </a:endParaRPr>
          </a:p>
        </p:txBody>
      </p:sp>
    </p:spTree>
    <p:extLst>
      <p:ext uri="{BB962C8B-B14F-4D97-AF65-F5344CB8AC3E}">
        <p14:creationId xmlns:p14="http://schemas.microsoft.com/office/powerpoint/2010/main" val="12458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a:t>性別平等案例的輔導機制</a:t>
            </a:r>
            <a:endParaRPr lang="zh-TW" altLang="en-US" sz="4000" b="1" dirty="0"/>
          </a:p>
        </p:txBody>
      </p:sp>
      <p:sp>
        <p:nvSpPr>
          <p:cNvPr id="3" name="內容版面配置區 2"/>
          <p:cNvSpPr>
            <a:spLocks noGrp="1"/>
          </p:cNvSpPr>
          <p:nvPr>
            <p:ph idx="1"/>
          </p:nvPr>
        </p:nvSpPr>
        <p:spPr/>
        <p:txBody>
          <a:bodyPr>
            <a:normAutofit/>
          </a:bodyPr>
          <a:lstStyle/>
          <a:p>
            <a:pPr marL="514350" indent="-514350">
              <a:buFont typeface="+mj-ea"/>
              <a:buAutoNum type="ea1ChtPeriod"/>
            </a:pPr>
            <a:r>
              <a:rPr lang="zh-TW" altLang="zh-TW" sz="3200" dirty="0"/>
              <a:t>性</a:t>
            </a:r>
            <a:r>
              <a:rPr lang="zh-TW" altLang="en-US" sz="3200" dirty="0"/>
              <a:t>平</a:t>
            </a:r>
            <a:r>
              <a:rPr lang="zh-TW" altLang="zh-TW" sz="3200" dirty="0"/>
              <a:t>事件通報</a:t>
            </a:r>
            <a:endParaRPr lang="en-US" altLang="zh-TW" sz="3200" dirty="0"/>
          </a:p>
          <a:p>
            <a:pPr marL="514350" indent="-514350">
              <a:buFont typeface="+mj-ea"/>
              <a:buAutoNum type="ea1ChtPeriod"/>
            </a:pPr>
            <a:r>
              <a:rPr lang="zh-TW" altLang="en-US" sz="3200" dirty="0"/>
              <a:t>危機處理機制</a:t>
            </a:r>
            <a:endParaRPr lang="en-US" altLang="zh-TW" sz="3200" dirty="0"/>
          </a:p>
          <a:p>
            <a:pPr marL="514350" indent="-514350">
              <a:buFont typeface="+mj-ea"/>
              <a:buAutoNum type="ea1ChtPeriod"/>
            </a:pPr>
            <a:r>
              <a:rPr lang="zh-TW" altLang="en-US" sz="3200" dirty="0"/>
              <a:t>輔導諮商轉介</a:t>
            </a:r>
            <a:endParaRPr lang="en-US" altLang="zh-TW" sz="3200" dirty="0"/>
          </a:p>
          <a:p>
            <a:pPr marL="514350" indent="-514350">
              <a:buFont typeface="+mj-ea"/>
              <a:buAutoNum type="ea1ChtPeriod"/>
            </a:pPr>
            <a:r>
              <a:rPr lang="zh-TW" altLang="en-US" sz="3200" dirty="0"/>
              <a:t>不適任教育人員</a:t>
            </a:r>
          </a:p>
        </p:txBody>
      </p:sp>
    </p:spTree>
    <p:extLst>
      <p:ext uri="{BB962C8B-B14F-4D97-AF65-F5344CB8AC3E}">
        <p14:creationId xmlns:p14="http://schemas.microsoft.com/office/powerpoint/2010/main" val="342798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a:extLst>
              <a:ext uri="{FF2B5EF4-FFF2-40B4-BE49-F238E27FC236}">
                <a16:creationId xmlns="" xmlns:a16="http://schemas.microsoft.com/office/drawing/2014/main" id="{9F7AAD92-8EE2-4E7A-A345-7031E06E8B1A}"/>
              </a:ext>
            </a:extLst>
          </p:cNvPr>
          <p:cNvSpPr txBox="1">
            <a:spLocks/>
          </p:cNvSpPr>
          <p:nvPr/>
        </p:nvSpPr>
        <p:spPr>
          <a:xfrm>
            <a:off x="2188029" y="577260"/>
            <a:ext cx="10003971" cy="57790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pPr>
            <a:r>
              <a:rPr lang="zh-TW" altLang="en-US" b="1" dirty="0">
                <a:latin typeface="微軟正黑體" panose="020B0604030504040204" pitchFamily="34" charset="-120"/>
                <a:ea typeface="微軟正黑體" panose="020B0604030504040204" pitchFamily="34" charset="-120"/>
              </a:rPr>
              <a:t>各級學校專任運動教練聘任管理辦法</a:t>
            </a:r>
          </a:p>
        </p:txBody>
      </p:sp>
      <p:sp>
        <p:nvSpPr>
          <p:cNvPr id="6" name="矩形 5">
            <a:extLst>
              <a:ext uri="{FF2B5EF4-FFF2-40B4-BE49-F238E27FC236}">
                <a16:creationId xmlns="" xmlns:a16="http://schemas.microsoft.com/office/drawing/2014/main" id="{6D3D951A-6979-4F2E-9F61-6CEC63769542}"/>
              </a:ext>
            </a:extLst>
          </p:cNvPr>
          <p:cNvSpPr/>
          <p:nvPr/>
        </p:nvSpPr>
        <p:spPr>
          <a:xfrm>
            <a:off x="9688286" y="0"/>
            <a:ext cx="2277936"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四、不適任教育人員</a:t>
            </a:r>
            <a:endParaRPr lang="en-US" altLang="zh-TW" dirty="0">
              <a:latin typeface="+mn-ea"/>
            </a:endParaRPr>
          </a:p>
        </p:txBody>
      </p:sp>
      <p:graphicFrame>
        <p:nvGraphicFramePr>
          <p:cNvPr id="7" name="表格 6">
            <a:extLst>
              <a:ext uri="{FF2B5EF4-FFF2-40B4-BE49-F238E27FC236}">
                <a16:creationId xmlns="" xmlns:a16="http://schemas.microsoft.com/office/drawing/2014/main" id="{4EF681A1-86CD-4ACB-BBA1-9255849D305D}"/>
              </a:ext>
            </a:extLst>
          </p:cNvPr>
          <p:cNvGraphicFramePr>
            <a:graphicFrameLocks noGrp="1"/>
          </p:cNvGraphicFramePr>
          <p:nvPr>
            <p:extLst>
              <p:ext uri="{D42A27DB-BD31-4B8C-83A1-F6EECF244321}">
                <p14:modId xmlns:p14="http://schemas.microsoft.com/office/powerpoint/2010/main" val="4009278443"/>
              </p:ext>
            </p:extLst>
          </p:nvPr>
        </p:nvGraphicFramePr>
        <p:xfrm>
          <a:off x="866826" y="2114063"/>
          <a:ext cx="10243457" cy="4088773"/>
        </p:xfrm>
        <a:graphic>
          <a:graphicData uri="http://schemas.openxmlformats.org/drawingml/2006/table">
            <a:tbl>
              <a:tblPr/>
              <a:tblGrid>
                <a:gridCol w="1462717">
                  <a:extLst>
                    <a:ext uri="{9D8B030D-6E8A-4147-A177-3AD203B41FA5}">
                      <a16:colId xmlns="" xmlns:a16="http://schemas.microsoft.com/office/drawing/2014/main" val="2446919436"/>
                    </a:ext>
                  </a:extLst>
                </a:gridCol>
                <a:gridCol w="8780740">
                  <a:extLst>
                    <a:ext uri="{9D8B030D-6E8A-4147-A177-3AD203B41FA5}">
                      <a16:colId xmlns="" xmlns:a16="http://schemas.microsoft.com/office/drawing/2014/main" val="4074813929"/>
                    </a:ext>
                  </a:extLst>
                </a:gridCol>
              </a:tblGrid>
              <a:tr h="4088773">
                <a:tc>
                  <a:txBody>
                    <a:bodyPr/>
                    <a:lstStyle/>
                    <a:p>
                      <a:pPr algn="l" fontAlgn="t"/>
                      <a:r>
                        <a:rPr lang="zh-TW" altLang="en-US" sz="2800" u="none" dirty="0">
                          <a:solidFill>
                            <a:schemeClr val="tx1"/>
                          </a:solidFill>
                          <a:effectLst/>
                          <a:latin typeface="+mn-ea"/>
                          <a:ea typeface="+mn-ea"/>
                        </a:rPr>
                        <a:t>第 </a:t>
                      </a:r>
                      <a:r>
                        <a:rPr lang="en-US" altLang="zh-TW" sz="2800" u="none" dirty="0">
                          <a:solidFill>
                            <a:schemeClr val="tx1"/>
                          </a:solidFill>
                          <a:effectLst/>
                          <a:latin typeface="+mn-ea"/>
                          <a:ea typeface="+mn-ea"/>
                        </a:rPr>
                        <a:t>16</a:t>
                      </a:r>
                      <a:r>
                        <a:rPr lang="zh-TW" altLang="en-US" sz="2800" u="none" dirty="0">
                          <a:solidFill>
                            <a:schemeClr val="tx1"/>
                          </a:solidFill>
                          <a:effectLst/>
                          <a:latin typeface="+mn-ea"/>
                          <a:ea typeface="+mn-ea"/>
                        </a:rPr>
                        <a:t>條</a:t>
                      </a:r>
                    </a:p>
                  </a:txBody>
                  <a:tcPr marL="26997" marR="26997" marT="16198" marB="16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zh-TW" altLang="en-US" sz="2800" b="0" i="0" u="none" strike="noStrike" kern="1200" dirty="0">
                          <a:solidFill>
                            <a:schemeClr val="tx1"/>
                          </a:solidFill>
                          <a:effectLst/>
                          <a:latin typeface="+mn-lt"/>
                          <a:ea typeface="+mn-ea"/>
                          <a:cs typeface="+mn-cs"/>
                        </a:rPr>
                        <a:t>教練有教育人員任用條例第三十一條第一項第八款或第九款情形之一者， 學校應於知悉之日起一個月內經審委會審議通過後，</a:t>
                      </a:r>
                      <a:r>
                        <a:rPr lang="zh-TW" altLang="en-US" sz="2800" b="1" i="0" u="none" strike="noStrike" kern="1200" dirty="0">
                          <a:solidFill>
                            <a:srgbClr val="C00000"/>
                          </a:solidFill>
                          <a:effectLst/>
                          <a:latin typeface="+mn-lt"/>
                          <a:ea typeface="+mn-ea"/>
                          <a:cs typeface="+mn-cs"/>
                        </a:rPr>
                        <a:t>免報主管機關核准， 暫時予以停聘</a:t>
                      </a:r>
                      <a:r>
                        <a:rPr lang="zh-TW" altLang="en-US" sz="2800" b="0" i="0" u="none" strike="noStrike" kern="1200" dirty="0">
                          <a:solidFill>
                            <a:schemeClr val="tx1"/>
                          </a:solidFill>
                          <a:effectLst/>
                          <a:latin typeface="+mn-lt"/>
                          <a:ea typeface="+mn-ea"/>
                          <a:cs typeface="+mn-cs"/>
                        </a:rPr>
                        <a:t>，並靜候調查。 </a:t>
                      </a:r>
                      <a:endParaRPr lang="en-US" altLang="zh-TW" sz="2800" b="0" i="0" u="none" strike="noStrike" kern="1200" dirty="0">
                        <a:solidFill>
                          <a:schemeClr val="tx1"/>
                        </a:solidFill>
                        <a:effectLst/>
                        <a:latin typeface="+mn-lt"/>
                        <a:ea typeface="+mn-ea"/>
                        <a:cs typeface="+mn-cs"/>
                      </a:endParaRPr>
                    </a:p>
                    <a:p>
                      <a:pPr algn="l" fontAlgn="t"/>
                      <a:endParaRPr lang="en-US" altLang="zh-TW" sz="2800" b="0" i="0" u="none" strike="noStrike" kern="1200" dirty="0">
                        <a:solidFill>
                          <a:schemeClr val="tx1"/>
                        </a:solidFill>
                        <a:effectLst/>
                        <a:latin typeface="+mn-lt"/>
                        <a:ea typeface="+mn-ea"/>
                        <a:cs typeface="+mn-cs"/>
                      </a:endParaRPr>
                    </a:p>
                    <a:p>
                      <a:pPr algn="l" fontAlgn="t"/>
                      <a:r>
                        <a:rPr lang="zh-TW" altLang="en-US" sz="2800" b="0" i="0" u="none" strike="noStrike" kern="1200" dirty="0">
                          <a:solidFill>
                            <a:schemeClr val="tx1"/>
                          </a:solidFill>
                          <a:effectLst/>
                          <a:latin typeface="+mn-lt"/>
                          <a:ea typeface="+mn-ea"/>
                          <a:cs typeface="+mn-cs"/>
                        </a:rPr>
                        <a:t>教練有教育人員任用條例第三十一條第一項第十款至第十三款情形之一者 ，學校認為有先行停聘進行調查之必要者，應經審委會審議通過，</a:t>
                      </a:r>
                      <a:r>
                        <a:rPr lang="zh-TW" altLang="en-US" sz="2800" b="1" i="0" u="none" strike="noStrike" kern="1200" dirty="0">
                          <a:solidFill>
                            <a:srgbClr val="C00000"/>
                          </a:solidFill>
                          <a:effectLst/>
                          <a:latin typeface="+mn-lt"/>
                          <a:ea typeface="+mn-ea"/>
                          <a:cs typeface="+mn-cs"/>
                        </a:rPr>
                        <a:t>免報主管機關核准，暫時予以停聘六個月以下。 </a:t>
                      </a:r>
                      <a:endParaRPr lang="zh-TW" altLang="en-US" sz="2800" b="1" u="none" dirty="0">
                        <a:solidFill>
                          <a:srgbClr val="C00000"/>
                        </a:solidFill>
                        <a:effectLst/>
                        <a:latin typeface="+mn-ea"/>
                        <a:ea typeface="+mn-ea"/>
                      </a:endParaRPr>
                    </a:p>
                  </a:txBody>
                  <a:tcPr marL="26997" marR="26997" marT="16198" marB="16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27205931"/>
                  </a:ext>
                </a:extLst>
              </a:tr>
            </a:tbl>
          </a:graphicData>
        </a:graphic>
      </p:graphicFrame>
      <p:sp>
        <p:nvSpPr>
          <p:cNvPr id="5" name="矩形 4">
            <a:extLst>
              <a:ext uri="{FF2B5EF4-FFF2-40B4-BE49-F238E27FC236}">
                <a16:creationId xmlns="" xmlns:a16="http://schemas.microsoft.com/office/drawing/2014/main" id="{7D650FA8-928B-4F06-A706-1E332AF2F50A}"/>
              </a:ext>
            </a:extLst>
          </p:cNvPr>
          <p:cNvSpPr/>
          <p:nvPr/>
        </p:nvSpPr>
        <p:spPr>
          <a:xfrm>
            <a:off x="478971" y="1492620"/>
            <a:ext cx="4492947" cy="369332"/>
          </a:xfrm>
          <a:prstGeom prst="rect">
            <a:avLst/>
          </a:prstGeom>
        </p:spPr>
        <p:txBody>
          <a:bodyPr wrap="square">
            <a:spAutoFit/>
          </a:bodyPr>
          <a:lstStyle/>
          <a:p>
            <a:r>
              <a:rPr lang="zh-TW" altLang="en-US" dirty="0">
                <a:solidFill>
                  <a:srgbClr val="000000"/>
                </a:solidFill>
                <a:latin typeface="+mn-ea"/>
              </a:rPr>
              <a:t>修正日期：民國 </a:t>
            </a:r>
            <a:r>
              <a:rPr lang="en-US" altLang="zh-TW" dirty="0">
                <a:solidFill>
                  <a:srgbClr val="000000"/>
                </a:solidFill>
                <a:latin typeface="+mn-ea"/>
              </a:rPr>
              <a:t>107 </a:t>
            </a:r>
            <a:r>
              <a:rPr lang="zh-TW" altLang="en-US" dirty="0">
                <a:solidFill>
                  <a:srgbClr val="000000"/>
                </a:solidFill>
                <a:latin typeface="+mn-ea"/>
              </a:rPr>
              <a:t>年 </a:t>
            </a:r>
            <a:r>
              <a:rPr lang="en-US" altLang="zh-TW" dirty="0">
                <a:solidFill>
                  <a:srgbClr val="000000"/>
                </a:solidFill>
                <a:latin typeface="+mn-ea"/>
              </a:rPr>
              <a:t>06 </a:t>
            </a:r>
            <a:r>
              <a:rPr lang="zh-TW" altLang="en-US" dirty="0">
                <a:solidFill>
                  <a:srgbClr val="000000"/>
                </a:solidFill>
                <a:latin typeface="+mn-ea"/>
              </a:rPr>
              <a:t>月 </a:t>
            </a:r>
            <a:r>
              <a:rPr lang="en-US" altLang="zh-TW" dirty="0">
                <a:solidFill>
                  <a:srgbClr val="000000"/>
                </a:solidFill>
                <a:latin typeface="+mn-ea"/>
              </a:rPr>
              <a:t>29 </a:t>
            </a:r>
            <a:r>
              <a:rPr lang="zh-TW" altLang="en-US" dirty="0">
                <a:solidFill>
                  <a:srgbClr val="000000"/>
                </a:solidFill>
                <a:latin typeface="+mn-ea"/>
              </a:rPr>
              <a:t>日 </a:t>
            </a:r>
            <a:endParaRPr lang="zh-TW" altLang="en-US" dirty="0">
              <a:latin typeface="+mn-ea"/>
            </a:endParaRPr>
          </a:p>
        </p:txBody>
      </p:sp>
      <p:sp>
        <p:nvSpPr>
          <p:cNvPr id="8" name="向左箭號 4">
            <a:extLst>
              <a:ext uri="{FF2B5EF4-FFF2-40B4-BE49-F238E27FC236}">
                <a16:creationId xmlns="" xmlns:a16="http://schemas.microsoft.com/office/drawing/2014/main" id="{9FAE32AE-66FD-4DE9-B553-DCC557D58260}"/>
              </a:ext>
            </a:extLst>
          </p:cNvPr>
          <p:cNvSpPr/>
          <p:nvPr/>
        </p:nvSpPr>
        <p:spPr>
          <a:xfrm>
            <a:off x="8362139" y="3429000"/>
            <a:ext cx="3829861" cy="850770"/>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有性侵、性騷、性霸凌事實者</a:t>
            </a:r>
            <a:endParaRPr kumimoji="1" lang="zh-TW" altLang="en-US" sz="2000" dirty="0">
              <a:latin typeface="+mn-ea"/>
              <a:cs typeface="Microsoft JhengHei" charset="-120"/>
            </a:endParaRPr>
          </a:p>
        </p:txBody>
      </p:sp>
      <p:sp>
        <p:nvSpPr>
          <p:cNvPr id="9" name="向左箭號 4">
            <a:extLst>
              <a:ext uri="{FF2B5EF4-FFF2-40B4-BE49-F238E27FC236}">
                <a16:creationId xmlns="" xmlns:a16="http://schemas.microsoft.com/office/drawing/2014/main" id="{B52F74B3-CD80-4C62-BDCB-4FFBF4946449}"/>
              </a:ext>
            </a:extLst>
          </p:cNvPr>
          <p:cNvSpPr/>
          <p:nvPr/>
        </p:nvSpPr>
        <p:spPr>
          <a:xfrm>
            <a:off x="5512315" y="5702837"/>
            <a:ext cx="6679685" cy="850771"/>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知悉但未通報，或偽造變造隱匿證據，致再發生性侵</a:t>
            </a:r>
            <a:endParaRPr kumimoji="1" lang="zh-TW" altLang="en-US" sz="2000" dirty="0">
              <a:latin typeface="+mn-ea"/>
              <a:cs typeface="Microsoft JhengHei" charset="-120"/>
            </a:endParaRPr>
          </a:p>
        </p:txBody>
      </p:sp>
    </p:spTree>
    <p:extLst>
      <p:ext uri="{BB962C8B-B14F-4D97-AF65-F5344CB8AC3E}">
        <p14:creationId xmlns:p14="http://schemas.microsoft.com/office/powerpoint/2010/main" val="150824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4864" y="152718"/>
            <a:ext cx="8994712" cy="948294"/>
          </a:xfrm>
        </p:spPr>
        <p:txBody>
          <a:bodyPr/>
          <a:lstStyle/>
          <a:p>
            <a:pPr algn="ctr"/>
            <a:r>
              <a:rPr kumimoji="1" lang="zh-TW" altLang="en-US" b="1" dirty="0"/>
              <a:t>結語</a:t>
            </a:r>
          </a:p>
        </p:txBody>
      </p:sp>
      <p:sp>
        <p:nvSpPr>
          <p:cNvPr id="3" name="內容版面配置區 2"/>
          <p:cNvSpPr>
            <a:spLocks noGrp="1"/>
          </p:cNvSpPr>
          <p:nvPr>
            <p:ph idx="1"/>
          </p:nvPr>
        </p:nvSpPr>
        <p:spPr>
          <a:xfrm>
            <a:off x="1604864" y="1191987"/>
            <a:ext cx="9164735" cy="4819878"/>
          </a:xfrm>
        </p:spPr>
        <p:txBody>
          <a:bodyPr>
            <a:noAutofit/>
          </a:bodyPr>
          <a:lstStyle/>
          <a:p>
            <a:pPr marL="457200" indent="-457200">
              <a:buFont typeface="+mj-lt"/>
              <a:buAutoNum type="arabicPeriod"/>
            </a:pPr>
            <a:r>
              <a:rPr lang="zh-TW" altLang="en-US" sz="2600" dirty="0">
                <a:latin typeface="+mn-ea"/>
              </a:rPr>
              <a:t>性平事件的發生對於受害人、學校與社會造成紛擾與傷害，應防患於未然，杜絕不適人教練師資進入校園。</a:t>
            </a:r>
            <a:endParaRPr lang="en-US" altLang="zh-TW" sz="2600" dirty="0">
              <a:latin typeface="+mn-ea"/>
            </a:endParaRPr>
          </a:p>
          <a:p>
            <a:pPr marL="457200" indent="-457200">
              <a:buFont typeface="+mj-lt"/>
              <a:buAutoNum type="arabicPeriod"/>
            </a:pPr>
            <a:r>
              <a:rPr lang="zh-TW" altLang="en-US" sz="2600" dirty="0">
                <a:latin typeface="+mn-ea"/>
              </a:rPr>
              <a:t>應建立基層運動員的性平意識，而情感教育也不可或缺。</a:t>
            </a:r>
            <a:endParaRPr lang="en-US" altLang="zh-TW" sz="2600" dirty="0">
              <a:latin typeface="+mn-ea"/>
            </a:endParaRPr>
          </a:p>
          <a:p>
            <a:pPr marL="457200" indent="-457200">
              <a:buFont typeface="+mj-lt"/>
              <a:buAutoNum type="arabicPeriod"/>
            </a:pPr>
            <a:r>
              <a:rPr lang="zh-TW" altLang="en-US" sz="2600" dirty="0">
                <a:latin typeface="+mn-ea"/>
              </a:rPr>
              <a:t>讓運動員</a:t>
            </a:r>
            <a:r>
              <a:rPr lang="zh-TW" altLang="zh-TW" sz="2600" dirty="0">
                <a:latin typeface="+mn-ea"/>
              </a:rPr>
              <a:t>能以適切態度表達情感、接受情感或拒絕情感，同時具備溝通協商與情緒管理的能力。</a:t>
            </a:r>
            <a:endParaRPr lang="en-US" altLang="zh-TW" sz="2600" dirty="0">
              <a:latin typeface="+mn-ea"/>
            </a:endParaRPr>
          </a:p>
          <a:p>
            <a:pPr marL="457200" indent="-457200">
              <a:buFont typeface="+mj-lt"/>
              <a:buAutoNum type="arabicPeriod"/>
            </a:pPr>
            <a:r>
              <a:rPr lang="zh-TW" altLang="en-US" sz="2600" dirty="0">
                <a:latin typeface="微軟正黑體" panose="020B0604030504040204" pitchFamily="34" charset="-120"/>
                <a:ea typeface="微軟正黑體" panose="020B0604030504040204" pitchFamily="34" charset="-120"/>
              </a:rPr>
              <a:t>如果知道有人受到不當的性侵害與性騷擾</a:t>
            </a:r>
            <a:r>
              <a:rPr lang="zh-TW" altLang="en-US" sz="2600" dirty="0">
                <a:latin typeface="細明體" panose="02020509000000000000" pitchFamily="49" charset="-120"/>
                <a:ea typeface="細明體" panose="02020509000000000000" pitchFamily="49" charset="-120"/>
              </a:rPr>
              <a:t>、</a:t>
            </a:r>
            <a:r>
              <a:rPr lang="zh-TW" altLang="en-US" sz="2600" dirty="0">
                <a:latin typeface="微軟正黑體" panose="020B0604030504040204" pitchFamily="34" charset="-120"/>
                <a:ea typeface="微軟正黑體" panose="020B0604030504040204" pitchFamily="34" charset="-120"/>
              </a:rPr>
              <a:t>性霸凌事件，應主動提出檢舉，並於性別平等教育委員會調查處理申訴事件時提供可能協助。</a:t>
            </a:r>
            <a:endParaRPr lang="en-US" altLang="zh-TW" sz="26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kumimoji="1" lang="zh-TW" altLang="en-US" sz="2600" dirty="0">
                <a:latin typeface="微軟正黑體" panose="020B0604030504040204" pitchFamily="34" charset="-120"/>
                <a:ea typeface="微軟正黑體" panose="020B0604030504040204" pitchFamily="34" charset="-120"/>
              </a:rPr>
              <a:t>應建立危機處理機制與專責人員，於性平事件發生時，負責進行各項處理程序與公開發言，降低謠言訛傳的機會，使傷害減到最低。</a:t>
            </a:r>
            <a:endParaRPr kumimoji="1" lang="zh-TW" altLang="en-US" sz="2600" dirty="0"/>
          </a:p>
        </p:txBody>
      </p:sp>
    </p:spTree>
    <p:extLst>
      <p:ext uri="{BB962C8B-B14F-4D97-AF65-F5344CB8AC3E}">
        <p14:creationId xmlns:p14="http://schemas.microsoft.com/office/powerpoint/2010/main" val="69868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 xmlns:a16="http://schemas.microsoft.com/office/drawing/2014/main" id="{87E858D8-7D52-47B4-BFD5-AE0EEDF14E99}"/>
              </a:ext>
            </a:extLst>
          </p:cNvPr>
          <p:cNvGrpSpPr/>
          <p:nvPr/>
        </p:nvGrpSpPr>
        <p:grpSpPr>
          <a:xfrm>
            <a:off x="283028" y="141514"/>
            <a:ext cx="9791699" cy="6670491"/>
            <a:chOff x="301297" y="579120"/>
            <a:chExt cx="9394370" cy="6278879"/>
          </a:xfrm>
        </p:grpSpPr>
        <p:pic>
          <p:nvPicPr>
            <p:cNvPr id="2" name="圖片 1">
              <a:extLst>
                <a:ext uri="{FF2B5EF4-FFF2-40B4-BE49-F238E27FC236}">
                  <a16:creationId xmlns="" xmlns:a16="http://schemas.microsoft.com/office/drawing/2014/main" id="{67829DA2-81B6-4823-99D2-CD5E595BABE5}"/>
                </a:ext>
              </a:extLst>
            </p:cNvPr>
            <p:cNvPicPr>
              <a:picLocks noChangeAspect="1"/>
            </p:cNvPicPr>
            <p:nvPr/>
          </p:nvPicPr>
          <p:blipFill rotWithShape="1">
            <a:blip r:embed="rId2"/>
            <a:srcRect l="19286" t="24032" r="20714" b="14353"/>
            <a:stretch/>
          </p:blipFill>
          <p:spPr>
            <a:xfrm>
              <a:off x="301297" y="579120"/>
              <a:ext cx="9394370" cy="6278879"/>
            </a:xfrm>
            <a:prstGeom prst="rect">
              <a:avLst/>
            </a:prstGeom>
          </p:spPr>
        </p:pic>
        <p:sp>
          <p:nvSpPr>
            <p:cNvPr id="4" name="矩形 3">
              <a:extLst>
                <a:ext uri="{FF2B5EF4-FFF2-40B4-BE49-F238E27FC236}">
                  <a16:creationId xmlns="" xmlns:a16="http://schemas.microsoft.com/office/drawing/2014/main" id="{EA9CC5C8-96BE-4A87-9C22-1FE0892BB4F4}"/>
                </a:ext>
              </a:extLst>
            </p:cNvPr>
            <p:cNvSpPr/>
            <p:nvPr/>
          </p:nvSpPr>
          <p:spPr>
            <a:xfrm>
              <a:off x="2213188" y="579120"/>
              <a:ext cx="906625" cy="2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3" name="矩形 2">
            <a:extLst>
              <a:ext uri="{FF2B5EF4-FFF2-40B4-BE49-F238E27FC236}">
                <a16:creationId xmlns="" xmlns:a16="http://schemas.microsoft.com/office/drawing/2014/main" id="{80C14162-70F0-4251-9C9B-814A0479A782}"/>
              </a:ext>
            </a:extLst>
          </p:cNvPr>
          <p:cNvSpPr/>
          <p:nvPr/>
        </p:nvSpPr>
        <p:spPr>
          <a:xfrm>
            <a:off x="823745" y="1110344"/>
            <a:ext cx="9192182" cy="8055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 xmlns:a16="http://schemas.microsoft.com/office/drawing/2014/main" id="{3983284D-335A-47C7-8B7C-75728C796D8A}"/>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t>一</a:t>
            </a:r>
            <a:r>
              <a:rPr lang="zh-TW" altLang="en-US" dirty="0">
                <a:latin typeface="細明體" panose="02020509000000000000" pitchFamily="49" charset="-120"/>
                <a:ea typeface="細明體" panose="02020509000000000000" pitchFamily="49" charset="-120"/>
              </a:rPr>
              <a:t>、</a:t>
            </a:r>
            <a:r>
              <a:rPr lang="zh-TW" altLang="zh-TW" dirty="0"/>
              <a:t>性</a:t>
            </a:r>
            <a:r>
              <a:rPr lang="zh-TW" altLang="en-US" dirty="0"/>
              <a:t>平</a:t>
            </a:r>
            <a:r>
              <a:rPr lang="zh-TW" altLang="zh-TW" dirty="0"/>
              <a:t>事件通報</a:t>
            </a:r>
            <a:endParaRPr lang="en-US" altLang="zh-TW" dirty="0"/>
          </a:p>
        </p:txBody>
      </p:sp>
      <p:sp>
        <p:nvSpPr>
          <p:cNvPr id="7" name="向左箭號 4">
            <a:extLst>
              <a:ext uri="{FF2B5EF4-FFF2-40B4-BE49-F238E27FC236}">
                <a16:creationId xmlns="" xmlns:a16="http://schemas.microsoft.com/office/drawing/2014/main" id="{57E261FE-B22F-45F7-9B45-389DD9FCB840}"/>
              </a:ext>
            </a:extLst>
          </p:cNvPr>
          <p:cNvSpPr/>
          <p:nvPr/>
        </p:nvSpPr>
        <p:spPr>
          <a:xfrm>
            <a:off x="10019985" y="969272"/>
            <a:ext cx="1849186" cy="1087686"/>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不限被害人</a:t>
            </a:r>
          </a:p>
        </p:txBody>
      </p:sp>
    </p:spTree>
    <p:extLst>
      <p:ext uri="{BB962C8B-B14F-4D97-AF65-F5344CB8AC3E}">
        <p14:creationId xmlns:p14="http://schemas.microsoft.com/office/powerpoint/2010/main" val="140968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3210D1D2-8F0D-447B-A184-22AA5B34283C}"/>
              </a:ext>
            </a:extLst>
          </p:cNvPr>
          <p:cNvPicPr>
            <a:picLocks noChangeAspect="1"/>
          </p:cNvPicPr>
          <p:nvPr/>
        </p:nvPicPr>
        <p:blipFill rotWithShape="1">
          <a:blip r:embed="rId2"/>
          <a:srcRect l="23877" t="22336" r="25000" b="8730"/>
          <a:stretch/>
        </p:blipFill>
        <p:spPr>
          <a:xfrm>
            <a:off x="827314" y="0"/>
            <a:ext cx="9047585" cy="6862438"/>
          </a:xfrm>
          <a:prstGeom prst="rect">
            <a:avLst/>
          </a:prstGeom>
        </p:spPr>
      </p:pic>
      <p:sp>
        <p:nvSpPr>
          <p:cNvPr id="4" name="矩形 3">
            <a:extLst>
              <a:ext uri="{FF2B5EF4-FFF2-40B4-BE49-F238E27FC236}">
                <a16:creationId xmlns="" xmlns:a16="http://schemas.microsoft.com/office/drawing/2014/main" id="{D4E2CDC9-9179-4CCD-988B-2FAF3CDAB7C3}"/>
              </a:ext>
            </a:extLst>
          </p:cNvPr>
          <p:cNvSpPr/>
          <p:nvPr/>
        </p:nvSpPr>
        <p:spPr>
          <a:xfrm>
            <a:off x="1328057" y="4550229"/>
            <a:ext cx="8478417" cy="16437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 xmlns:a16="http://schemas.microsoft.com/office/drawing/2014/main" id="{C87D635A-A4B0-4623-8202-9562E5EB974F}"/>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t>一</a:t>
            </a:r>
            <a:r>
              <a:rPr lang="zh-TW" altLang="en-US" dirty="0">
                <a:latin typeface="細明體" panose="02020509000000000000" pitchFamily="49" charset="-120"/>
                <a:ea typeface="細明體" panose="02020509000000000000" pitchFamily="49" charset="-120"/>
              </a:rPr>
              <a:t>、</a:t>
            </a:r>
            <a:r>
              <a:rPr lang="zh-TW" altLang="zh-TW" dirty="0"/>
              <a:t>性</a:t>
            </a:r>
            <a:r>
              <a:rPr lang="zh-TW" altLang="en-US" dirty="0"/>
              <a:t>平</a:t>
            </a:r>
            <a:r>
              <a:rPr lang="zh-TW" altLang="zh-TW" dirty="0"/>
              <a:t>事件通報</a:t>
            </a:r>
            <a:endParaRPr lang="en-US" altLang="zh-TW" dirty="0"/>
          </a:p>
        </p:txBody>
      </p:sp>
      <p:sp>
        <p:nvSpPr>
          <p:cNvPr id="7" name="向左箭號 4">
            <a:extLst>
              <a:ext uri="{FF2B5EF4-FFF2-40B4-BE49-F238E27FC236}">
                <a16:creationId xmlns="" xmlns:a16="http://schemas.microsoft.com/office/drawing/2014/main" id="{BA5A503E-9C57-4B25-A5CD-03F1CCE607E9}"/>
              </a:ext>
            </a:extLst>
          </p:cNvPr>
          <p:cNvSpPr/>
          <p:nvPr/>
        </p:nvSpPr>
        <p:spPr>
          <a:xfrm>
            <a:off x="9922934" y="4765274"/>
            <a:ext cx="1849186" cy="1087686"/>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注意時效</a:t>
            </a:r>
          </a:p>
        </p:txBody>
      </p:sp>
    </p:spTree>
    <p:extLst>
      <p:ext uri="{BB962C8B-B14F-4D97-AF65-F5344CB8AC3E}">
        <p14:creationId xmlns:p14="http://schemas.microsoft.com/office/powerpoint/2010/main" val="128380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 xmlns:a16="http://schemas.microsoft.com/office/drawing/2014/main" id="{4A0D2D8E-9DEF-4D74-BFB9-0402303DFA53}"/>
              </a:ext>
            </a:extLst>
          </p:cNvPr>
          <p:cNvPicPr>
            <a:picLocks noChangeAspect="1"/>
          </p:cNvPicPr>
          <p:nvPr/>
        </p:nvPicPr>
        <p:blipFill rotWithShape="1">
          <a:blip r:embed="rId2"/>
          <a:srcRect l="19196" t="13210" r="19465" b="15080"/>
          <a:stretch/>
        </p:blipFill>
        <p:spPr>
          <a:xfrm>
            <a:off x="1064091" y="169509"/>
            <a:ext cx="9913144" cy="6518981"/>
          </a:xfrm>
          <a:prstGeom prst="rect">
            <a:avLst/>
          </a:prstGeom>
        </p:spPr>
      </p:pic>
      <p:sp>
        <p:nvSpPr>
          <p:cNvPr id="3" name="矩形 2">
            <a:extLst>
              <a:ext uri="{FF2B5EF4-FFF2-40B4-BE49-F238E27FC236}">
                <a16:creationId xmlns="" xmlns:a16="http://schemas.microsoft.com/office/drawing/2014/main" id="{564A1F6C-635D-4317-9532-CE15A5F5DC9F}"/>
              </a:ext>
            </a:extLst>
          </p:cNvPr>
          <p:cNvSpPr/>
          <p:nvPr/>
        </p:nvSpPr>
        <p:spPr>
          <a:xfrm>
            <a:off x="9922934" y="0"/>
            <a:ext cx="2043288" cy="4628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sp>
        <p:nvSpPr>
          <p:cNvPr id="5" name="矩形 4">
            <a:extLst>
              <a:ext uri="{FF2B5EF4-FFF2-40B4-BE49-F238E27FC236}">
                <a16:creationId xmlns="" xmlns:a16="http://schemas.microsoft.com/office/drawing/2014/main" id="{86374FB1-3F69-4D59-A384-199752D789D7}"/>
              </a:ext>
            </a:extLst>
          </p:cNvPr>
          <p:cNvSpPr/>
          <p:nvPr/>
        </p:nvSpPr>
        <p:spPr>
          <a:xfrm>
            <a:off x="5334000" y="5388428"/>
            <a:ext cx="3026229" cy="555172"/>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Tree>
    <p:extLst>
      <p:ext uri="{BB962C8B-B14F-4D97-AF65-F5344CB8AC3E}">
        <p14:creationId xmlns:p14="http://schemas.microsoft.com/office/powerpoint/2010/main" val="56319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05176142"/>
              </p:ext>
            </p:extLst>
          </p:nvPr>
        </p:nvGraphicFramePr>
        <p:xfrm>
          <a:off x="211016" y="192127"/>
          <a:ext cx="10093569" cy="6492240"/>
        </p:xfrm>
        <a:graphic>
          <a:graphicData uri="http://schemas.openxmlformats.org/drawingml/2006/table">
            <a:tbl>
              <a:tblPr firstRow="1" bandRow="1">
                <a:tableStyleId>{5C22544A-7EE6-4342-B048-85BDC9FD1C3A}</a:tableStyleId>
              </a:tblPr>
              <a:tblGrid>
                <a:gridCol w="1523484">
                  <a:extLst>
                    <a:ext uri="{9D8B030D-6E8A-4147-A177-3AD203B41FA5}">
                      <a16:colId xmlns="" xmlns:a16="http://schemas.microsoft.com/office/drawing/2014/main" val="20000"/>
                    </a:ext>
                  </a:extLst>
                </a:gridCol>
                <a:gridCol w="8570085">
                  <a:extLst>
                    <a:ext uri="{9D8B030D-6E8A-4147-A177-3AD203B41FA5}">
                      <a16:colId xmlns="" xmlns:a16="http://schemas.microsoft.com/office/drawing/2014/main" val="20001"/>
                    </a:ext>
                  </a:extLst>
                </a:gridCol>
              </a:tblGrid>
              <a:tr h="370840">
                <a:tc gridSpan="2">
                  <a:txBody>
                    <a:bodyPr/>
                    <a:lstStyle/>
                    <a:p>
                      <a:r>
                        <a:rPr lang="zh-TW" altLang="en-US" sz="2400" dirty="0"/>
                        <a:t>性別平等教育法  第五章申請調查及救濟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extLst>
                  <a:ext uri="{0D108BD9-81ED-4DB2-BD59-A6C34878D82A}">
                    <a16:rowId xmlns="" xmlns:a16="http://schemas.microsoft.com/office/drawing/2014/main" val="10000"/>
                  </a:ext>
                </a:extLst>
              </a:tr>
              <a:tr h="370840">
                <a:tc>
                  <a:txBody>
                    <a:bodyPr/>
                    <a:lstStyle/>
                    <a:p>
                      <a:r>
                        <a:rPr lang="zh-TW" altLang="en-US" sz="2400" dirty="0"/>
                        <a:t>第</a:t>
                      </a:r>
                      <a:r>
                        <a:rPr lang="en-US" altLang="zh-TW" sz="2400" dirty="0"/>
                        <a:t>28</a:t>
                      </a:r>
                      <a:r>
                        <a:rPr lang="zh-TW" altLang="en-US" sz="2400" dirty="0"/>
                        <a:t>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t>學校違反本法規定時，被害人或其法定代理人得向學校所屬主管機關申請 調查。 校園性侵害、性騷擾或性霸凌事件之被害人或其法定代理人得以書面向行 為人所屬學校申請調查。但學校之首長為加害人時，應向學校所屬主管機 關申請調查。 任何人知悉前二項之事件時，得依其規定程序向學校或主管機關檢舉之。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t>第</a:t>
                      </a:r>
                      <a:r>
                        <a:rPr lang="en-US" altLang="zh-TW" sz="2400" dirty="0"/>
                        <a:t>29</a:t>
                      </a:r>
                      <a:r>
                        <a:rPr lang="zh-TW" altLang="en-US" sz="2400" dirty="0"/>
                        <a:t>條</a:t>
                      </a:r>
                    </a:p>
                    <a:p>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t>學校或主管機關於接獲調查申請或檢舉時，應於二十日內以書面通知申請 人或檢舉人是否受理。 學校或主管機關於接獲調查申請或檢舉時，有下列情形之一者，應不予受理： </a:t>
                      </a:r>
                      <a:endParaRPr lang="en-US" altLang="zh-TW" sz="2400" dirty="0"/>
                    </a:p>
                    <a:p>
                      <a:r>
                        <a:rPr lang="zh-TW" altLang="en-US" sz="2400" dirty="0"/>
                        <a:t>一、非屬本法所規定之事項者。</a:t>
                      </a:r>
                      <a:endParaRPr lang="en-US" altLang="zh-TW" sz="2400" dirty="0"/>
                    </a:p>
                    <a:p>
                      <a:r>
                        <a:rPr lang="zh-TW" altLang="en-US" sz="2400" dirty="0"/>
                        <a:t>二、申請人或檢舉人未具真實姓名。 </a:t>
                      </a:r>
                      <a:endParaRPr lang="en-US" altLang="zh-TW" sz="2400" dirty="0"/>
                    </a:p>
                    <a:p>
                      <a:r>
                        <a:rPr lang="zh-TW" altLang="en-US" sz="2400" dirty="0"/>
                        <a:t>三、同一事件已處理完畢者。 前項不受理之書面通知，應敘明理由。 </a:t>
                      </a:r>
                      <a:endParaRPr lang="en-US" altLang="zh-TW" sz="2400" dirty="0"/>
                    </a:p>
                    <a:p>
                      <a:r>
                        <a:rPr lang="zh-TW" altLang="en-US" sz="2400" dirty="0"/>
                        <a:t>申請人或檢舉人於第一項之期限內未收到通知或接獲不受理通知之次日起 二十日內，得以書面具明理由，向學校或主管機關申復。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3" name="矩形 2"/>
          <p:cNvSpPr/>
          <p:nvPr/>
        </p:nvSpPr>
        <p:spPr>
          <a:xfrm>
            <a:off x="1758462" y="4079631"/>
            <a:ext cx="8458200" cy="1424354"/>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
        <p:nvSpPr>
          <p:cNvPr id="6" name="向左箭號 4">
            <a:extLst>
              <a:ext uri="{FF2B5EF4-FFF2-40B4-BE49-F238E27FC236}">
                <a16:creationId xmlns="" xmlns:a16="http://schemas.microsoft.com/office/drawing/2014/main" id="{B62C4B5F-F4AF-4EAA-A7A4-1D960C29344D}"/>
              </a:ext>
            </a:extLst>
          </p:cNvPr>
          <p:cNvSpPr/>
          <p:nvPr/>
        </p:nvSpPr>
        <p:spPr>
          <a:xfrm>
            <a:off x="10131798" y="4176075"/>
            <a:ext cx="1849186" cy="1087686"/>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不受理情形</a:t>
            </a:r>
          </a:p>
        </p:txBody>
      </p:sp>
      <p:sp>
        <p:nvSpPr>
          <p:cNvPr id="7" name="矩形 6">
            <a:extLst>
              <a:ext uri="{FF2B5EF4-FFF2-40B4-BE49-F238E27FC236}">
                <a16:creationId xmlns="" xmlns:a16="http://schemas.microsoft.com/office/drawing/2014/main" id="{6FF8CE9C-A1C9-4F31-8846-03D614D5FC57}"/>
              </a:ext>
            </a:extLst>
          </p:cNvPr>
          <p:cNvSpPr/>
          <p:nvPr/>
        </p:nvSpPr>
        <p:spPr>
          <a:xfrm>
            <a:off x="9922934" y="0"/>
            <a:ext cx="2043288" cy="4628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spTree>
    <p:extLst>
      <p:ext uri="{BB962C8B-B14F-4D97-AF65-F5344CB8AC3E}">
        <p14:creationId xmlns:p14="http://schemas.microsoft.com/office/powerpoint/2010/main" val="87413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8852046-E15E-4F26-B0FB-AA5F2F45C296}"/>
              </a:ext>
            </a:extLst>
          </p:cNvPr>
          <p:cNvSpPr/>
          <p:nvPr/>
        </p:nvSpPr>
        <p:spPr>
          <a:xfrm>
            <a:off x="9922934" y="0"/>
            <a:ext cx="2043288" cy="4628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latin typeface="+mn-ea"/>
              </a:rPr>
              <a:t>二、危機處理機制</a:t>
            </a:r>
            <a:endParaRPr lang="en-US" altLang="zh-TW" dirty="0">
              <a:latin typeface="+mn-ea"/>
            </a:endParaRPr>
          </a:p>
        </p:txBody>
      </p:sp>
      <p:pic>
        <p:nvPicPr>
          <p:cNvPr id="4" name="圖片 3">
            <a:extLst>
              <a:ext uri="{FF2B5EF4-FFF2-40B4-BE49-F238E27FC236}">
                <a16:creationId xmlns="" xmlns:a16="http://schemas.microsoft.com/office/drawing/2014/main" id="{26DEA66D-A3C2-4549-B15F-310415F75FF1}"/>
              </a:ext>
            </a:extLst>
          </p:cNvPr>
          <p:cNvPicPr>
            <a:picLocks noChangeAspect="1"/>
          </p:cNvPicPr>
          <p:nvPr/>
        </p:nvPicPr>
        <p:blipFill rotWithShape="1">
          <a:blip r:embed="rId2"/>
          <a:srcRect l="23661" t="8730" r="26072" b="4761"/>
          <a:stretch/>
        </p:blipFill>
        <p:spPr>
          <a:xfrm>
            <a:off x="2950029" y="50756"/>
            <a:ext cx="6955971" cy="6733578"/>
          </a:xfrm>
          <a:prstGeom prst="rect">
            <a:avLst/>
          </a:prstGeom>
        </p:spPr>
      </p:pic>
      <p:sp>
        <p:nvSpPr>
          <p:cNvPr id="5" name="矩形 4">
            <a:extLst>
              <a:ext uri="{FF2B5EF4-FFF2-40B4-BE49-F238E27FC236}">
                <a16:creationId xmlns="" xmlns:a16="http://schemas.microsoft.com/office/drawing/2014/main" id="{BCD6C450-8362-435D-BB82-018509609FC9}"/>
              </a:ext>
            </a:extLst>
          </p:cNvPr>
          <p:cNvSpPr/>
          <p:nvPr/>
        </p:nvSpPr>
        <p:spPr>
          <a:xfrm>
            <a:off x="6531428" y="231422"/>
            <a:ext cx="348343" cy="1586492"/>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
        <p:nvSpPr>
          <p:cNvPr id="6" name="向左箭號 4">
            <a:extLst>
              <a:ext uri="{FF2B5EF4-FFF2-40B4-BE49-F238E27FC236}">
                <a16:creationId xmlns="" xmlns:a16="http://schemas.microsoft.com/office/drawing/2014/main" id="{8DB74529-585E-477C-914D-BDBD6DB0C211}"/>
              </a:ext>
            </a:extLst>
          </p:cNvPr>
          <p:cNvSpPr/>
          <p:nvPr/>
        </p:nvSpPr>
        <p:spPr>
          <a:xfrm flipH="1">
            <a:off x="119737" y="-2"/>
            <a:ext cx="3012541" cy="4582887"/>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latin typeface="Microsoft JhengHei" charset="-120"/>
                <a:ea typeface="Microsoft JhengHei" charset="-120"/>
                <a:cs typeface="Microsoft JhengHei" charset="-120"/>
              </a:rPr>
              <a:t>受理後多管齊下</a:t>
            </a:r>
            <a:r>
              <a:rPr kumimoji="1" lang="en-US" altLang="zh-TW" sz="2000" dirty="0">
                <a:latin typeface="Microsoft JhengHei" charset="-120"/>
                <a:ea typeface="Microsoft JhengHei" charset="-120"/>
                <a:cs typeface="Microsoft JhengHei" charset="-120"/>
              </a:rPr>
              <a:t>:</a:t>
            </a:r>
          </a:p>
          <a:p>
            <a:pPr algn="ctr"/>
            <a:r>
              <a:rPr kumimoji="1" lang="zh-TW" altLang="en-US" sz="2000" dirty="0">
                <a:solidFill>
                  <a:srgbClr val="FFFF00"/>
                </a:solidFill>
                <a:latin typeface="Microsoft JhengHei" charset="-120"/>
                <a:ea typeface="Microsoft JhengHei" charset="-120"/>
                <a:cs typeface="Microsoft JhengHei" charset="-120"/>
              </a:rPr>
              <a:t>媒體發言人</a:t>
            </a:r>
            <a:endParaRPr kumimoji="1" lang="en-US" altLang="zh-TW" sz="2000" dirty="0">
              <a:solidFill>
                <a:srgbClr val="FFFF00"/>
              </a:solidFill>
              <a:latin typeface="Microsoft JhengHei" charset="-120"/>
              <a:ea typeface="Microsoft JhengHei" charset="-120"/>
              <a:cs typeface="Microsoft JhengHei" charset="-120"/>
            </a:endParaRPr>
          </a:p>
          <a:p>
            <a:pPr algn="ctr"/>
            <a:r>
              <a:rPr kumimoji="1" lang="zh-TW" altLang="en-US" sz="2000" dirty="0">
                <a:solidFill>
                  <a:srgbClr val="FFFF00"/>
                </a:solidFill>
                <a:latin typeface="Microsoft JhengHei" charset="-120"/>
                <a:ea typeface="Microsoft JhengHei" charset="-120"/>
                <a:cs typeface="Microsoft JhengHei" charset="-120"/>
              </a:rPr>
              <a:t>秘書單位</a:t>
            </a:r>
            <a:endParaRPr kumimoji="1" lang="en-US" altLang="zh-TW" sz="2000" dirty="0">
              <a:solidFill>
                <a:srgbClr val="FFFF00"/>
              </a:solidFill>
              <a:latin typeface="Microsoft JhengHei" charset="-120"/>
              <a:ea typeface="Microsoft JhengHei" charset="-120"/>
              <a:cs typeface="Microsoft JhengHei" charset="-120"/>
            </a:endParaRPr>
          </a:p>
          <a:p>
            <a:pPr algn="ctr"/>
            <a:r>
              <a:rPr kumimoji="1" lang="zh-TW" altLang="en-US" sz="2000" dirty="0">
                <a:latin typeface="Microsoft JhengHei" charset="-120"/>
                <a:ea typeface="Microsoft JhengHei" charset="-120"/>
                <a:cs typeface="Microsoft JhengHei" charset="-120"/>
              </a:rPr>
              <a:t>調查小組</a:t>
            </a:r>
            <a:endParaRPr kumimoji="1" lang="en-US" altLang="zh-TW" sz="2000" dirty="0">
              <a:latin typeface="Microsoft JhengHei" charset="-120"/>
              <a:ea typeface="Microsoft JhengHei" charset="-120"/>
              <a:cs typeface="Microsoft JhengHei" charset="-120"/>
            </a:endParaRPr>
          </a:p>
          <a:p>
            <a:pPr algn="ctr"/>
            <a:r>
              <a:rPr kumimoji="1" lang="zh-TW" altLang="en-US" sz="2000" dirty="0">
                <a:latin typeface="Microsoft JhengHei" charset="-120"/>
                <a:ea typeface="Microsoft JhengHei" charset="-120"/>
                <a:cs typeface="Microsoft JhengHei" charset="-120"/>
              </a:rPr>
              <a:t>教務處</a:t>
            </a:r>
            <a:r>
              <a:rPr kumimoji="1" lang="en-US" altLang="zh-TW" sz="2000" dirty="0">
                <a:latin typeface="Microsoft JhengHei" charset="-120"/>
                <a:ea typeface="Microsoft JhengHei" charset="-120"/>
                <a:cs typeface="Microsoft JhengHei" charset="-120"/>
              </a:rPr>
              <a:t>/</a:t>
            </a:r>
            <a:r>
              <a:rPr kumimoji="1" lang="zh-TW" altLang="en-US" sz="2000" dirty="0">
                <a:latin typeface="Microsoft JhengHei" charset="-120"/>
                <a:ea typeface="Microsoft JhengHei" charset="-120"/>
                <a:cs typeface="Microsoft JhengHei" charset="-120"/>
              </a:rPr>
              <a:t>系所</a:t>
            </a:r>
            <a:endParaRPr kumimoji="1" lang="en-US" altLang="zh-TW" sz="2000" dirty="0">
              <a:latin typeface="Microsoft JhengHei" charset="-120"/>
              <a:ea typeface="Microsoft JhengHei" charset="-120"/>
              <a:cs typeface="Microsoft JhengHei" charset="-120"/>
            </a:endParaRPr>
          </a:p>
          <a:p>
            <a:pPr algn="ctr"/>
            <a:r>
              <a:rPr kumimoji="1" lang="zh-TW" altLang="en-US" sz="2000" dirty="0">
                <a:latin typeface="Microsoft JhengHei" charset="-120"/>
                <a:ea typeface="Microsoft JhengHei" charset="-120"/>
                <a:cs typeface="Microsoft JhengHei" charset="-120"/>
              </a:rPr>
              <a:t>輔導室</a:t>
            </a:r>
            <a:r>
              <a:rPr kumimoji="1" lang="en-US" altLang="zh-TW" sz="2000" dirty="0">
                <a:latin typeface="Microsoft JhengHei" charset="-120"/>
                <a:ea typeface="Microsoft JhengHei" charset="-120"/>
                <a:cs typeface="Microsoft JhengHei" charset="-120"/>
              </a:rPr>
              <a:t>/</a:t>
            </a:r>
            <a:r>
              <a:rPr kumimoji="1" lang="zh-TW" altLang="en-US" sz="2000" dirty="0">
                <a:latin typeface="Microsoft JhengHei" charset="-120"/>
                <a:ea typeface="Microsoft JhengHei" charset="-120"/>
                <a:cs typeface="Microsoft JhengHei" charset="-120"/>
              </a:rPr>
              <a:t>諮商中心</a:t>
            </a:r>
            <a:endParaRPr kumimoji="1" lang="en-US" altLang="zh-TW" sz="2000" dirty="0">
              <a:latin typeface="Microsoft JhengHei" charset="-120"/>
              <a:ea typeface="Microsoft JhengHei" charset="-120"/>
              <a:cs typeface="Microsoft JhengHei" charset="-120"/>
            </a:endParaRPr>
          </a:p>
          <a:p>
            <a:pPr algn="ctr"/>
            <a:r>
              <a:rPr kumimoji="1" lang="zh-TW" altLang="en-US" sz="2000" dirty="0">
                <a:solidFill>
                  <a:srgbClr val="FFFF00"/>
                </a:solidFill>
                <a:latin typeface="Microsoft JhengHei" charset="-120"/>
                <a:ea typeface="Microsoft JhengHei" charset="-120"/>
                <a:cs typeface="Microsoft JhengHei" charset="-120"/>
              </a:rPr>
              <a:t>教練評審委員會</a:t>
            </a:r>
            <a:endParaRPr kumimoji="1" lang="zh-TW" altLang="en-US" sz="2000" dirty="0">
              <a:latin typeface="Microsoft JhengHei" charset="-120"/>
              <a:ea typeface="Microsoft JhengHei" charset="-120"/>
              <a:cs typeface="Microsoft JhengHei" charset="-120"/>
            </a:endParaRPr>
          </a:p>
        </p:txBody>
      </p:sp>
      <p:sp>
        <p:nvSpPr>
          <p:cNvPr id="7" name="矩形 6">
            <a:extLst>
              <a:ext uri="{FF2B5EF4-FFF2-40B4-BE49-F238E27FC236}">
                <a16:creationId xmlns="" xmlns:a16="http://schemas.microsoft.com/office/drawing/2014/main" id="{76D5E409-5DF9-4CA8-AF02-9B588823E61A}"/>
              </a:ext>
            </a:extLst>
          </p:cNvPr>
          <p:cNvSpPr/>
          <p:nvPr/>
        </p:nvSpPr>
        <p:spPr>
          <a:xfrm>
            <a:off x="2958106" y="3056465"/>
            <a:ext cx="1798951" cy="2364621"/>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
        <p:nvSpPr>
          <p:cNvPr id="9" name="矩形 8">
            <a:extLst>
              <a:ext uri="{FF2B5EF4-FFF2-40B4-BE49-F238E27FC236}">
                <a16:creationId xmlns="" xmlns:a16="http://schemas.microsoft.com/office/drawing/2014/main" id="{D7D834A4-9117-4FCE-9405-16C4DA0398F6}"/>
              </a:ext>
            </a:extLst>
          </p:cNvPr>
          <p:cNvSpPr/>
          <p:nvPr/>
        </p:nvSpPr>
        <p:spPr>
          <a:xfrm>
            <a:off x="3132278" y="5736771"/>
            <a:ext cx="1984008" cy="859972"/>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Tree>
    <p:extLst>
      <p:ext uri="{BB962C8B-B14F-4D97-AF65-F5344CB8AC3E}">
        <p14:creationId xmlns:p14="http://schemas.microsoft.com/office/powerpoint/2010/main" val="222976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152CB8A8-1BD2-4E96-B8DF-DA80DEF93EE0}"/>
              </a:ext>
            </a:extLst>
          </p:cNvPr>
          <p:cNvPicPr>
            <a:picLocks noChangeAspect="1"/>
          </p:cNvPicPr>
          <p:nvPr/>
        </p:nvPicPr>
        <p:blipFill rotWithShape="1">
          <a:blip r:embed="rId3"/>
          <a:srcRect l="15662" t="23102" r="31374" b="19169"/>
          <a:stretch/>
        </p:blipFill>
        <p:spPr>
          <a:xfrm>
            <a:off x="981163" y="188536"/>
            <a:ext cx="9671125" cy="5929460"/>
          </a:xfrm>
          <a:prstGeom prst="rect">
            <a:avLst/>
          </a:prstGeom>
        </p:spPr>
      </p:pic>
      <p:sp>
        <p:nvSpPr>
          <p:cNvPr id="3" name="文字方塊 2">
            <a:extLst>
              <a:ext uri="{FF2B5EF4-FFF2-40B4-BE49-F238E27FC236}">
                <a16:creationId xmlns="" xmlns:a16="http://schemas.microsoft.com/office/drawing/2014/main" id="{94AC4961-243B-4BCC-BADF-A86BE21F2723}"/>
              </a:ext>
            </a:extLst>
          </p:cNvPr>
          <p:cNvSpPr txBox="1"/>
          <p:nvPr/>
        </p:nvSpPr>
        <p:spPr>
          <a:xfrm>
            <a:off x="2168165" y="4835951"/>
            <a:ext cx="2045616" cy="509047"/>
          </a:xfrm>
          <a:prstGeom prst="rect">
            <a:avLst/>
          </a:prstGeom>
          <a:solidFill>
            <a:schemeClr val="bg1"/>
          </a:solidFill>
        </p:spPr>
        <p:txBody>
          <a:bodyPr wrap="square" rtlCol="0">
            <a:spAutoFit/>
          </a:bodyPr>
          <a:lstStyle/>
          <a:p>
            <a:endParaRPr lang="zh-TW" altLang="en-US" dirty="0"/>
          </a:p>
        </p:txBody>
      </p:sp>
      <p:sp>
        <p:nvSpPr>
          <p:cNvPr id="5" name="矩形 4">
            <a:extLst>
              <a:ext uri="{FF2B5EF4-FFF2-40B4-BE49-F238E27FC236}">
                <a16:creationId xmlns="" xmlns:a16="http://schemas.microsoft.com/office/drawing/2014/main" id="{B6A0571A-CA64-4861-8186-83FACCBC489D}"/>
              </a:ext>
            </a:extLst>
          </p:cNvPr>
          <p:cNvSpPr/>
          <p:nvPr/>
        </p:nvSpPr>
        <p:spPr>
          <a:xfrm>
            <a:off x="2168164" y="5052767"/>
            <a:ext cx="1913641" cy="1150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 xmlns:a16="http://schemas.microsoft.com/office/drawing/2014/main" id="{2291EB7E-715F-4978-899D-029B88B26BAE}"/>
              </a:ext>
            </a:extLst>
          </p:cNvPr>
          <p:cNvSpPr/>
          <p:nvPr/>
        </p:nvSpPr>
        <p:spPr>
          <a:xfrm>
            <a:off x="7153376" y="4477655"/>
            <a:ext cx="3498912" cy="1989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426922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3AE6F4C2-6AE0-4F42-9810-E99799CF720F}"/>
              </a:ext>
            </a:extLst>
          </p:cNvPr>
          <p:cNvPicPr>
            <a:picLocks noChangeAspect="1"/>
          </p:cNvPicPr>
          <p:nvPr/>
        </p:nvPicPr>
        <p:blipFill rotWithShape="1">
          <a:blip r:embed="rId2"/>
          <a:srcRect l="28531" t="14845" r="32577" b="20000"/>
          <a:stretch/>
        </p:blipFill>
        <p:spPr>
          <a:xfrm>
            <a:off x="688157" y="122548"/>
            <a:ext cx="6655324" cy="6271618"/>
          </a:xfrm>
          <a:prstGeom prst="rect">
            <a:avLst/>
          </a:prstGeom>
        </p:spPr>
      </p:pic>
      <p:sp>
        <p:nvSpPr>
          <p:cNvPr id="3" name="矩形 2">
            <a:extLst>
              <a:ext uri="{FF2B5EF4-FFF2-40B4-BE49-F238E27FC236}">
                <a16:creationId xmlns="" xmlns:a16="http://schemas.microsoft.com/office/drawing/2014/main" id="{9ED71694-034C-4982-B2FA-73281AF0AAD6}"/>
              </a:ext>
            </a:extLst>
          </p:cNvPr>
          <p:cNvSpPr/>
          <p:nvPr/>
        </p:nvSpPr>
        <p:spPr>
          <a:xfrm>
            <a:off x="4518017" y="1545996"/>
            <a:ext cx="2693487" cy="1395167"/>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
        <p:nvSpPr>
          <p:cNvPr id="4" name="矩形 3">
            <a:extLst>
              <a:ext uri="{FF2B5EF4-FFF2-40B4-BE49-F238E27FC236}">
                <a16:creationId xmlns="" xmlns:a16="http://schemas.microsoft.com/office/drawing/2014/main" id="{75548119-A33F-428D-9587-632393578719}"/>
              </a:ext>
            </a:extLst>
          </p:cNvPr>
          <p:cNvSpPr/>
          <p:nvPr/>
        </p:nvSpPr>
        <p:spPr>
          <a:xfrm flipV="1">
            <a:off x="4518017" y="3676453"/>
            <a:ext cx="2693486" cy="2432114"/>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TW" altLang="en-US"/>
          </a:p>
        </p:txBody>
      </p:sp>
      <p:sp>
        <p:nvSpPr>
          <p:cNvPr id="6" name="向左箭號 4">
            <a:extLst>
              <a:ext uri="{FF2B5EF4-FFF2-40B4-BE49-F238E27FC236}">
                <a16:creationId xmlns="" xmlns:a16="http://schemas.microsoft.com/office/drawing/2014/main" id="{1A36E94B-3DAC-4E1F-A7C3-27F15A63DE9D}"/>
              </a:ext>
            </a:extLst>
          </p:cNvPr>
          <p:cNvSpPr/>
          <p:nvPr/>
        </p:nvSpPr>
        <p:spPr>
          <a:xfrm>
            <a:off x="7211503" y="650449"/>
            <a:ext cx="3829861" cy="1008669"/>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有性侵、性騷、性霸凌事實者</a:t>
            </a:r>
            <a:endParaRPr kumimoji="1" lang="zh-TW" altLang="en-US" sz="2000" dirty="0">
              <a:latin typeface="+mn-ea"/>
              <a:cs typeface="Microsoft JhengHei" charset="-120"/>
            </a:endParaRPr>
          </a:p>
        </p:txBody>
      </p:sp>
      <p:sp>
        <p:nvSpPr>
          <p:cNvPr id="7" name="向左箭號 4">
            <a:extLst>
              <a:ext uri="{FF2B5EF4-FFF2-40B4-BE49-F238E27FC236}">
                <a16:creationId xmlns="" xmlns:a16="http://schemas.microsoft.com/office/drawing/2014/main" id="{DB3F19E8-6957-4D3E-B452-F3BC4F3907A8}"/>
              </a:ext>
            </a:extLst>
          </p:cNvPr>
          <p:cNvSpPr/>
          <p:nvPr/>
        </p:nvSpPr>
        <p:spPr>
          <a:xfrm>
            <a:off x="7211503" y="2754197"/>
            <a:ext cx="4034674" cy="1525573"/>
          </a:xfrm>
          <a:prstGeom prst="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知悉但未通報，或偽造變造隱匿證據，致再發生性侵</a:t>
            </a:r>
            <a:endParaRPr kumimoji="1" lang="zh-TW" altLang="en-US" sz="2000" dirty="0">
              <a:latin typeface="+mn-ea"/>
              <a:cs typeface="Microsoft JhengHei" charset="-120"/>
            </a:endParaRPr>
          </a:p>
        </p:txBody>
      </p:sp>
    </p:spTree>
    <p:extLst>
      <p:ext uri="{BB962C8B-B14F-4D97-AF65-F5344CB8AC3E}">
        <p14:creationId xmlns:p14="http://schemas.microsoft.com/office/powerpoint/2010/main" val="2596276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礎">
  <a:themeElements>
    <a:clrScheme name="基礎">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礎">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礎">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基礎.thmx</Template>
  <TotalTime>4863</TotalTime>
  <Words>1690</Words>
  <Application>Microsoft Office PowerPoint</Application>
  <PresentationFormat>自訂</PresentationFormat>
  <Paragraphs>112</Paragraphs>
  <Slides>21</Slides>
  <Notes>6</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基礎</vt:lpstr>
      <vt:lpstr>議題三 營造體育班性別平等優質環境 </vt:lpstr>
      <vt:lpstr>性別平等案例的輔導機制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提供給被害人的輔導</vt:lpstr>
      <vt:lpstr>提供給間接受害人的輔導</vt:lpstr>
      <vt:lpstr>提供給加害人/行為人的輔導</vt:lpstr>
      <vt:lpstr>PowerPoint 簡報</vt:lpstr>
      <vt:lpstr>PowerPoint 簡報</vt:lpstr>
      <vt:lpstr>不適任教育人員之通報與資訊蒐集及查詢辦法 </vt:lpstr>
      <vt:lpstr>PowerPoint 簡報</vt:lpstr>
      <vt:lpstr>PowerPoint 簡報</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運動休閒產業概論</dc:title>
  <dc:creator>怡純 鍾</dc:creator>
  <cp:lastModifiedBy>董芯妤</cp:lastModifiedBy>
  <cp:revision>45</cp:revision>
  <dcterms:created xsi:type="dcterms:W3CDTF">2018-04-14T22:14:30Z</dcterms:created>
  <dcterms:modified xsi:type="dcterms:W3CDTF">2018-08-08T04:57:48Z</dcterms:modified>
</cp:coreProperties>
</file>