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8"/>
  </p:notesMasterIdLst>
  <p:sldIdLst>
    <p:sldId id="283" r:id="rId2"/>
    <p:sldId id="269"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268" r:id="rId17"/>
    <p:sldId id="265" r:id="rId18"/>
    <p:sldId id="257" r:id="rId19"/>
    <p:sldId id="258" r:id="rId20"/>
    <p:sldId id="259" r:id="rId21"/>
    <p:sldId id="260" r:id="rId22"/>
    <p:sldId id="261" r:id="rId23"/>
    <p:sldId id="262" r:id="rId24"/>
    <p:sldId id="263" r:id="rId25"/>
    <p:sldId id="264" r:id="rId26"/>
    <p:sldId id="266" r:id="rId27"/>
    <p:sldId id="284" r:id="rId28"/>
    <p:sldId id="285" r:id="rId29"/>
    <p:sldId id="288" r:id="rId30"/>
    <p:sldId id="289" r:id="rId31"/>
    <p:sldId id="290" r:id="rId32"/>
    <p:sldId id="291" r:id="rId33"/>
    <p:sldId id="292" r:id="rId34"/>
    <p:sldId id="293" r:id="rId35"/>
    <p:sldId id="294" r:id="rId36"/>
    <p:sldId id="295" r:id="rId3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79" autoAdjust="0"/>
    <p:restoredTop sz="94660"/>
  </p:normalViewPr>
  <p:slideViewPr>
    <p:cSldViewPr snapToGrid="0">
      <p:cViewPr>
        <p:scale>
          <a:sx n="75" d="100"/>
          <a:sy n="75" d="100"/>
        </p:scale>
        <p:origin x="-1620" y="-8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19A48-F6AF-4D42-9BF5-797980AEF48C}" type="datetimeFigureOut">
              <a:rPr lang="zh-TW" altLang="en-US" smtClean="0"/>
              <a:t>2018/8/9</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EFABC-AF60-4AE7-A35F-B50503B3F116}" type="slidenum">
              <a:rPr lang="zh-TW" altLang="en-US" smtClean="0"/>
              <a:t>‹#›</a:t>
            </a:fld>
            <a:endParaRPr lang="zh-TW" altLang="en-US"/>
          </a:p>
        </p:txBody>
      </p:sp>
    </p:spTree>
    <p:extLst>
      <p:ext uri="{BB962C8B-B14F-4D97-AF65-F5344CB8AC3E}">
        <p14:creationId xmlns:p14="http://schemas.microsoft.com/office/powerpoint/2010/main" val="362719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2068921"/>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dirty="0"/>
              <a:t>按一下以編輯母片標題樣式</a:t>
            </a:r>
            <a:endParaRPr lang="en-US" dirty="0"/>
          </a:p>
        </p:txBody>
      </p:sp>
      <p:sp>
        <p:nvSpPr>
          <p:cNvPr id="3" name="Subtitle 2"/>
          <p:cNvSpPr>
            <a:spLocks noGrp="1"/>
          </p:cNvSpPr>
          <p:nvPr>
            <p:ph type="subTitle" idx="1"/>
          </p:nvPr>
        </p:nvSpPr>
        <p:spPr>
          <a:xfrm>
            <a:off x="1100051" y="3117273"/>
            <a:ext cx="10058400" cy="2481347"/>
          </a:xfrm>
        </p:spPr>
        <p:txBody>
          <a:bodyPr lIns="91440" rIns="91440">
            <a:normAutofit/>
          </a:bodyPr>
          <a:lstStyle>
            <a:lvl1pPr marL="0" indent="0" algn="l">
              <a:buNone/>
              <a:defRPr sz="28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dirty="0"/>
              <a:t>按一下以編輯母片副標題樣式</a:t>
            </a:r>
            <a:endParaRPr lang="en-US" dirty="0"/>
          </a:p>
        </p:txBody>
      </p:sp>
      <p:sp>
        <p:nvSpPr>
          <p:cNvPr id="4" name="Date Placeholder 3"/>
          <p:cNvSpPr>
            <a:spLocks noGrp="1"/>
          </p:cNvSpPr>
          <p:nvPr>
            <p:ph type="dt" sz="half" idx="10"/>
          </p:nvPr>
        </p:nvSpPr>
        <p:spPr/>
        <p:txBody>
          <a:bodyPr/>
          <a:lstStyle/>
          <a:p>
            <a:fld id="{41541F03-0A96-4682-BDC5-1B11EC917679}" type="datetime1">
              <a:rPr lang="zh-TW" altLang="en-US" smtClean="0"/>
              <a:t>2018/8/9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1DAD4F-4C02-4A04-8090-7A94FC695C52}" type="slidenum">
              <a:rPr lang="zh-TW" altLang="en-US" smtClean="0"/>
              <a:t>‹#›</a:t>
            </a:fld>
            <a:endParaRPr lang="zh-TW" altLang="en-US"/>
          </a:p>
        </p:txBody>
      </p:sp>
      <p:cxnSp>
        <p:nvCxnSpPr>
          <p:cNvPr id="9" name="Straight Connector 8"/>
          <p:cNvCxnSpPr/>
          <p:nvPr/>
        </p:nvCxnSpPr>
        <p:spPr>
          <a:xfrm>
            <a:off x="1280160" y="1309232"/>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34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3E4FC85-A424-4875-8A70-68EE002508CD}" type="datetime1">
              <a:rPr lang="zh-TW" altLang="en-US" smtClean="0"/>
              <a:t>2018/8/9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45279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C1ECBDA-9A8A-4DF8-B1DE-E8DE2736681D}" type="datetime1">
              <a:rPr lang="zh-TW" altLang="en-US" smtClean="0"/>
              <a:t>2018/8/9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104884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944880" y="99631"/>
            <a:ext cx="10058400" cy="1450757"/>
          </a:xfrm>
        </p:spPr>
        <p:txBody>
          <a:bodyPr/>
          <a:lstStyle>
            <a:lvl1pPr marL="0">
              <a:defRPr/>
            </a:lvl1pPr>
          </a:lstStyle>
          <a:p>
            <a:r>
              <a:rPr lang="zh-TW" altLang="en-US" dirty="0"/>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73C1CC7-7BFF-43BC-95CC-B83A5ED407AC}" type="datetime1">
              <a:rPr lang="zh-TW" altLang="en-US" smtClean="0"/>
              <a:t>2018/8/9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137594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2415285"/>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3477491"/>
            <a:ext cx="10058400" cy="2118637"/>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63499E29-34BB-48F9-A257-114095C01895}" type="datetime1">
              <a:rPr lang="zh-TW" altLang="en-US" smtClean="0"/>
              <a:t>2018/8/9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11DAD4F-4C02-4A04-8090-7A94FC695C52}" type="slidenum">
              <a:rPr lang="zh-TW" altLang="en-US" smtClean="0"/>
              <a:t>‹#›</a:t>
            </a:fld>
            <a:endParaRPr lang="zh-TW" altLang="en-US"/>
          </a:p>
        </p:txBody>
      </p:sp>
      <p:cxnSp>
        <p:nvCxnSpPr>
          <p:cNvPr id="9" name="Straight Connector 8"/>
          <p:cNvCxnSpPr/>
          <p:nvPr/>
        </p:nvCxnSpPr>
        <p:spPr>
          <a:xfrm>
            <a:off x="1280160" y="3207327"/>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80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B5F7D89-46E9-42D7-A27B-0319A0D2B0C9}" type="datetime1">
              <a:rPr lang="zh-TW" altLang="en-US" smtClean="0"/>
              <a:t>2018/8/9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396790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7B7AF567-27F0-4032-84EB-9272A6A66278}" type="datetime1">
              <a:rPr lang="zh-TW" altLang="en-US" smtClean="0"/>
              <a:t>2018/8/9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216391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96DCDCF-0821-47FF-87DD-4413764C0EB7}" type="datetime1">
              <a:rPr lang="zh-TW" altLang="en-US" smtClean="0"/>
              <a:t>2018/8/9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399304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F0A6A0-7A79-4277-A7D3-96C73FB8B60A}" type="datetime1">
              <a:rPr lang="zh-TW" altLang="en-US" smtClean="0"/>
              <a:t>2018/8/9</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16428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5B2BC7-86EC-4B46-BCDE-53D0B5D6F7F5}" type="datetime1">
              <a:rPr lang="zh-TW" altLang="en-US" smtClean="0"/>
              <a:t>2018/8/9</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3482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14B57636-4B5E-473C-B7E4-DBFF9320AD28}" type="datetime1">
              <a:rPr lang="zh-TW" altLang="en-US" smtClean="0"/>
              <a:t>2018/8/9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11DAD4F-4C02-4A04-8090-7A94FC695C52}" type="slidenum">
              <a:rPr lang="zh-TW" altLang="en-US" smtClean="0"/>
              <a:t>‹#›</a:t>
            </a:fld>
            <a:endParaRPr lang="zh-TW" altLang="en-US"/>
          </a:p>
        </p:txBody>
      </p:sp>
    </p:spTree>
    <p:extLst>
      <p:ext uri="{BB962C8B-B14F-4D97-AF65-F5344CB8AC3E}">
        <p14:creationId xmlns:p14="http://schemas.microsoft.com/office/powerpoint/2010/main" val="50933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76C425B-502B-4896-ADAA-904C95F7B607}" type="datetime1">
              <a:rPr lang="zh-TW" altLang="en-US" smtClean="0"/>
              <a:t>2018/8/9</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1DAD4F-4C02-4A04-8090-7A94FC695C52}"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54775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標楷體" panose="03000509000000000000" pitchFamily="65" charset="-120"/>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標楷體" panose="03000509000000000000" pitchFamily="65" charset="-120"/>
          <a:ea typeface="標楷體" panose="03000509000000000000" pitchFamily="65" charset="-120"/>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標楷體" panose="03000509000000000000" pitchFamily="65" charset="-120"/>
          <a:ea typeface="標楷體" panose="03000509000000000000" pitchFamily="65" charset="-120"/>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標楷體" panose="03000509000000000000" pitchFamily="65" charset="-120"/>
          <a:ea typeface="標楷體" panose="03000509000000000000" pitchFamily="65" charset="-120"/>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標楷體" panose="03000509000000000000" pitchFamily="65" charset="-120"/>
          <a:ea typeface="標楷體" panose="03000509000000000000" pitchFamily="65" charset="-120"/>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標楷體" panose="03000509000000000000" pitchFamily="65" charset="-120"/>
          <a:ea typeface="標楷體" panose="03000509000000000000" pitchFamily="65" charset="-12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ADDFAC43-AC81-4531-A4BD-6B7BB24E44BA}"/>
              </a:ext>
            </a:extLst>
          </p:cNvPr>
          <p:cNvSpPr>
            <a:spLocks noGrp="1"/>
          </p:cNvSpPr>
          <p:nvPr>
            <p:ph type="title"/>
          </p:nvPr>
        </p:nvSpPr>
        <p:spPr/>
        <p:txBody>
          <a:bodyPr>
            <a:normAutofit/>
          </a:bodyPr>
          <a:lstStyle/>
          <a:p>
            <a:r>
              <a:rPr lang="zh-TW" altLang="en-US" sz="6600" dirty="0" smtClean="0">
                <a:solidFill>
                  <a:srgbClr val="FF0000"/>
                </a:solidFill>
                <a:latin typeface="標楷體" panose="03000509000000000000" pitchFamily="65" charset="-120"/>
              </a:rPr>
              <a:t>議題四</a:t>
            </a:r>
            <a:r>
              <a:rPr lang="en-US" altLang="zh-TW" sz="6600" dirty="0" smtClean="0">
                <a:latin typeface="標楷體" panose="03000509000000000000" pitchFamily="65" charset="-120"/>
              </a:rPr>
              <a:t/>
            </a:r>
            <a:br>
              <a:rPr lang="en-US" altLang="zh-TW" sz="6600" dirty="0" smtClean="0">
                <a:latin typeface="標楷體" panose="03000509000000000000" pitchFamily="65" charset="-120"/>
              </a:rPr>
            </a:br>
            <a:r>
              <a:rPr lang="zh-TW" altLang="en-US" sz="6600" dirty="0" smtClean="0">
                <a:latin typeface="標楷體" panose="03000509000000000000" pitchFamily="65" charset="-120"/>
              </a:rPr>
              <a:t>體育</a:t>
            </a:r>
            <a:r>
              <a:rPr lang="zh-TW" altLang="en-US" sz="6600" dirty="0">
                <a:latin typeface="標楷體" panose="03000509000000000000" pitchFamily="65" charset="-120"/>
              </a:rPr>
              <a:t>班經營與管理新議題</a:t>
            </a:r>
          </a:p>
        </p:txBody>
      </p:sp>
      <p:sp>
        <p:nvSpPr>
          <p:cNvPr id="3" name="文字版面配置區 2">
            <a:extLst>
              <a:ext uri="{FF2B5EF4-FFF2-40B4-BE49-F238E27FC236}">
                <a16:creationId xmlns:a16="http://schemas.microsoft.com/office/drawing/2014/main" xmlns="" id="{62BF643F-3A14-4D25-A520-788387FCD7B2}"/>
              </a:ext>
            </a:extLst>
          </p:cNvPr>
          <p:cNvSpPr>
            <a:spLocks noGrp="1"/>
          </p:cNvSpPr>
          <p:nvPr>
            <p:ph type="body" idx="1"/>
          </p:nvPr>
        </p:nvSpPr>
        <p:spPr>
          <a:xfrm>
            <a:off x="1097280" y="3435927"/>
            <a:ext cx="10058400" cy="2118637"/>
          </a:xfrm>
        </p:spPr>
        <p:txBody>
          <a:bodyPr>
            <a:normAutofit/>
          </a:bodyPr>
          <a:lstStyle/>
          <a:p>
            <a:pPr marL="342900" indent="-342900">
              <a:buFont typeface="Wingdings" panose="05000000000000000000" pitchFamily="2" charset="2"/>
              <a:buChar char="u"/>
            </a:pPr>
            <a:r>
              <a:rPr lang="zh-TW" altLang="en-US" sz="3200" dirty="0">
                <a:solidFill>
                  <a:schemeClr val="tx1"/>
                </a:solidFill>
                <a:latin typeface="標楷體" panose="03000509000000000000" pitchFamily="65" charset="-120"/>
              </a:rPr>
              <a:t>行政服務與支持系統</a:t>
            </a:r>
            <a:endParaRPr lang="en-US" altLang="zh-TW" sz="3200" dirty="0">
              <a:solidFill>
                <a:schemeClr val="tx1"/>
              </a:solidFill>
              <a:latin typeface="標楷體" panose="03000509000000000000" pitchFamily="65" charset="-120"/>
            </a:endParaRPr>
          </a:p>
          <a:p>
            <a:pPr marL="342900" indent="-342900">
              <a:buFont typeface="Wingdings" panose="05000000000000000000" pitchFamily="2" charset="2"/>
              <a:buChar char="u"/>
            </a:pPr>
            <a:r>
              <a:rPr lang="zh-TW" altLang="en-US" sz="3200" dirty="0">
                <a:solidFill>
                  <a:schemeClr val="tx1"/>
                </a:solidFill>
              </a:rPr>
              <a:t>訓練督導與競賽安排</a:t>
            </a:r>
            <a:endParaRPr lang="en-US" altLang="zh-TW" sz="3200" dirty="0">
              <a:solidFill>
                <a:schemeClr val="tx1"/>
              </a:solidFill>
            </a:endParaRPr>
          </a:p>
          <a:p>
            <a:pPr marL="342900" indent="-342900">
              <a:buFont typeface="Wingdings" panose="05000000000000000000" pitchFamily="2" charset="2"/>
              <a:buChar char="u"/>
            </a:pPr>
            <a:r>
              <a:rPr lang="zh-TW" altLang="en-US" sz="3200" dirty="0">
                <a:solidFill>
                  <a:schemeClr val="tx1"/>
                </a:solidFill>
              </a:rPr>
              <a:t>社會資源與籌募策略</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a:t>
            </a:fld>
            <a:endParaRPr lang="zh-TW" altLang="en-US"/>
          </a:p>
        </p:txBody>
      </p:sp>
    </p:spTree>
    <p:extLst>
      <p:ext uri="{BB962C8B-B14F-4D97-AF65-F5344CB8AC3E}">
        <p14:creationId xmlns:p14="http://schemas.microsoft.com/office/powerpoint/2010/main" val="177841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0052" y="393544"/>
            <a:ext cx="7200800" cy="936104"/>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學校自評實施</a:t>
            </a:r>
          </a:p>
        </p:txBody>
      </p:sp>
      <p:sp>
        <p:nvSpPr>
          <p:cNvPr id="3" name="副標題 2"/>
          <p:cNvSpPr>
            <a:spLocks noGrp="1"/>
          </p:cNvSpPr>
          <p:nvPr>
            <p:ph type="subTitle" idx="1"/>
          </p:nvPr>
        </p:nvSpPr>
        <p:spPr>
          <a:xfrm>
            <a:off x="1096947" y="1462544"/>
            <a:ext cx="10263780" cy="4061955"/>
          </a:xfrm>
        </p:spPr>
        <p:txBody>
          <a:bodyPr>
            <a:noAutofit/>
          </a:bodyPr>
          <a:lstStyle/>
          <a:p>
            <a:pPr marL="1079500" indent="-1079500">
              <a:lnSpc>
                <a:spcPct val="150000"/>
              </a:lnSpc>
              <a:spcBef>
                <a:spcPts val="0"/>
              </a:spcBef>
              <a:spcAft>
                <a:spcPts val="0"/>
              </a:spcAft>
            </a:pPr>
            <a:r>
              <a:rPr lang="zh-TW" altLang="en-US" dirty="0">
                <a:solidFill>
                  <a:schemeClr val="tx1"/>
                </a:solidFill>
                <a:latin typeface="標楷體" panose="03000509000000000000" pitchFamily="65" charset="-120"/>
              </a:rPr>
              <a:t>依據：各該主管機關應組成訪視小組赴學校訪視並做成報告</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並</a:t>
            </a:r>
            <a:r>
              <a:rPr lang="zh-TW" altLang="en-US" dirty="0">
                <a:solidFill>
                  <a:schemeClr val="tx1"/>
                </a:solidFill>
                <a:latin typeface="標楷體" panose="03000509000000000000" pitchFamily="65" charset="-120"/>
              </a:rPr>
              <a:t>督導學校改進</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1079500" indent="-1079500">
              <a:lnSpc>
                <a:spcPct val="150000"/>
              </a:lnSpc>
              <a:spcBef>
                <a:spcPts val="0"/>
              </a:spcBef>
              <a:spcAft>
                <a:spcPts val="0"/>
              </a:spcAft>
            </a:pPr>
            <a:r>
              <a:rPr lang="zh-TW" altLang="en-US" dirty="0" smtClean="0">
                <a:solidFill>
                  <a:schemeClr val="tx1"/>
                </a:solidFill>
                <a:latin typeface="標楷體" panose="03000509000000000000" pitchFamily="65" charset="-120"/>
              </a:rPr>
              <a:t>目的</a:t>
            </a:r>
            <a:r>
              <a:rPr lang="zh-TW" altLang="en-US" dirty="0">
                <a:solidFill>
                  <a:schemeClr val="tx1"/>
                </a:solidFill>
                <a:latin typeface="標楷體" panose="03000509000000000000" pitchFamily="65" charset="-120"/>
              </a:rPr>
              <a:t>：輔導學校落實體育班正常運作及發展，促進體育班優</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質</a:t>
            </a:r>
            <a:r>
              <a:rPr lang="zh-TW" altLang="en-US" dirty="0">
                <a:solidFill>
                  <a:schemeClr val="tx1"/>
                </a:solidFill>
                <a:latin typeface="標楷體" panose="03000509000000000000" pitchFamily="65" charset="-120"/>
              </a:rPr>
              <a:t>化。</a:t>
            </a:r>
            <a:endParaRPr lang="en-US" altLang="zh-TW" dirty="0">
              <a:solidFill>
                <a:schemeClr val="tx1"/>
              </a:solidFill>
              <a:latin typeface="標楷體" panose="03000509000000000000" pitchFamily="65" charset="-120"/>
            </a:endParaRPr>
          </a:p>
          <a:p>
            <a:pPr>
              <a:lnSpc>
                <a:spcPct val="150000"/>
              </a:lnSpc>
              <a:spcBef>
                <a:spcPts val="0"/>
              </a:spcBef>
              <a:spcAft>
                <a:spcPts val="0"/>
              </a:spcAft>
            </a:pPr>
            <a:r>
              <a:rPr lang="zh-TW" altLang="en-US" dirty="0">
                <a:solidFill>
                  <a:schemeClr val="tx1"/>
                </a:solidFill>
                <a:latin typeface="標楷體" panose="03000509000000000000" pitchFamily="65" charset="-120"/>
              </a:rPr>
              <a:t>一、自</a:t>
            </a:r>
            <a:r>
              <a:rPr lang="zh-TW" altLang="en-US" dirty="0" smtClean="0">
                <a:solidFill>
                  <a:schemeClr val="tx1"/>
                </a:solidFill>
                <a:latin typeface="標楷體" panose="03000509000000000000" pitchFamily="65" charset="-120"/>
              </a:rPr>
              <a:t>評規定的</a:t>
            </a:r>
            <a:r>
              <a:rPr lang="zh-TW" altLang="en-US" dirty="0">
                <a:solidFill>
                  <a:schemeClr val="tx1"/>
                </a:solidFill>
                <a:latin typeface="標楷體" panose="03000509000000000000" pitchFamily="65" charset="-120"/>
              </a:rPr>
              <a:t>訂定</a:t>
            </a:r>
            <a:endParaRPr lang="en-US" altLang="zh-TW" dirty="0">
              <a:solidFill>
                <a:schemeClr val="tx1"/>
              </a:solidFill>
              <a:latin typeface="標楷體" panose="03000509000000000000" pitchFamily="65" charset="-120"/>
            </a:endParaRPr>
          </a:p>
          <a:p>
            <a:pPr>
              <a:lnSpc>
                <a:spcPct val="150000"/>
              </a:lnSpc>
              <a:spcBef>
                <a:spcPts val="0"/>
              </a:spcBef>
              <a:spcAft>
                <a:spcPts val="0"/>
              </a:spcAft>
            </a:pPr>
            <a:r>
              <a:rPr lang="zh-TW" altLang="en-US" dirty="0">
                <a:solidFill>
                  <a:schemeClr val="tx1"/>
                </a:solidFill>
                <a:latin typeface="標楷體" panose="03000509000000000000" pitchFamily="65" charset="-120"/>
              </a:rPr>
              <a:t>二、自評的執行程序</a:t>
            </a:r>
            <a:endParaRPr lang="en-US" altLang="zh-TW" sz="3200" dirty="0">
              <a:solidFill>
                <a:schemeClr val="tx1"/>
              </a:solidFill>
              <a:latin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10</a:t>
            </a:fld>
            <a:endParaRPr lang="zh-TW" altLang="en-US"/>
          </a:p>
        </p:txBody>
      </p:sp>
    </p:spTree>
    <p:extLst>
      <p:ext uri="{BB962C8B-B14F-4D97-AF65-F5344CB8AC3E}">
        <p14:creationId xmlns:p14="http://schemas.microsoft.com/office/powerpoint/2010/main" val="324101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983463"/>
            <a:ext cx="7200800" cy="936104"/>
          </a:xfrm>
        </p:spPr>
        <p:txBody>
          <a:bodyPr vert="horz" lIns="91440" tIns="45720" rIns="91440" bIns="45720" rtlCol="0" anchor="b">
            <a:noAutofit/>
          </a:bodyPr>
          <a:lstStyle/>
          <a:p>
            <a:pPr algn="ctr"/>
            <a:r>
              <a:rPr lang="zh-TW" altLang="en-US" sz="4800" dirty="0">
                <a:solidFill>
                  <a:schemeClr val="tx1">
                    <a:lumMod val="75000"/>
                    <a:lumOff val="25000"/>
                  </a:schemeClr>
                </a:solidFill>
                <a:latin typeface="標楷體" panose="03000509000000000000" pitchFamily="65" charset="-120"/>
              </a:rPr>
              <a:t>自評辦法的訂定</a:t>
            </a:r>
            <a:r>
              <a:rPr lang="en-US" altLang="zh-TW" sz="4800" dirty="0">
                <a:solidFill>
                  <a:schemeClr val="tx1">
                    <a:lumMod val="75000"/>
                    <a:lumOff val="25000"/>
                  </a:schemeClr>
                </a:solidFill>
                <a:latin typeface="標楷體" panose="03000509000000000000" pitchFamily="65" charset="-120"/>
              </a:rPr>
              <a:t/>
            </a:r>
            <a:br>
              <a:rPr lang="en-US" altLang="zh-TW" sz="4800" dirty="0">
                <a:solidFill>
                  <a:schemeClr val="tx1">
                    <a:lumMod val="75000"/>
                    <a:lumOff val="25000"/>
                  </a:schemeClr>
                </a:solidFill>
                <a:latin typeface="標楷體" panose="03000509000000000000" pitchFamily="65" charset="-120"/>
              </a:rPr>
            </a:br>
            <a:endParaRPr lang="zh-TW" altLang="en-US" sz="4800" dirty="0">
              <a:solidFill>
                <a:schemeClr val="tx1">
                  <a:lumMod val="75000"/>
                  <a:lumOff val="25000"/>
                </a:schemeClr>
              </a:solidFill>
              <a:latin typeface="標楷體" panose="03000509000000000000" pitchFamily="65" charset="-120"/>
            </a:endParaRPr>
          </a:p>
        </p:txBody>
      </p:sp>
      <p:sp>
        <p:nvSpPr>
          <p:cNvPr id="3" name="副標題 2"/>
          <p:cNvSpPr>
            <a:spLocks noGrp="1"/>
          </p:cNvSpPr>
          <p:nvPr>
            <p:ph type="subTitle" idx="1"/>
          </p:nvPr>
        </p:nvSpPr>
        <p:spPr>
          <a:xfrm>
            <a:off x="1002223" y="1451515"/>
            <a:ext cx="10206104" cy="4002583"/>
          </a:xfrm>
        </p:spPr>
        <p:txBody>
          <a:bodyPr>
            <a:noAutofit/>
          </a:bodyPr>
          <a:lstStyle/>
          <a:p>
            <a:pPr marL="457200" indent="-457200">
              <a:lnSpc>
                <a:spcPct val="100000"/>
              </a:lnSpc>
              <a:spcBef>
                <a:spcPts val="600"/>
              </a:spcBef>
              <a:spcAft>
                <a:spcPts val="600"/>
              </a:spcAft>
              <a:buFont typeface="Wingdings" panose="05000000000000000000" pitchFamily="2" charset="2"/>
              <a:buChar char="ü"/>
            </a:pPr>
            <a:r>
              <a:rPr lang="zh-TW" altLang="en-US" dirty="0">
                <a:solidFill>
                  <a:schemeClr val="tx1"/>
                </a:solidFill>
                <a:latin typeface="標楷體" panose="03000509000000000000" pitchFamily="65" charset="-120"/>
              </a:rPr>
              <a:t>體育班之自我評鑑，應依下列規定辦理：</a:t>
            </a:r>
          </a:p>
          <a:p>
            <a:pPr>
              <a:lnSpc>
                <a:spcPct val="100000"/>
              </a:lnSpc>
              <a:spcBef>
                <a:spcPts val="600"/>
              </a:spcBef>
              <a:spcAft>
                <a:spcPts val="600"/>
              </a:spcAft>
            </a:pPr>
            <a:r>
              <a:rPr lang="zh-TW" altLang="en-US" dirty="0">
                <a:solidFill>
                  <a:schemeClr val="tx1"/>
                </a:solidFill>
                <a:latin typeface="標楷體" panose="03000509000000000000" pitchFamily="65" charset="-120"/>
              </a:rPr>
              <a:t>一、學校體育班發展委員會應辦理校內自我評鑑。</a:t>
            </a:r>
            <a:endParaRPr lang="en-US" altLang="zh-TW" dirty="0">
              <a:solidFill>
                <a:schemeClr val="tx1"/>
              </a:solidFill>
              <a:latin typeface="標楷體" panose="03000509000000000000" pitchFamily="65" charset="-120"/>
            </a:endParaRPr>
          </a:p>
          <a:p>
            <a:pPr marL="714375" indent="-714375">
              <a:lnSpc>
                <a:spcPct val="100000"/>
              </a:lnSpc>
              <a:spcBef>
                <a:spcPts val="600"/>
              </a:spcBef>
              <a:spcAft>
                <a:spcPts val="600"/>
              </a:spcAft>
            </a:pPr>
            <a:r>
              <a:rPr lang="zh-TW" altLang="en-US" dirty="0">
                <a:solidFill>
                  <a:schemeClr val="tx1"/>
                </a:solidFill>
                <a:latin typeface="標楷體" panose="03000509000000000000" pitchFamily="65" charset="-120"/>
              </a:rPr>
              <a:t>二、</a:t>
            </a:r>
            <a:r>
              <a:rPr lang="zh-TW" altLang="en-US" dirty="0" smtClean="0">
                <a:solidFill>
                  <a:schemeClr val="tx1"/>
                </a:solidFill>
                <a:latin typeface="標楷體" panose="03000509000000000000" pitchFamily="65" charset="-120"/>
              </a:rPr>
              <a:t>依</a:t>
            </a:r>
            <a:r>
              <a:rPr lang="zh-TW" altLang="en-US" dirty="0" smtClean="0">
                <a:solidFill>
                  <a:srgbClr val="FF0000"/>
                </a:solidFill>
                <a:latin typeface="標楷體" panose="03000509000000000000" pitchFamily="65" charset="-120"/>
              </a:rPr>
              <a:t>高級中等以下學校體育班</a:t>
            </a:r>
            <a:r>
              <a:rPr lang="zh-TW" altLang="zh-TW" dirty="0" smtClean="0">
                <a:solidFill>
                  <a:srgbClr val="FF0000"/>
                </a:solidFill>
                <a:latin typeface="標楷體" panose="03000509000000000000" pitchFamily="65" charset="-120"/>
              </a:rPr>
              <a:t>設立</a:t>
            </a:r>
            <a:r>
              <a:rPr lang="zh-TW" altLang="zh-TW" dirty="0">
                <a:solidFill>
                  <a:srgbClr val="FF0000"/>
                </a:solidFill>
                <a:latin typeface="標楷體" panose="03000509000000000000" pitchFamily="65" charset="-120"/>
              </a:rPr>
              <a:t>辦法第</a:t>
            </a:r>
            <a:r>
              <a:rPr lang="en-US" altLang="zh-TW" dirty="0">
                <a:solidFill>
                  <a:srgbClr val="FF0000"/>
                </a:solidFill>
                <a:latin typeface="標楷體" panose="03000509000000000000" pitchFamily="65" charset="-120"/>
              </a:rPr>
              <a:t>22</a:t>
            </a:r>
            <a:r>
              <a:rPr lang="zh-TW" altLang="en-US" dirty="0">
                <a:solidFill>
                  <a:srgbClr val="FF0000"/>
                </a:solidFill>
                <a:latin typeface="標楷體" panose="03000509000000000000" pitchFamily="65" charset="-120"/>
              </a:rPr>
              <a:t>條第</a:t>
            </a:r>
            <a:r>
              <a:rPr lang="en-US" altLang="zh-TW" dirty="0">
                <a:solidFill>
                  <a:srgbClr val="FF0000"/>
                </a:solidFill>
                <a:latin typeface="標楷體" panose="03000509000000000000" pitchFamily="65" charset="-120"/>
              </a:rPr>
              <a:t>2</a:t>
            </a:r>
            <a:r>
              <a:rPr lang="zh-TW" altLang="en-US" dirty="0" smtClean="0">
                <a:solidFill>
                  <a:srgbClr val="FF0000"/>
                </a:solidFill>
                <a:latin typeface="標楷體" panose="03000509000000000000" pitchFamily="65" charset="-120"/>
              </a:rPr>
              <a:t>項規定，直轄市、縣</a:t>
            </a:r>
            <a:r>
              <a:rPr lang="en-US" altLang="zh-TW" dirty="0" smtClean="0">
                <a:solidFill>
                  <a:srgbClr val="FF0000"/>
                </a:solidFill>
                <a:latin typeface="標楷體" panose="03000509000000000000" pitchFamily="65" charset="-120"/>
              </a:rPr>
              <a:t>(</a:t>
            </a:r>
            <a:r>
              <a:rPr lang="zh-TW" altLang="en-US" dirty="0" smtClean="0">
                <a:solidFill>
                  <a:srgbClr val="FF0000"/>
                </a:solidFill>
                <a:latin typeface="標楷體" panose="03000509000000000000" pitchFamily="65" charset="-120"/>
              </a:rPr>
              <a:t>市</a:t>
            </a:r>
            <a:r>
              <a:rPr lang="en-US" altLang="zh-TW" dirty="0" smtClean="0">
                <a:solidFill>
                  <a:srgbClr val="FF0000"/>
                </a:solidFill>
                <a:latin typeface="標楷體" panose="03000509000000000000" pitchFamily="65" charset="-120"/>
              </a:rPr>
              <a:t>)</a:t>
            </a:r>
            <a:r>
              <a:rPr lang="zh-TW" altLang="en-US" dirty="0" smtClean="0">
                <a:solidFill>
                  <a:srgbClr val="FF0000"/>
                </a:solidFill>
                <a:latin typeface="標楷體" panose="03000509000000000000" pitchFamily="65" charset="-120"/>
              </a:rPr>
              <a:t>主管機關</a:t>
            </a:r>
            <a:r>
              <a:rPr lang="zh-TW" altLang="en-US" dirty="0" smtClean="0">
                <a:solidFill>
                  <a:schemeClr val="tx1"/>
                </a:solidFill>
                <a:latin typeface="標楷體" panose="03000509000000000000" pitchFamily="65" charset="-120"/>
              </a:rPr>
              <a:t>應</a:t>
            </a:r>
            <a:r>
              <a:rPr lang="zh-TW" altLang="en-US" dirty="0">
                <a:solidFill>
                  <a:schemeClr val="tx1"/>
                </a:solidFill>
                <a:latin typeface="標楷體" panose="03000509000000000000" pitchFamily="65" charset="-120"/>
              </a:rPr>
              <a:t>於</a:t>
            </a:r>
            <a:r>
              <a:rPr lang="zh-TW" altLang="en-US" dirty="0" smtClean="0">
                <a:solidFill>
                  <a:schemeClr val="tx1"/>
                </a:solidFill>
                <a:latin typeface="標楷體" panose="03000509000000000000" pitchFamily="65" charset="-120"/>
              </a:rPr>
              <a:t>當年</a:t>
            </a:r>
            <a:r>
              <a:rPr lang="en-US" altLang="zh-TW" dirty="0">
                <a:solidFill>
                  <a:schemeClr val="tx1"/>
                </a:solidFill>
                <a:latin typeface="標楷體" panose="03000509000000000000" pitchFamily="65" charset="-120"/>
              </a:rPr>
              <a:t>12</a:t>
            </a:r>
            <a:r>
              <a:rPr lang="zh-TW" altLang="en-US" dirty="0">
                <a:solidFill>
                  <a:schemeClr val="tx1"/>
                </a:solidFill>
                <a:latin typeface="標楷體" panose="03000509000000000000" pitchFamily="65" charset="-120"/>
              </a:rPr>
              <a:t>月</a:t>
            </a:r>
            <a:r>
              <a:rPr lang="en-US" altLang="zh-TW" dirty="0">
                <a:solidFill>
                  <a:schemeClr val="tx1"/>
                </a:solidFill>
                <a:latin typeface="標楷體" panose="03000509000000000000" pitchFamily="65" charset="-120"/>
              </a:rPr>
              <a:t>31</a:t>
            </a:r>
            <a:r>
              <a:rPr lang="zh-TW" altLang="en-US" dirty="0">
                <a:solidFill>
                  <a:schemeClr val="tx1"/>
                </a:solidFill>
                <a:latin typeface="標楷體" panose="03000509000000000000" pitchFamily="65" charset="-120"/>
              </a:rPr>
              <a:t>日前將評鑑報告報中央主管機關備查</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14375" indent="-714375">
              <a:lnSpc>
                <a:spcPct val="100000"/>
              </a:lnSpc>
              <a:spcBef>
                <a:spcPts val="600"/>
              </a:spcBef>
              <a:spcAft>
                <a:spcPts val="600"/>
              </a:spcAft>
            </a:pPr>
            <a:r>
              <a:rPr lang="zh-TW" altLang="en-US" dirty="0" smtClean="0">
                <a:solidFill>
                  <a:schemeClr val="tx1"/>
                </a:solidFill>
                <a:latin typeface="標楷體" panose="03000509000000000000" pitchFamily="65" charset="-120"/>
              </a:rPr>
              <a:t>三</a:t>
            </a:r>
            <a:r>
              <a:rPr lang="zh-TW" altLang="en-US" dirty="0">
                <a:solidFill>
                  <a:schemeClr val="tx1"/>
                </a:solidFill>
                <a:latin typeface="標楷體" panose="03000509000000000000" pitchFamily="65" charset="-120"/>
              </a:rPr>
              <a:t>、自我評鑑相關資料，登錄於全國各級學校運動人才</a:t>
            </a:r>
            <a:r>
              <a:rPr lang="zh-TW" altLang="en-US" dirty="0" smtClean="0">
                <a:solidFill>
                  <a:schemeClr val="tx1"/>
                </a:solidFill>
                <a:latin typeface="標楷體" panose="03000509000000000000" pitchFamily="65" charset="-120"/>
              </a:rPr>
              <a:t>資料庫</a:t>
            </a:r>
            <a:r>
              <a:rPr lang="zh-TW" altLang="en-US" dirty="0">
                <a:solidFill>
                  <a:schemeClr val="tx1"/>
                </a:solidFill>
                <a:latin typeface="標楷體" panose="03000509000000000000" pitchFamily="65" charset="-120"/>
              </a:rPr>
              <a:t>資訊系統。</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endParaRPr lang="en-US" altLang="zh-TW" dirty="0">
              <a:solidFill>
                <a:schemeClr val="tx1"/>
              </a:solidFill>
              <a:latin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11</a:t>
            </a:fld>
            <a:endParaRPr lang="zh-TW" altLang="en-US"/>
          </a:p>
        </p:txBody>
      </p:sp>
    </p:spTree>
    <p:extLst>
      <p:ext uri="{BB962C8B-B14F-4D97-AF65-F5344CB8AC3E}">
        <p14:creationId xmlns:p14="http://schemas.microsoft.com/office/powerpoint/2010/main" val="1136626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0109" y="343211"/>
            <a:ext cx="7200800" cy="936104"/>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自評的執行程序</a:t>
            </a:r>
          </a:p>
        </p:txBody>
      </p:sp>
      <p:sp>
        <p:nvSpPr>
          <p:cNvPr id="3" name="副標題 2"/>
          <p:cNvSpPr>
            <a:spLocks noGrp="1"/>
          </p:cNvSpPr>
          <p:nvPr>
            <p:ph type="subTitle" idx="1"/>
          </p:nvPr>
        </p:nvSpPr>
        <p:spPr>
          <a:xfrm>
            <a:off x="927867" y="1279315"/>
            <a:ext cx="10488278" cy="5187877"/>
          </a:xfrm>
        </p:spPr>
        <p:txBody>
          <a:bodyPr>
            <a:noAutofit/>
          </a:bodyPr>
          <a:lstStyle/>
          <a:p>
            <a:pPr marL="723900" indent="-723900">
              <a:lnSpc>
                <a:spcPct val="150000"/>
              </a:lnSpc>
              <a:spcBef>
                <a:spcPts val="0"/>
              </a:spcBef>
              <a:spcAft>
                <a:spcPts val="0"/>
              </a:spcAft>
            </a:pPr>
            <a:r>
              <a:rPr lang="zh-TW" altLang="en-US" dirty="0">
                <a:solidFill>
                  <a:schemeClr val="tx1"/>
                </a:solidFill>
                <a:latin typeface="標楷體" panose="03000509000000000000" pitchFamily="65" charset="-120"/>
              </a:rPr>
              <a:t>一、成立自評小組：體育班發展委員會，校長為召集人推動並</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統籌</a:t>
            </a:r>
            <a:r>
              <a:rPr lang="zh-TW" altLang="en-US" dirty="0">
                <a:solidFill>
                  <a:schemeClr val="tx1"/>
                </a:solidFill>
                <a:latin typeface="標楷體" panose="03000509000000000000" pitchFamily="65" charset="-120"/>
              </a:rPr>
              <a:t>評鑑相關事宜</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rPr>
              <a:t>二</a:t>
            </a:r>
            <a:r>
              <a:rPr lang="zh-TW" altLang="en-US" dirty="0">
                <a:solidFill>
                  <a:schemeClr val="tx1"/>
                </a:solidFill>
                <a:latin typeface="標楷體" panose="03000509000000000000" pitchFamily="65" charset="-120"/>
              </a:rPr>
              <a:t>、依據評鑑指標蒐集並彙整資料</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rPr>
              <a:t>三</a:t>
            </a:r>
            <a:r>
              <a:rPr lang="zh-TW" altLang="en-US" dirty="0">
                <a:solidFill>
                  <a:schemeClr val="tx1"/>
                </a:solidFill>
                <a:latin typeface="標楷體" panose="03000509000000000000" pitchFamily="65" charset="-120"/>
              </a:rPr>
              <a:t>、召開會議辦理自我評鑑作業流程</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rPr>
              <a:t>四</a:t>
            </a:r>
            <a:r>
              <a:rPr lang="zh-TW" altLang="en-US" dirty="0">
                <a:solidFill>
                  <a:schemeClr val="tx1"/>
                </a:solidFill>
                <a:latin typeface="標楷體" panose="03000509000000000000" pitchFamily="65" charset="-120"/>
              </a:rPr>
              <a:t>、填寫並通過自評表函復主管機關</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rPr>
              <a:t>五</a:t>
            </a:r>
            <a:r>
              <a:rPr lang="zh-TW" altLang="en-US" dirty="0">
                <a:solidFill>
                  <a:schemeClr val="tx1"/>
                </a:solidFill>
                <a:latin typeface="標楷體" panose="03000509000000000000" pitchFamily="65" charset="-120"/>
              </a:rPr>
              <a:t>、實地訪視結果列為校務評鑑、校長成績考核及校長遴選之</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重要</a:t>
            </a:r>
            <a:r>
              <a:rPr lang="zh-TW" altLang="en-US" dirty="0">
                <a:solidFill>
                  <a:schemeClr val="tx1"/>
                </a:solidFill>
                <a:latin typeface="標楷體" panose="03000509000000000000" pitchFamily="65" charset="-120"/>
              </a:rPr>
              <a:t>參據。</a:t>
            </a:r>
            <a:endParaRPr lang="en-US" altLang="zh-TW" dirty="0">
              <a:solidFill>
                <a:schemeClr val="tx1"/>
              </a:solidFill>
              <a:latin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12</a:t>
            </a:fld>
            <a:endParaRPr lang="zh-TW" altLang="en-US"/>
          </a:p>
        </p:txBody>
      </p:sp>
    </p:spTree>
    <p:extLst>
      <p:ext uri="{BB962C8B-B14F-4D97-AF65-F5344CB8AC3E}">
        <p14:creationId xmlns:p14="http://schemas.microsoft.com/office/powerpoint/2010/main" val="99276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2258291" y="207817"/>
            <a:ext cx="7200900" cy="936625"/>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自評指標確認</a:t>
            </a:r>
          </a:p>
        </p:txBody>
      </p:sp>
      <p:graphicFrame>
        <p:nvGraphicFramePr>
          <p:cNvPr id="4" name="表格 3"/>
          <p:cNvGraphicFramePr>
            <a:graphicFrameLocks noGrp="1"/>
          </p:cNvGraphicFramePr>
          <p:nvPr>
            <p:extLst/>
          </p:nvPr>
        </p:nvGraphicFramePr>
        <p:xfrm>
          <a:off x="1551708" y="1125102"/>
          <a:ext cx="9602873" cy="5258854"/>
        </p:xfrm>
        <a:graphic>
          <a:graphicData uri="http://schemas.openxmlformats.org/drawingml/2006/table">
            <a:tbl>
              <a:tblPr firstRow="1" firstCol="1" bandRow="1">
                <a:tableStyleId>{5C22544A-7EE6-4342-B048-85BDC9FD1C3A}</a:tableStyleId>
              </a:tblPr>
              <a:tblGrid>
                <a:gridCol w="1428526">
                  <a:extLst>
                    <a:ext uri="{9D8B030D-6E8A-4147-A177-3AD203B41FA5}">
                      <a16:colId xmlns:a16="http://schemas.microsoft.com/office/drawing/2014/main" xmlns="" val="2297502002"/>
                    </a:ext>
                  </a:extLst>
                </a:gridCol>
                <a:gridCol w="1190440">
                  <a:extLst>
                    <a:ext uri="{9D8B030D-6E8A-4147-A177-3AD203B41FA5}">
                      <a16:colId xmlns:a16="http://schemas.microsoft.com/office/drawing/2014/main" xmlns="" val="162606458"/>
                    </a:ext>
                  </a:extLst>
                </a:gridCol>
                <a:gridCol w="3809403">
                  <a:extLst>
                    <a:ext uri="{9D8B030D-6E8A-4147-A177-3AD203B41FA5}">
                      <a16:colId xmlns:a16="http://schemas.microsoft.com/office/drawing/2014/main" xmlns="" val="2680150548"/>
                    </a:ext>
                  </a:extLst>
                </a:gridCol>
                <a:gridCol w="1031714">
                  <a:extLst>
                    <a:ext uri="{9D8B030D-6E8A-4147-A177-3AD203B41FA5}">
                      <a16:colId xmlns:a16="http://schemas.microsoft.com/office/drawing/2014/main" xmlns="" val="2296683035"/>
                    </a:ext>
                  </a:extLst>
                </a:gridCol>
                <a:gridCol w="1031714">
                  <a:extLst>
                    <a:ext uri="{9D8B030D-6E8A-4147-A177-3AD203B41FA5}">
                      <a16:colId xmlns:a16="http://schemas.microsoft.com/office/drawing/2014/main" xmlns="" val="4053759395"/>
                    </a:ext>
                  </a:extLst>
                </a:gridCol>
                <a:gridCol w="1111076">
                  <a:extLst>
                    <a:ext uri="{9D8B030D-6E8A-4147-A177-3AD203B41FA5}">
                      <a16:colId xmlns:a16="http://schemas.microsoft.com/office/drawing/2014/main" xmlns="" val="851982790"/>
                    </a:ext>
                  </a:extLst>
                </a:gridCol>
              </a:tblGrid>
              <a:tr h="392510">
                <a:tc>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輔導項目</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評分比例</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輔</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導</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內</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容</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gridSpan="3">
                  <a:txBody>
                    <a:bodyPr/>
                    <a:lstStyle/>
                    <a:p>
                      <a:pPr algn="ctr">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各級學校評分比例</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80219811"/>
                  </a:ext>
                </a:extLst>
              </a:tr>
              <a:tr h="491898">
                <a:tc rowSpan="3">
                  <a:txBody>
                    <a:bodyPr/>
                    <a:lstStyle/>
                    <a:p>
                      <a:pPr algn="ctr">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一、設班現況</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rowSpan="3">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(40%)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(35%)</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(25%)</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體育班行政運作情形：</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(17%)</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(15%)</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(9%)</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3269691685"/>
                  </a:ext>
                </a:extLst>
              </a:tr>
              <a:tr h="491898">
                <a:tc vMerge="1">
                  <a:txBody>
                    <a:bodyPr/>
                    <a:lstStyle/>
                    <a:p>
                      <a:endParaRPr lang="zh-TW" altLang="en-US"/>
                    </a:p>
                  </a:txBody>
                  <a:tcPr/>
                </a:tc>
                <a:tc vMerge="1">
                  <a:txBody>
                    <a:bodyPr/>
                    <a:lstStyle/>
                    <a:p>
                      <a:endParaRPr lang="zh-TW" altLang="en-US"/>
                    </a:p>
                  </a:txBody>
                  <a:tcP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體育班專項術科師資與教練：</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(11%)</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(10%)</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(7%)</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16757393"/>
                  </a:ext>
                </a:extLst>
              </a:tr>
              <a:tr h="489005">
                <a:tc vMerge="1">
                  <a:txBody>
                    <a:bodyPr/>
                    <a:lstStyle/>
                    <a:p>
                      <a:endParaRPr lang="zh-TW" altLang="en-US"/>
                    </a:p>
                  </a:txBody>
                  <a:tcPr/>
                </a:tc>
                <a:tc vMerge="1">
                  <a:txBody>
                    <a:bodyPr/>
                    <a:lstStyle/>
                    <a:p>
                      <a:endParaRPr lang="zh-TW" altLang="en-US"/>
                    </a:p>
                  </a:txBody>
                  <a:tcP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體育班發展運動種類之設施設備：</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(12%)</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(10%)</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(9%)</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165075059"/>
                  </a:ext>
                </a:extLst>
              </a:tr>
              <a:tr h="491898">
                <a:tc rowSpan="4">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二、運作情形</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rowSpan="4">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(40%)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(35%)</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(25%)</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體育班經費編列及使用情形：</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(6%)</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(4%)</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(5%)</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1645784242"/>
                  </a:ext>
                </a:extLst>
              </a:tr>
              <a:tr h="491898">
                <a:tc vMerge="1">
                  <a:txBody>
                    <a:bodyPr/>
                    <a:lstStyle/>
                    <a:p>
                      <a:endParaRPr lang="zh-TW" altLang="en-US"/>
                    </a:p>
                  </a:txBody>
                  <a:tcPr/>
                </a:tc>
                <a:tc vMerge="1">
                  <a:txBody>
                    <a:bodyPr/>
                    <a:lstStyle/>
                    <a:p>
                      <a:endParaRPr lang="zh-TW" altLang="en-US"/>
                    </a:p>
                  </a:txBody>
                  <a:tcP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體育班課程規劃與執行情形：</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(20%)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(20%)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(16%)</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422637569"/>
                  </a:ext>
                </a:extLst>
              </a:tr>
              <a:tr h="491898">
                <a:tc vMerge="1">
                  <a:txBody>
                    <a:bodyPr/>
                    <a:lstStyle/>
                    <a:p>
                      <a:endParaRPr lang="zh-TW" altLang="en-US"/>
                    </a:p>
                  </a:txBody>
                  <a:tcPr/>
                </a:tc>
                <a:tc vMerge="1">
                  <a:txBody>
                    <a:bodyPr/>
                    <a:lstStyle/>
                    <a:p>
                      <a:endParaRPr lang="zh-TW" altLang="en-US"/>
                    </a:p>
                  </a:txBody>
                  <a:tcPr/>
                </a:tc>
                <a:tc>
                  <a:txBody>
                    <a:bodyPr/>
                    <a:lstStyle/>
                    <a:p>
                      <a:pPr algn="just">
                        <a:lnSpc>
                          <a:spcPct val="125000"/>
                        </a:lnSpc>
                        <a:spcAft>
                          <a:spcPts val="0"/>
                        </a:spcAft>
                      </a:pPr>
                      <a:r>
                        <a:rPr lang="zh-TW" sz="1600" kern="0" spc="-150" baseline="0" dirty="0">
                          <a:effectLst/>
                          <a:latin typeface="Times New Roman" panose="02020603050405020304" pitchFamily="18" charset="0"/>
                          <a:ea typeface="標楷體" panose="03000509000000000000" pitchFamily="65" charset="-120"/>
                          <a:cs typeface="Times New Roman" panose="02020603050405020304" pitchFamily="18" charset="0"/>
                        </a:rPr>
                        <a:t>體育班學生之學業、生活及升學輔導情形：</a:t>
                      </a:r>
                      <a:endParaRPr lang="zh-TW" sz="1600" kern="100" spc="-150" baseline="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(6%)</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(7%)</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(10%)</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2233654248"/>
                  </a:ext>
                </a:extLst>
              </a:tr>
              <a:tr h="491898">
                <a:tc vMerge="1">
                  <a:txBody>
                    <a:bodyPr/>
                    <a:lstStyle/>
                    <a:p>
                      <a:endParaRPr lang="zh-TW" altLang="en-US"/>
                    </a:p>
                  </a:txBody>
                  <a:tcPr/>
                </a:tc>
                <a:tc vMerge="1">
                  <a:txBody>
                    <a:bodyPr/>
                    <a:lstStyle/>
                    <a:p>
                      <a:endParaRPr lang="zh-TW" altLang="en-US"/>
                    </a:p>
                  </a:txBody>
                  <a:tcP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體育班教練及選手獎勵辦法：</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(8%)</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(4%)</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(4%)</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3167536056"/>
                  </a:ext>
                </a:extLst>
              </a:tr>
              <a:tr h="1017093">
                <a:tc>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三、訓練績效</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(20%)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(30%)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(40%)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l">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參加運動競賽情形及獲獎績效：</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國小</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(20%)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國中</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(30%)</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tc>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高中</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(40%)</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205" marR="6205" marT="6205" marB="6205" anchor="ctr"/>
                </a:tc>
                <a:extLst>
                  <a:ext uri="{0D108BD9-81ED-4DB2-BD59-A6C34878D82A}">
                    <a16:rowId xmlns:a16="http://schemas.microsoft.com/office/drawing/2014/main" xmlns="" val="550883729"/>
                  </a:ext>
                </a:extLst>
              </a:tr>
              <a:tr h="392510">
                <a:tc gridSpan="2">
                  <a:txBody>
                    <a:bodyPr/>
                    <a:lstStyle/>
                    <a:p>
                      <a:pPr algn="just">
                        <a:lnSpc>
                          <a:spcPct val="125000"/>
                        </a:lnSpc>
                        <a:spcAft>
                          <a:spcPts val="0"/>
                        </a:spcAft>
                      </a:pP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四、其</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600" kern="0">
                          <a:effectLst/>
                          <a:latin typeface="Times New Roman" panose="02020603050405020304" pitchFamily="18" charset="0"/>
                          <a:ea typeface="標楷體" panose="03000509000000000000" pitchFamily="65" charset="-120"/>
                          <a:cs typeface="Times New Roman" panose="02020603050405020304" pitchFamily="18" charset="0"/>
                        </a:rPr>
                        <a:t>他</a:t>
                      </a:r>
                      <a:r>
                        <a:rPr lang="en-US" sz="1600" kern="0">
                          <a:effectLst/>
                          <a:latin typeface="Times New Roman" panose="02020603050405020304" pitchFamily="18" charset="0"/>
                          <a:ea typeface="標楷體" panose="03000509000000000000" pitchFamily="65" charset="-120"/>
                          <a:cs typeface="Times New Roman" panose="02020603050405020304" pitchFamily="18" charset="0"/>
                        </a:rPr>
                        <a:t>       (5%)</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hMerge="1">
                  <a:txBody>
                    <a:bodyPr/>
                    <a:lstStyle/>
                    <a:p>
                      <a:endParaRPr lang="zh-TW" altLang="en-US"/>
                    </a:p>
                  </a:txBody>
                  <a:tcPr/>
                </a:tc>
                <a:tc gridSpan="4">
                  <a:txBody>
                    <a:bodyPr/>
                    <a:lstStyle/>
                    <a:p>
                      <a:pPr algn="just">
                        <a:lnSpc>
                          <a:spcPct val="125000"/>
                        </a:lnSpc>
                        <a:spcAft>
                          <a:spcPts val="0"/>
                        </a:spcAft>
                      </a:pPr>
                      <a:r>
                        <a:rPr lang="zh-TW" sz="1600" kern="0" dirty="0">
                          <a:effectLst/>
                          <a:latin typeface="Times New Roman" panose="02020603050405020304" pitchFamily="18" charset="0"/>
                          <a:ea typeface="標楷體" panose="03000509000000000000" pitchFamily="65" charset="-120"/>
                          <a:cs typeface="Times New Roman" panose="02020603050405020304" pitchFamily="18" charset="0"/>
                        </a:rPr>
                        <a:t>特色加分項目</a:t>
                      </a:r>
                      <a:r>
                        <a:rPr lang="en-US" sz="1600" kern="0" dirty="0">
                          <a:effectLst/>
                          <a:latin typeface="Times New Roman" panose="02020603050405020304" pitchFamily="18" charset="0"/>
                          <a:ea typeface="標楷體" panose="03000509000000000000" pitchFamily="65" charset="-120"/>
                          <a:cs typeface="Times New Roman" panose="02020603050405020304" pitchFamily="18" charset="0"/>
                        </a:rPr>
                        <a:t>(5%)</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883" marR="95883" marT="47942" marB="47942"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178897311"/>
                  </a:ext>
                </a:extLst>
              </a:tr>
            </a:tbl>
          </a:graphicData>
        </a:graphic>
      </p:graphicFrame>
      <p:sp>
        <p:nvSpPr>
          <p:cNvPr id="3" name="投影片編號版面配置區 2"/>
          <p:cNvSpPr>
            <a:spLocks noGrp="1"/>
          </p:cNvSpPr>
          <p:nvPr>
            <p:ph type="sldNum" sz="quarter" idx="12"/>
          </p:nvPr>
        </p:nvSpPr>
        <p:spPr/>
        <p:txBody>
          <a:bodyPr/>
          <a:lstStyle/>
          <a:p>
            <a:fld id="{511DAD4F-4C02-4A04-8090-7A94FC695C52}" type="slidenum">
              <a:rPr lang="zh-TW" altLang="en-US" smtClean="0"/>
              <a:t>13</a:t>
            </a:fld>
            <a:endParaRPr lang="zh-TW" altLang="en-US"/>
          </a:p>
        </p:txBody>
      </p:sp>
    </p:spTree>
    <p:extLst>
      <p:ext uri="{BB962C8B-B14F-4D97-AF65-F5344CB8AC3E}">
        <p14:creationId xmlns:p14="http://schemas.microsoft.com/office/powerpoint/2010/main" val="8384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360188"/>
            <a:ext cx="7200800" cy="936104"/>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自評程序與回饋</a:t>
            </a:r>
          </a:p>
        </p:txBody>
      </p:sp>
      <p:sp>
        <p:nvSpPr>
          <p:cNvPr id="3" name="副標題 2"/>
          <p:cNvSpPr>
            <a:spLocks noGrp="1"/>
          </p:cNvSpPr>
          <p:nvPr>
            <p:ph type="subTitle" idx="1"/>
          </p:nvPr>
        </p:nvSpPr>
        <p:spPr>
          <a:xfrm>
            <a:off x="3043778" y="1514874"/>
            <a:ext cx="6435713" cy="4794671"/>
          </a:xfrm>
        </p:spPr>
        <p:txBody>
          <a:bodyPr>
            <a:noAutofit/>
          </a:bodyPr>
          <a:lstStyle/>
          <a:p>
            <a:pPr>
              <a:lnSpc>
                <a:spcPct val="150000"/>
              </a:lnSpc>
              <a:spcBef>
                <a:spcPts val="0"/>
              </a:spcBef>
              <a:spcAft>
                <a:spcPts val="0"/>
              </a:spcAft>
            </a:pPr>
            <a:r>
              <a:rPr lang="zh-TW" altLang="en-US" sz="3800" dirty="0">
                <a:solidFill>
                  <a:schemeClr val="tx1"/>
                </a:solidFill>
                <a:latin typeface="標楷體" panose="03000509000000000000" pitchFamily="65" charset="-120"/>
              </a:rPr>
              <a:t>一、詳實紀錄平常投入</a:t>
            </a:r>
            <a:endParaRPr lang="en-US" altLang="zh-TW" sz="3800" dirty="0">
              <a:solidFill>
                <a:schemeClr val="tx1"/>
              </a:solidFill>
              <a:latin typeface="標楷體" panose="03000509000000000000" pitchFamily="65" charset="-120"/>
            </a:endParaRPr>
          </a:p>
          <a:p>
            <a:pPr>
              <a:lnSpc>
                <a:spcPct val="150000"/>
              </a:lnSpc>
              <a:spcBef>
                <a:spcPts val="0"/>
              </a:spcBef>
              <a:spcAft>
                <a:spcPts val="0"/>
              </a:spcAft>
            </a:pPr>
            <a:r>
              <a:rPr lang="zh-TW" altLang="en-US" sz="3800" dirty="0">
                <a:solidFill>
                  <a:schemeClr val="tx1"/>
                </a:solidFill>
                <a:latin typeface="標楷體" panose="03000509000000000000" pitchFamily="65" charset="-120"/>
              </a:rPr>
              <a:t>二、過程嚴謹態度輕鬆</a:t>
            </a:r>
            <a:endParaRPr lang="en-US" altLang="zh-TW" sz="3800" dirty="0">
              <a:solidFill>
                <a:schemeClr val="tx1"/>
              </a:solidFill>
              <a:latin typeface="標楷體" panose="03000509000000000000" pitchFamily="65" charset="-120"/>
            </a:endParaRPr>
          </a:p>
          <a:p>
            <a:pPr>
              <a:lnSpc>
                <a:spcPct val="150000"/>
              </a:lnSpc>
              <a:spcBef>
                <a:spcPts val="0"/>
              </a:spcBef>
              <a:spcAft>
                <a:spcPts val="0"/>
              </a:spcAft>
            </a:pPr>
            <a:r>
              <a:rPr lang="zh-TW" altLang="en-US" sz="3800" dirty="0">
                <a:solidFill>
                  <a:schemeClr val="tx1"/>
                </a:solidFill>
                <a:latin typeface="標楷體" panose="03000509000000000000" pitchFamily="65" charset="-120"/>
              </a:rPr>
              <a:t>三、積極努力提高成效</a:t>
            </a:r>
            <a:endParaRPr lang="en-US" altLang="zh-TW" sz="3800" dirty="0">
              <a:solidFill>
                <a:schemeClr val="tx1"/>
              </a:solidFill>
              <a:latin typeface="標楷體" panose="03000509000000000000" pitchFamily="65" charset="-120"/>
            </a:endParaRPr>
          </a:p>
          <a:p>
            <a:pPr>
              <a:lnSpc>
                <a:spcPct val="150000"/>
              </a:lnSpc>
              <a:spcBef>
                <a:spcPts val="0"/>
              </a:spcBef>
              <a:spcAft>
                <a:spcPts val="0"/>
              </a:spcAft>
            </a:pPr>
            <a:r>
              <a:rPr lang="zh-TW" altLang="en-US" sz="3800" dirty="0">
                <a:solidFill>
                  <a:schemeClr val="tx1"/>
                </a:solidFill>
                <a:latin typeface="標楷體" panose="03000509000000000000" pitchFamily="65" charset="-120"/>
              </a:rPr>
              <a:t>四、依法行政社會責任</a:t>
            </a:r>
            <a:endParaRPr lang="en-US" altLang="zh-TW" sz="3800" dirty="0">
              <a:solidFill>
                <a:schemeClr val="tx1"/>
              </a:solidFill>
              <a:latin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14</a:t>
            </a:fld>
            <a:endParaRPr lang="zh-TW" altLang="en-US"/>
          </a:p>
        </p:txBody>
      </p:sp>
    </p:spTree>
    <p:extLst>
      <p:ext uri="{BB962C8B-B14F-4D97-AF65-F5344CB8AC3E}">
        <p14:creationId xmlns:p14="http://schemas.microsoft.com/office/powerpoint/2010/main" val="222840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81859" y="526086"/>
            <a:ext cx="6973164" cy="1326009"/>
          </a:xfrm>
        </p:spPr>
        <p:txBody>
          <a:bodyPr vert="horz" lIns="91440" tIns="45720" rIns="91440" bIns="45720" rtlCol="0" anchor="b">
            <a:normAutofit fontScale="90000"/>
          </a:bodyPr>
          <a:lstStyle/>
          <a:p>
            <a:pPr algn="ctr"/>
            <a:r>
              <a:rPr lang="zh-TW" altLang="en-US" sz="5400" dirty="0">
                <a:solidFill>
                  <a:schemeClr val="tx1">
                    <a:lumMod val="75000"/>
                    <a:lumOff val="25000"/>
                  </a:schemeClr>
                </a:solidFill>
                <a:latin typeface="標楷體" panose="03000509000000000000" pitchFamily="65" charset="-120"/>
              </a:rPr>
              <a:t>結語</a:t>
            </a:r>
            <a:r>
              <a:rPr lang="zh-TW" altLang="en-US" sz="4400" dirty="0">
                <a:solidFill>
                  <a:schemeClr val="tx1">
                    <a:lumMod val="75000"/>
                    <a:lumOff val="25000"/>
                  </a:schemeClr>
                </a:solidFill>
                <a:latin typeface="標楷體" panose="03000509000000000000" pitchFamily="65" charset="-120"/>
              </a:rPr>
              <a:t/>
            </a:r>
            <a:br>
              <a:rPr lang="zh-TW" altLang="en-US" sz="4400" dirty="0">
                <a:solidFill>
                  <a:schemeClr val="tx1">
                    <a:lumMod val="75000"/>
                    <a:lumOff val="25000"/>
                  </a:schemeClr>
                </a:solidFill>
                <a:latin typeface="標楷體" panose="03000509000000000000" pitchFamily="65" charset="-120"/>
              </a:rPr>
            </a:br>
            <a:endParaRPr lang="zh-TW" altLang="en-US" sz="4400" dirty="0">
              <a:solidFill>
                <a:schemeClr val="tx1">
                  <a:lumMod val="75000"/>
                  <a:lumOff val="25000"/>
                </a:schemeClr>
              </a:solidFill>
              <a:latin typeface="標楷體" panose="03000509000000000000" pitchFamily="65" charset="-120"/>
            </a:endParaRPr>
          </a:p>
        </p:txBody>
      </p:sp>
      <p:sp>
        <p:nvSpPr>
          <p:cNvPr id="3" name="副標題 2"/>
          <p:cNvSpPr>
            <a:spLocks noGrp="1"/>
          </p:cNvSpPr>
          <p:nvPr>
            <p:ph type="subTitle" idx="1"/>
          </p:nvPr>
        </p:nvSpPr>
        <p:spPr>
          <a:xfrm>
            <a:off x="2409883" y="1656152"/>
            <a:ext cx="6912768" cy="4222134"/>
          </a:xfrm>
        </p:spPr>
        <p:txBody>
          <a:bodyPr>
            <a:noAutofit/>
          </a:bodyPr>
          <a:lstStyle/>
          <a:p>
            <a:r>
              <a:rPr lang="zh-TW" altLang="en-US" sz="3800" dirty="0">
                <a:solidFill>
                  <a:schemeClr val="tx1"/>
                </a:solidFill>
                <a:latin typeface="標楷體" panose="03000509000000000000" pitchFamily="65" charset="-120"/>
              </a:rPr>
              <a:t>卓越教學理念的教師</a:t>
            </a:r>
          </a:p>
          <a:p>
            <a:r>
              <a:rPr lang="zh-TW" altLang="en-US" sz="3800" dirty="0">
                <a:solidFill>
                  <a:schemeClr val="tx1"/>
                </a:solidFill>
                <a:latin typeface="標楷體" panose="03000509000000000000" pitchFamily="65" charset="-120"/>
              </a:rPr>
              <a:t>優秀班級經營的導師</a:t>
            </a:r>
          </a:p>
          <a:p>
            <a:r>
              <a:rPr lang="zh-TW" altLang="en-US" sz="3800" dirty="0">
                <a:solidFill>
                  <a:schemeClr val="tx1"/>
                </a:solidFill>
                <a:latin typeface="標楷體" panose="03000509000000000000" pitchFamily="65" charset="-120"/>
              </a:rPr>
              <a:t>高度專業熱忱的教練</a:t>
            </a:r>
          </a:p>
          <a:p>
            <a:r>
              <a:rPr lang="zh-TW" altLang="en-US" sz="3800" dirty="0">
                <a:solidFill>
                  <a:schemeClr val="tx1"/>
                </a:solidFill>
                <a:latin typeface="標楷體" panose="03000509000000000000" pitchFamily="65" charset="-120"/>
              </a:rPr>
              <a:t>充足資源到位的經費</a:t>
            </a:r>
          </a:p>
          <a:p>
            <a:r>
              <a:rPr lang="zh-TW" altLang="en-US" sz="3800" dirty="0">
                <a:solidFill>
                  <a:schemeClr val="tx1"/>
                </a:solidFill>
                <a:latin typeface="標楷體" panose="03000509000000000000" pitchFamily="65" charset="-120"/>
              </a:rPr>
              <a:t>願我們都能成為</a:t>
            </a:r>
          </a:p>
          <a:p>
            <a:r>
              <a:rPr lang="zh-TW" altLang="en-US" sz="3800" dirty="0">
                <a:solidFill>
                  <a:schemeClr val="tx1"/>
                </a:solidFill>
                <a:latin typeface="標楷體" panose="03000509000000000000" pitchFamily="65" charset="-120"/>
              </a:rPr>
              <a:t>體育班孩子們生命中的貴人</a:t>
            </a:r>
          </a:p>
          <a:p>
            <a:endParaRPr lang="en-US" altLang="zh-TW" sz="3800" dirty="0">
              <a:solidFill>
                <a:schemeClr val="tx1"/>
              </a:solidFill>
              <a:latin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15</a:t>
            </a:fld>
            <a:endParaRPr lang="zh-TW" altLang="en-US"/>
          </a:p>
        </p:txBody>
      </p:sp>
    </p:spTree>
    <p:extLst>
      <p:ext uri="{BB962C8B-B14F-4D97-AF65-F5344CB8AC3E}">
        <p14:creationId xmlns:p14="http://schemas.microsoft.com/office/powerpoint/2010/main" val="3087234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43CE080A-3DDF-4ED1-B704-EAA029D1B94C}"/>
              </a:ext>
            </a:extLst>
          </p:cNvPr>
          <p:cNvSpPr>
            <a:spLocks noGrp="1"/>
          </p:cNvSpPr>
          <p:nvPr>
            <p:ph type="title"/>
          </p:nvPr>
        </p:nvSpPr>
        <p:spPr>
          <a:xfrm>
            <a:off x="1097280" y="786661"/>
            <a:ext cx="10058400" cy="2386030"/>
          </a:xfrm>
        </p:spPr>
        <p:txBody>
          <a:bodyPr>
            <a:normAutofit/>
          </a:bodyPr>
          <a:lstStyle/>
          <a:p>
            <a:r>
              <a:rPr lang="zh-TW" altLang="en-US" sz="6600" dirty="0"/>
              <a:t>訓練督導與競賽安排</a:t>
            </a:r>
          </a:p>
        </p:txBody>
      </p:sp>
      <p:sp>
        <p:nvSpPr>
          <p:cNvPr id="3" name="文字版面配置區 2">
            <a:extLst>
              <a:ext uri="{FF2B5EF4-FFF2-40B4-BE49-F238E27FC236}">
                <a16:creationId xmlns:a16="http://schemas.microsoft.com/office/drawing/2014/main" xmlns="" id="{A4A0FDA1-E9BE-4FA1-96F8-CA0578AAB2CE}"/>
              </a:ext>
            </a:extLst>
          </p:cNvPr>
          <p:cNvSpPr>
            <a:spLocks noGrp="1"/>
          </p:cNvSpPr>
          <p:nvPr>
            <p:ph type="body" idx="1"/>
          </p:nvPr>
        </p:nvSpPr>
        <p:spPr>
          <a:xfrm>
            <a:off x="1249680" y="3449781"/>
            <a:ext cx="10058400" cy="2118637"/>
          </a:xfrm>
        </p:spPr>
        <p:txBody>
          <a:bodyPr>
            <a:normAutofit/>
          </a:bodyPr>
          <a:lstStyle/>
          <a:p>
            <a:r>
              <a:rPr lang="zh-TW" altLang="en-US" sz="2800" dirty="0">
                <a:solidFill>
                  <a:schemeClr val="tx1"/>
                </a:solidFill>
              </a:rPr>
              <a:t>與談人</a:t>
            </a:r>
            <a:r>
              <a:rPr lang="zh-TW" altLang="en-US" sz="2800" dirty="0" smtClean="0">
                <a:solidFill>
                  <a:schemeClr val="tx1"/>
                </a:solidFill>
              </a:rPr>
              <a:t>：國立臺北教育大學  水</a:t>
            </a:r>
            <a:r>
              <a:rPr lang="zh-TW" altLang="en-US" sz="2800" dirty="0">
                <a:solidFill>
                  <a:schemeClr val="tx1"/>
                </a:solidFill>
              </a:rPr>
              <a:t>心蓓</a:t>
            </a:r>
            <a:r>
              <a:rPr lang="zh-TW" altLang="en-US" sz="2800" dirty="0" smtClean="0">
                <a:solidFill>
                  <a:schemeClr val="tx1"/>
                </a:solidFill>
              </a:rPr>
              <a:t>教授</a:t>
            </a:r>
            <a:endParaRPr lang="en-US" altLang="zh-TW" sz="2800" dirty="0" smtClean="0">
              <a:solidFill>
                <a:schemeClr val="tx1"/>
              </a:solidFill>
            </a:endParaRPr>
          </a:p>
          <a:p>
            <a:r>
              <a:rPr lang="zh-TW" altLang="en-US" sz="2800" dirty="0">
                <a:solidFill>
                  <a:schemeClr val="tx1"/>
                </a:solidFill>
              </a:rPr>
              <a:t> </a:t>
            </a:r>
            <a:r>
              <a:rPr lang="zh-TW" altLang="en-US" sz="2800" dirty="0" smtClean="0">
                <a:solidFill>
                  <a:schemeClr val="tx1"/>
                </a:solidFill>
              </a:rPr>
              <a:t>             國立臺灣海洋大學  曹</a:t>
            </a:r>
            <a:r>
              <a:rPr lang="zh-TW" altLang="en-US" sz="2800" dirty="0">
                <a:solidFill>
                  <a:schemeClr val="tx1"/>
                </a:solidFill>
              </a:rPr>
              <a:t>校章教授</a:t>
            </a:r>
            <a:endParaRPr lang="en-US" altLang="zh-TW" sz="2800" dirty="0">
              <a:solidFill>
                <a:schemeClr val="tx1"/>
              </a:solidFill>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16</a:t>
            </a:fld>
            <a:endParaRPr lang="zh-TW" altLang="en-US"/>
          </a:p>
        </p:txBody>
      </p:sp>
    </p:spTree>
    <p:extLst>
      <p:ext uri="{BB962C8B-B14F-4D97-AF65-F5344CB8AC3E}">
        <p14:creationId xmlns:p14="http://schemas.microsoft.com/office/powerpoint/2010/main" val="1296421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00051" y="592698"/>
            <a:ext cx="2865120" cy="681921"/>
          </a:xfrm>
        </p:spPr>
        <p:txBody>
          <a:bodyPr vert="horz" lIns="91440" tIns="45720" rIns="91440" bIns="45720" rtlCol="0" anchor="b">
            <a:noAutofit/>
          </a:bodyPr>
          <a:lstStyle/>
          <a:p>
            <a:pPr algn="ctr"/>
            <a:r>
              <a:rPr lang="zh-TW" altLang="en-US" sz="4800" dirty="0">
                <a:latin typeface="標楷體" panose="03000509000000000000" pitchFamily="65" charset="-120"/>
              </a:rPr>
              <a:t>核心概念</a:t>
            </a:r>
          </a:p>
        </p:txBody>
      </p:sp>
      <p:sp>
        <p:nvSpPr>
          <p:cNvPr id="3" name="內容版面配置區 2"/>
          <p:cNvSpPr>
            <a:spLocks noGrp="1"/>
          </p:cNvSpPr>
          <p:nvPr>
            <p:ph type="subTitle" idx="1"/>
          </p:nvPr>
        </p:nvSpPr>
        <p:spPr>
          <a:xfrm>
            <a:off x="1100051" y="1482436"/>
            <a:ext cx="10058400" cy="4516582"/>
          </a:xfrm>
        </p:spPr>
        <p:txBody>
          <a:bodyPr>
            <a:normAutofit/>
          </a:bodyPr>
          <a:lstStyle/>
          <a:p>
            <a:pPr marL="266700" indent="-266700">
              <a:lnSpc>
                <a:spcPct val="150000"/>
              </a:lnSpc>
              <a:spcAft>
                <a:spcPts val="1200"/>
              </a:spcAft>
              <a:buFont typeface="Wingdings" panose="05000000000000000000" pitchFamily="2" charset="2"/>
              <a:buChar char="Ø"/>
            </a:pPr>
            <a:r>
              <a:rPr lang="zh-TW" altLang="en-US" sz="2400" dirty="0">
                <a:solidFill>
                  <a:schemeClr val="tx1"/>
                </a:solidFill>
              </a:rPr>
              <a:t>重點著眼於教練訓練規劃是否合理與落實執行，行政單位掌握計畫安排的可行</a:t>
            </a:r>
            <a:r>
              <a:rPr lang="zh-TW" altLang="en-US" sz="2400" dirty="0" smtClean="0">
                <a:solidFill>
                  <a:schemeClr val="tx1"/>
                </a:solidFill>
              </a:rPr>
              <a:t>。</a:t>
            </a:r>
            <a:endParaRPr lang="en-US" altLang="zh-TW" sz="2400" dirty="0" smtClean="0">
              <a:solidFill>
                <a:schemeClr val="tx1"/>
              </a:solidFill>
            </a:endParaRPr>
          </a:p>
          <a:p>
            <a:pPr marL="266700" indent="-266700">
              <a:lnSpc>
                <a:spcPct val="150000"/>
              </a:lnSpc>
              <a:spcAft>
                <a:spcPts val="1200"/>
              </a:spcAft>
              <a:buFont typeface="Wingdings" panose="05000000000000000000" pitchFamily="2" charset="2"/>
              <a:buChar char="Ø"/>
            </a:pPr>
            <a:r>
              <a:rPr lang="zh-TW" altLang="en-US" sz="2400" dirty="0" smtClean="0">
                <a:solidFill>
                  <a:schemeClr val="tx1"/>
                </a:solidFill>
              </a:rPr>
              <a:t>落實</a:t>
            </a:r>
            <a:r>
              <a:rPr lang="zh-TW" altLang="en-US" sz="2400" dirty="0">
                <a:solidFill>
                  <a:schemeClr val="tx1"/>
                </a:solidFill>
              </a:rPr>
              <a:t>法規內容執行，體育班組訓朝向精緻化、科學化與目標邁進，讓選手在訓練與課業方面皆能兼顧</a:t>
            </a:r>
            <a:r>
              <a:rPr lang="zh-TW" altLang="en-US" sz="2400" dirty="0" smtClean="0">
                <a:solidFill>
                  <a:schemeClr val="tx1"/>
                </a:solidFill>
              </a:rPr>
              <a:t>。</a:t>
            </a:r>
            <a:endParaRPr lang="en-US" altLang="zh-TW" sz="2400" dirty="0" smtClean="0">
              <a:solidFill>
                <a:schemeClr val="tx1"/>
              </a:solidFill>
            </a:endParaRPr>
          </a:p>
          <a:p>
            <a:pPr marL="266700" indent="-266700">
              <a:lnSpc>
                <a:spcPct val="150000"/>
              </a:lnSpc>
              <a:spcAft>
                <a:spcPts val="1200"/>
              </a:spcAft>
              <a:buFont typeface="Wingdings" panose="05000000000000000000" pitchFamily="2" charset="2"/>
              <a:buChar char="Ø"/>
            </a:pPr>
            <a:r>
              <a:rPr lang="zh-TW" altLang="en-US" sz="2400" dirty="0" smtClean="0">
                <a:solidFill>
                  <a:schemeClr val="tx1"/>
                </a:solidFill>
              </a:rPr>
              <a:t>透過</a:t>
            </a:r>
            <a:r>
              <a:rPr lang="zh-TW" altLang="en-US" sz="2400" dirty="0">
                <a:solidFill>
                  <a:schemeClr val="tx1"/>
                </a:solidFill>
              </a:rPr>
              <a:t>參賽機制的建立，進行賽事選擇與出賽準備，避免學生選手應參賽過多造成過度訓練，同時荒廢課業，造成體育班經營上之困境。</a:t>
            </a:r>
          </a:p>
          <a:p>
            <a:endParaRPr lang="zh-TW" altLang="en-US" sz="2400" dirty="0">
              <a:solidFill>
                <a:schemeClr val="tx1"/>
              </a:solidFill>
            </a:endParaRPr>
          </a:p>
          <a:p>
            <a:endParaRPr lang="zh-TW" altLang="en-US" sz="2400" dirty="0">
              <a:solidFill>
                <a:schemeClr val="tx1"/>
              </a:solidFill>
            </a:endParaRPr>
          </a:p>
          <a:p>
            <a:endParaRPr lang="zh-TW" altLang="en-US" sz="2400" dirty="0">
              <a:solidFill>
                <a:schemeClr val="tx1"/>
              </a:solidFill>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17</a:t>
            </a:fld>
            <a:endParaRPr lang="zh-TW" altLang="en-US"/>
          </a:p>
        </p:txBody>
      </p:sp>
    </p:spTree>
    <p:extLst>
      <p:ext uri="{BB962C8B-B14F-4D97-AF65-F5344CB8AC3E}">
        <p14:creationId xmlns:p14="http://schemas.microsoft.com/office/powerpoint/2010/main" val="4201114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97280" y="138546"/>
            <a:ext cx="7935884" cy="1149928"/>
          </a:xfrm>
        </p:spPr>
        <p:txBody>
          <a:bodyPr vert="horz" lIns="91440" tIns="45720" rIns="91440" bIns="45720" rtlCol="0" anchor="b">
            <a:normAutofit/>
          </a:bodyPr>
          <a:lstStyle/>
          <a:p>
            <a:pPr algn="ctr"/>
            <a:r>
              <a:rPr lang="zh-TW" altLang="zh-TW" sz="4800" dirty="0">
                <a:latin typeface="標楷體" panose="03000509000000000000" pitchFamily="65" charset="-120"/>
              </a:rPr>
              <a:t>訓練安排</a:t>
            </a:r>
            <a:r>
              <a:rPr lang="en-US" altLang="zh-TW" sz="4400" dirty="0">
                <a:latin typeface="標楷體" panose="03000509000000000000" pitchFamily="65" charset="-120"/>
              </a:rPr>
              <a:t>-</a:t>
            </a:r>
            <a:r>
              <a:rPr lang="zh-TW" altLang="en-US" sz="4400" dirty="0">
                <a:latin typeface="標楷體" panose="03000509000000000000" pitchFamily="65" charset="-120"/>
              </a:rPr>
              <a:t>訓練計畫與課程擬定</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1291244" y="1413165"/>
            <a:ext cx="9501447" cy="4668982"/>
          </a:xfrm>
        </p:spPr>
        <p:txBody>
          <a:bodyPr>
            <a:normAutofit/>
          </a:bodyPr>
          <a:lstStyle/>
          <a:p>
            <a:pPr>
              <a:lnSpc>
                <a:spcPct val="150000"/>
              </a:lnSpc>
              <a:buFont typeface="Wingdings" panose="05000000000000000000" pitchFamily="2" charset="2"/>
              <a:buChar char="ü"/>
            </a:pPr>
            <a:r>
              <a:rPr lang="zh-TW" altLang="en-US" sz="2400" dirty="0">
                <a:solidFill>
                  <a:schemeClr val="tx1"/>
                </a:solidFill>
              </a:rPr>
              <a:t>因應十二年國民基本教育體育班課程</a:t>
            </a:r>
            <a:r>
              <a:rPr lang="zh-TW" altLang="en-US" sz="2400" dirty="0" smtClean="0">
                <a:solidFill>
                  <a:schemeClr val="tx1"/>
                </a:solidFill>
              </a:rPr>
              <a:t>綱要（草案）的</a:t>
            </a:r>
            <a:r>
              <a:rPr lang="zh-TW" altLang="en-US" sz="2400" dirty="0">
                <a:solidFill>
                  <a:schemeClr val="tx1"/>
                </a:solidFill>
              </a:rPr>
              <a:t>改變</a:t>
            </a:r>
            <a:endParaRPr lang="en-US" altLang="zh-TW" sz="2400" dirty="0">
              <a:solidFill>
                <a:schemeClr val="tx1"/>
              </a:solidFill>
            </a:endParaRPr>
          </a:p>
          <a:p>
            <a:pPr marL="266700" indent="-266700">
              <a:lnSpc>
                <a:spcPct val="150000"/>
              </a:lnSpc>
              <a:buNone/>
            </a:pPr>
            <a:r>
              <a:rPr lang="en-US" altLang="zh-TW" sz="2400" dirty="0">
                <a:solidFill>
                  <a:schemeClr val="tx1"/>
                </a:solidFill>
              </a:rPr>
              <a:t>1.</a:t>
            </a:r>
            <a:r>
              <a:rPr lang="zh-TW" altLang="en-US" sz="2400" dirty="0">
                <a:solidFill>
                  <a:schemeClr val="tx1"/>
                </a:solidFill>
              </a:rPr>
              <a:t>學校教練或教師：安排於正課時段之「專</a:t>
            </a:r>
            <a:r>
              <a:rPr lang="zh-TW" altLang="en-US" sz="2400" dirty="0" smtClean="0">
                <a:solidFill>
                  <a:schemeClr val="tx1"/>
                </a:solidFill>
              </a:rPr>
              <a:t>項術科」</a:t>
            </a:r>
            <a:r>
              <a:rPr lang="zh-TW" altLang="en-US" sz="2400" dirty="0">
                <a:solidFill>
                  <a:schemeClr val="tx1"/>
                </a:solidFill>
              </a:rPr>
              <a:t>科目應提出課程</a:t>
            </a:r>
            <a:r>
              <a:rPr lang="zh-TW" altLang="en-US" sz="2400" dirty="0" smtClean="0">
                <a:solidFill>
                  <a:schemeClr val="tx1"/>
                </a:solidFill>
              </a:rPr>
              <a:t>計畫。</a:t>
            </a:r>
            <a:endParaRPr lang="en-US" altLang="zh-TW" sz="2400" dirty="0" smtClean="0">
              <a:solidFill>
                <a:schemeClr val="tx1"/>
              </a:solidFill>
            </a:endParaRPr>
          </a:p>
          <a:p>
            <a:pPr marL="266700" indent="-266700">
              <a:lnSpc>
                <a:spcPct val="150000"/>
              </a:lnSpc>
            </a:pPr>
            <a:r>
              <a:rPr lang="en-US" altLang="zh-TW" sz="2400" dirty="0" smtClean="0">
                <a:solidFill>
                  <a:schemeClr val="tx1"/>
                </a:solidFill>
              </a:rPr>
              <a:t>2</a:t>
            </a:r>
            <a:r>
              <a:rPr lang="en-US" altLang="zh-TW" sz="2400" dirty="0">
                <a:solidFill>
                  <a:schemeClr val="tx1"/>
                </a:solidFill>
              </a:rPr>
              <a:t>.</a:t>
            </a:r>
            <a:r>
              <a:rPr lang="zh-TW" altLang="en-US" sz="2400" dirty="0">
                <a:solidFill>
                  <a:schemeClr val="tx1"/>
                </a:solidFill>
              </a:rPr>
              <a:t>學校行政主管：全校課程發展委員會審核「專項術科」課程</a:t>
            </a:r>
            <a:r>
              <a:rPr lang="zh-TW" altLang="en-US" sz="2400" dirty="0" smtClean="0">
                <a:solidFill>
                  <a:schemeClr val="tx1"/>
                </a:solidFill>
              </a:rPr>
              <a:t>計</a:t>
            </a:r>
            <a:r>
              <a:rPr lang="zh-TW" altLang="en-US" sz="2400" dirty="0">
                <a:solidFill>
                  <a:schemeClr val="tx1"/>
                </a:solidFill>
              </a:rPr>
              <a:t>畫</a:t>
            </a:r>
            <a:r>
              <a:rPr lang="zh-TW" altLang="en-US" sz="2400" dirty="0" smtClean="0">
                <a:solidFill>
                  <a:schemeClr val="tx1"/>
                </a:solidFill>
              </a:rPr>
              <a:t>內容</a:t>
            </a:r>
            <a:r>
              <a:rPr lang="zh-TW" altLang="en-US" sz="2400" dirty="0">
                <a:solidFill>
                  <a:schemeClr val="tx1"/>
                </a:solidFill>
              </a:rPr>
              <a:t>及安排師資授課</a:t>
            </a:r>
            <a:r>
              <a:rPr lang="zh-TW" altLang="en-US" sz="2400" dirty="0" smtClean="0">
                <a:solidFill>
                  <a:schemeClr val="tx1"/>
                </a:solidFill>
              </a:rPr>
              <a:t>。</a:t>
            </a:r>
            <a:endParaRPr lang="en-US" altLang="zh-TW" sz="2400" dirty="0" smtClean="0">
              <a:solidFill>
                <a:schemeClr val="tx1"/>
              </a:solidFill>
            </a:endParaRPr>
          </a:p>
          <a:p>
            <a:pPr marL="266700" indent="-266700">
              <a:lnSpc>
                <a:spcPct val="150000"/>
              </a:lnSpc>
              <a:buNone/>
            </a:pPr>
            <a:r>
              <a:rPr lang="en-US" altLang="zh-TW" sz="2400" dirty="0" smtClean="0">
                <a:solidFill>
                  <a:schemeClr val="tx1"/>
                </a:solidFill>
              </a:rPr>
              <a:t>3</a:t>
            </a:r>
            <a:r>
              <a:rPr lang="en-US" altLang="zh-TW" sz="2400" dirty="0">
                <a:solidFill>
                  <a:schemeClr val="tx1"/>
                </a:solidFill>
              </a:rPr>
              <a:t>.</a:t>
            </a:r>
            <a:r>
              <a:rPr lang="zh-TW" altLang="en-US" sz="2400" dirty="0">
                <a:solidFill>
                  <a:schemeClr val="tx1"/>
                </a:solidFill>
              </a:rPr>
              <a:t>上級主管機關，應透過學校申請補助情形掌握，訓練安排的合理與合法性。</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18</a:t>
            </a:fld>
            <a:endParaRPr lang="zh-TW" altLang="en-US"/>
          </a:p>
        </p:txBody>
      </p:sp>
    </p:spTree>
    <p:extLst>
      <p:ext uri="{BB962C8B-B14F-4D97-AF65-F5344CB8AC3E}">
        <p14:creationId xmlns:p14="http://schemas.microsoft.com/office/powerpoint/2010/main" val="2964014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834044" y="481861"/>
            <a:ext cx="7132320" cy="765048"/>
          </a:xfrm>
        </p:spPr>
        <p:txBody>
          <a:bodyPr vert="horz" lIns="91440" tIns="45720" rIns="91440" bIns="45720" rtlCol="0" anchor="b">
            <a:normAutofit/>
          </a:bodyPr>
          <a:lstStyle/>
          <a:p>
            <a:pPr algn="ctr"/>
            <a:r>
              <a:rPr lang="zh-TW" altLang="zh-TW" sz="4800" dirty="0">
                <a:latin typeface="標楷體" panose="03000509000000000000" pitchFamily="65" charset="-120"/>
              </a:rPr>
              <a:t>訓練安排</a:t>
            </a:r>
            <a:r>
              <a:rPr lang="en-US" altLang="zh-TW" sz="4400" dirty="0">
                <a:latin typeface="標楷體" panose="03000509000000000000" pitchFamily="65" charset="-120"/>
              </a:rPr>
              <a:t>-</a:t>
            </a:r>
            <a:r>
              <a:rPr lang="zh-TW" altLang="en-US" sz="4400" dirty="0">
                <a:latin typeface="標楷體" panose="03000509000000000000" pitchFamily="65" charset="-120"/>
              </a:rPr>
              <a:t>場地設施安排</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938991" y="1452561"/>
            <a:ext cx="10562447" cy="4419600"/>
          </a:xfrm>
        </p:spPr>
        <p:txBody>
          <a:bodyPr>
            <a:normAutofit fontScale="92500"/>
          </a:bodyPr>
          <a:lstStyle/>
          <a:p>
            <a:pPr marL="266700" indent="-266700">
              <a:lnSpc>
                <a:spcPct val="150000"/>
              </a:lnSpc>
              <a:buFont typeface="Wingdings" panose="05000000000000000000" pitchFamily="2" charset="2"/>
              <a:buChar char="ü"/>
            </a:pPr>
            <a:r>
              <a:rPr lang="zh-TW" altLang="en-US" dirty="0">
                <a:solidFill>
                  <a:schemeClr val="tx1"/>
                </a:solidFill>
              </a:rPr>
              <a:t>依據高級中等以下學校及專科學校五年制前三年體育實施辦法第十七條學校應實施運動安全措施</a:t>
            </a:r>
            <a:endParaRPr lang="en-US" altLang="zh-TW" dirty="0">
              <a:solidFill>
                <a:schemeClr val="tx1"/>
              </a:solidFill>
            </a:endParaRPr>
          </a:p>
          <a:p>
            <a:pPr>
              <a:lnSpc>
                <a:spcPct val="150000"/>
              </a:lnSpc>
            </a:pPr>
            <a:r>
              <a:rPr lang="en-US" altLang="zh-TW" dirty="0">
                <a:solidFill>
                  <a:schemeClr val="tx1"/>
                </a:solidFill>
              </a:rPr>
              <a:t>1.</a:t>
            </a:r>
            <a:r>
              <a:rPr lang="zh-TW" altLang="en-US" dirty="0">
                <a:solidFill>
                  <a:schemeClr val="tx1"/>
                </a:solidFill>
              </a:rPr>
              <a:t>教練應規劃與安排安全的選手訓練環境，若遇損壞</a:t>
            </a:r>
            <a:r>
              <a:rPr lang="zh-TW" altLang="en-US" dirty="0" smtClean="0">
                <a:solidFill>
                  <a:schemeClr val="tx1"/>
                </a:solidFill>
              </a:rPr>
              <a:t>應立即報修。</a:t>
            </a:r>
            <a:endParaRPr lang="en-US" altLang="zh-TW" dirty="0">
              <a:solidFill>
                <a:schemeClr val="tx1"/>
              </a:solidFill>
            </a:endParaRPr>
          </a:p>
          <a:p>
            <a:pPr marL="266700" indent="-266700">
              <a:lnSpc>
                <a:spcPct val="150000"/>
              </a:lnSpc>
            </a:pPr>
            <a:r>
              <a:rPr lang="en-US" altLang="zh-TW" dirty="0">
                <a:solidFill>
                  <a:schemeClr val="tx1"/>
                </a:solidFill>
              </a:rPr>
              <a:t>2.</a:t>
            </a:r>
            <a:r>
              <a:rPr lang="zh-TW" altLang="en-US" dirty="0">
                <a:solidFill>
                  <a:schemeClr val="tx1"/>
                </a:solidFill>
              </a:rPr>
              <a:t>總務處應指定專人定期檢修運動設備</a:t>
            </a:r>
            <a:r>
              <a:rPr lang="en-US" altLang="zh-TW" dirty="0">
                <a:solidFill>
                  <a:schemeClr val="tx1"/>
                </a:solidFill>
              </a:rPr>
              <a:t>(</a:t>
            </a:r>
            <a:r>
              <a:rPr lang="zh-TW" altLang="en-US" dirty="0">
                <a:solidFill>
                  <a:schemeClr val="tx1"/>
                </a:solidFill>
              </a:rPr>
              <a:t>施</a:t>
            </a:r>
            <a:r>
              <a:rPr lang="en-US" altLang="zh-TW" dirty="0">
                <a:solidFill>
                  <a:schemeClr val="tx1"/>
                </a:solidFill>
              </a:rPr>
              <a:t>)</a:t>
            </a:r>
            <a:r>
              <a:rPr lang="zh-TW" altLang="en-US" dirty="0">
                <a:solidFill>
                  <a:schemeClr val="tx1"/>
                </a:solidFill>
              </a:rPr>
              <a:t>；教練應於訓練前檢視運動設備</a:t>
            </a:r>
            <a:r>
              <a:rPr lang="en-US" altLang="zh-TW" dirty="0">
                <a:solidFill>
                  <a:schemeClr val="tx1"/>
                </a:solidFill>
              </a:rPr>
              <a:t>(</a:t>
            </a:r>
            <a:r>
              <a:rPr lang="zh-TW" altLang="en-US" dirty="0">
                <a:solidFill>
                  <a:schemeClr val="tx1"/>
                </a:solidFill>
              </a:rPr>
              <a:t>施</a:t>
            </a:r>
            <a:r>
              <a:rPr lang="en-US" altLang="zh-TW" dirty="0">
                <a:solidFill>
                  <a:schemeClr val="tx1"/>
                </a:solidFill>
              </a:rPr>
              <a:t>) </a:t>
            </a:r>
            <a:r>
              <a:rPr lang="zh-TW" altLang="en-US" dirty="0">
                <a:solidFill>
                  <a:schemeClr val="tx1"/>
                </a:solidFill>
              </a:rPr>
              <a:t>。</a:t>
            </a:r>
            <a:endParaRPr lang="en-US" altLang="zh-TW" dirty="0">
              <a:solidFill>
                <a:schemeClr val="tx1"/>
              </a:solidFill>
            </a:endParaRPr>
          </a:p>
          <a:p>
            <a:pPr>
              <a:lnSpc>
                <a:spcPct val="150000"/>
              </a:lnSpc>
            </a:pPr>
            <a:r>
              <a:rPr lang="en-US" altLang="zh-TW" dirty="0">
                <a:solidFill>
                  <a:schemeClr val="tx1"/>
                </a:solidFill>
              </a:rPr>
              <a:t>3.</a:t>
            </a:r>
            <a:r>
              <a:rPr lang="zh-TW" altLang="en-US" dirty="0">
                <a:solidFill>
                  <a:schemeClr val="tx1"/>
                </a:solidFill>
              </a:rPr>
              <a:t>上級主管機關，行政相關資源，依公平、客觀原則排列補助經費。</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19</a:t>
            </a:fld>
            <a:endParaRPr lang="zh-TW" altLang="en-US"/>
          </a:p>
        </p:txBody>
      </p:sp>
    </p:spTree>
    <p:extLst>
      <p:ext uri="{BB962C8B-B14F-4D97-AF65-F5344CB8AC3E}">
        <p14:creationId xmlns:p14="http://schemas.microsoft.com/office/powerpoint/2010/main" val="80729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EE17D3EC-FDEC-4DDD-A4B6-78CA97C5D3A8}"/>
              </a:ext>
            </a:extLst>
          </p:cNvPr>
          <p:cNvSpPr>
            <a:spLocks noGrp="1"/>
          </p:cNvSpPr>
          <p:nvPr>
            <p:ph type="title"/>
          </p:nvPr>
        </p:nvSpPr>
        <p:spPr/>
        <p:txBody>
          <a:bodyPr/>
          <a:lstStyle/>
          <a:p>
            <a:r>
              <a:rPr lang="zh-TW" altLang="en-US" dirty="0">
                <a:latin typeface="標楷體" panose="03000509000000000000" pitchFamily="65" charset="-120"/>
              </a:rPr>
              <a:t>行政服務與支持系統</a:t>
            </a:r>
          </a:p>
        </p:txBody>
      </p:sp>
      <p:sp>
        <p:nvSpPr>
          <p:cNvPr id="3" name="文字版面配置區 2">
            <a:extLst>
              <a:ext uri="{FF2B5EF4-FFF2-40B4-BE49-F238E27FC236}">
                <a16:creationId xmlns:a16="http://schemas.microsoft.com/office/drawing/2014/main" xmlns="" id="{BB3AC8C9-83EB-421A-A69D-EC21E8B4478B}"/>
              </a:ext>
            </a:extLst>
          </p:cNvPr>
          <p:cNvSpPr>
            <a:spLocks noGrp="1"/>
          </p:cNvSpPr>
          <p:nvPr>
            <p:ph type="body" idx="1"/>
          </p:nvPr>
        </p:nvSpPr>
        <p:spPr/>
        <p:txBody>
          <a:bodyPr>
            <a:normAutofit/>
          </a:bodyPr>
          <a:lstStyle/>
          <a:p>
            <a:r>
              <a:rPr lang="zh-TW" altLang="en-US" sz="3200" dirty="0">
                <a:solidFill>
                  <a:schemeClr val="tx1"/>
                </a:solidFill>
                <a:latin typeface="標楷體" panose="03000509000000000000" pitchFamily="65" charset="-120"/>
              </a:rPr>
              <a:t>與談人</a:t>
            </a:r>
            <a:r>
              <a:rPr lang="zh-TW" altLang="en-US" sz="3200" dirty="0" smtClean="0">
                <a:solidFill>
                  <a:schemeClr val="tx1"/>
                </a:solidFill>
                <a:latin typeface="標楷體" panose="03000509000000000000" pitchFamily="65" charset="-120"/>
              </a:rPr>
              <a:t>：國立台灣大學     李坤培教授</a:t>
            </a:r>
            <a:endParaRPr lang="en-US" altLang="zh-TW" sz="3200" dirty="0" smtClean="0">
              <a:solidFill>
                <a:schemeClr val="tx1"/>
              </a:solidFill>
              <a:latin typeface="標楷體" panose="03000509000000000000" pitchFamily="65" charset="-120"/>
            </a:endParaRPr>
          </a:p>
          <a:p>
            <a:r>
              <a:rPr lang="zh-TW" altLang="en-US" sz="3200" dirty="0">
                <a:solidFill>
                  <a:schemeClr val="tx1"/>
                </a:solidFill>
                <a:latin typeface="標楷體" panose="03000509000000000000" pitchFamily="65" charset="-120"/>
              </a:rPr>
              <a:t> </a:t>
            </a:r>
            <a:r>
              <a:rPr lang="zh-TW" altLang="en-US" sz="3200" dirty="0" smtClean="0">
                <a:solidFill>
                  <a:schemeClr val="tx1"/>
                </a:solidFill>
                <a:latin typeface="標楷體" panose="03000509000000000000" pitchFamily="65" charset="-120"/>
              </a:rPr>
              <a:t>       臺北市立內湖高中 韓國瑾</a:t>
            </a:r>
            <a:r>
              <a:rPr lang="zh-TW" altLang="en-US" sz="3200" dirty="0">
                <a:solidFill>
                  <a:schemeClr val="tx1"/>
                </a:solidFill>
                <a:latin typeface="標楷體" panose="03000509000000000000" pitchFamily="65" charset="-120"/>
              </a:rPr>
              <a:t>老師</a:t>
            </a:r>
            <a:endParaRPr lang="en-US" altLang="zh-TW" sz="3200" dirty="0">
              <a:solidFill>
                <a:schemeClr val="tx1"/>
              </a:solidFill>
              <a:latin typeface="標楷體" panose="03000509000000000000" pitchFamily="65" charset="-120"/>
            </a:endParaRPr>
          </a:p>
          <a:p>
            <a:endParaRPr lang="zh-TW" altLang="en-US" sz="3200" dirty="0">
              <a:solidFill>
                <a:schemeClr val="tx1"/>
              </a:solidFill>
              <a:latin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a:t>
            </a:fld>
            <a:endParaRPr lang="zh-TW" altLang="en-US"/>
          </a:p>
        </p:txBody>
      </p:sp>
    </p:spTree>
    <p:extLst>
      <p:ext uri="{BB962C8B-B14F-4D97-AF65-F5344CB8AC3E}">
        <p14:creationId xmlns:p14="http://schemas.microsoft.com/office/powerpoint/2010/main" val="326704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00051" y="495716"/>
            <a:ext cx="8046720" cy="737339"/>
          </a:xfrm>
        </p:spPr>
        <p:txBody>
          <a:bodyPr vert="horz" lIns="91440" tIns="45720" rIns="91440" bIns="45720" rtlCol="0" anchor="b">
            <a:normAutofit/>
          </a:bodyPr>
          <a:lstStyle/>
          <a:p>
            <a:pPr algn="ctr"/>
            <a:r>
              <a:rPr lang="zh-TW" altLang="zh-TW" sz="4800" dirty="0">
                <a:latin typeface="標楷體" panose="03000509000000000000" pitchFamily="65" charset="-120"/>
              </a:rPr>
              <a:t>訓練安排</a:t>
            </a:r>
            <a:r>
              <a:rPr lang="en-US" altLang="zh-TW" sz="4400" dirty="0">
                <a:latin typeface="標楷體" panose="03000509000000000000" pitchFamily="65" charset="-120"/>
              </a:rPr>
              <a:t>-</a:t>
            </a:r>
            <a:r>
              <a:rPr lang="zh-TW" altLang="en-US" sz="4400" dirty="0">
                <a:latin typeface="標楷體" panose="03000509000000000000" pitchFamily="65" charset="-120"/>
              </a:rPr>
              <a:t>師資與教練人力安排</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1100050" y="1454726"/>
            <a:ext cx="10634750" cy="4308764"/>
          </a:xfrm>
        </p:spPr>
        <p:txBody>
          <a:bodyPr>
            <a:normAutofit fontScale="92500"/>
          </a:bodyPr>
          <a:lstStyle/>
          <a:p>
            <a:pPr>
              <a:lnSpc>
                <a:spcPct val="150000"/>
              </a:lnSpc>
              <a:buFont typeface="Wingdings" panose="05000000000000000000" pitchFamily="2" charset="2"/>
              <a:buChar char="ü"/>
            </a:pPr>
            <a:r>
              <a:rPr lang="zh-TW" altLang="zh-TW" dirty="0">
                <a:solidFill>
                  <a:schemeClr val="tx1"/>
                </a:solidFill>
              </a:rPr>
              <a:t>設體育班者，</a:t>
            </a:r>
            <a:r>
              <a:rPr lang="zh-TW" altLang="zh-TW" b="1" dirty="0">
                <a:solidFill>
                  <a:srgbClr val="FF0000"/>
                </a:solidFill>
              </a:rPr>
              <a:t>每校至少置專任運動教練一人</a:t>
            </a:r>
            <a:r>
              <a:rPr lang="zh-TW" altLang="en-US" dirty="0">
                <a:solidFill>
                  <a:schemeClr val="tx1"/>
                </a:solidFill>
              </a:rPr>
              <a:t>（</a:t>
            </a:r>
            <a:r>
              <a:rPr lang="zh-TW" altLang="zh-TW" dirty="0">
                <a:solidFill>
                  <a:schemeClr val="tx1"/>
                </a:solidFill>
              </a:rPr>
              <a:t>設立辦法第十條</a:t>
            </a:r>
            <a:r>
              <a:rPr lang="zh-TW" altLang="en-US" dirty="0">
                <a:solidFill>
                  <a:schemeClr val="tx1"/>
                </a:solidFill>
              </a:rPr>
              <a:t>）</a:t>
            </a:r>
            <a:r>
              <a:rPr lang="zh-TW" altLang="zh-TW" dirty="0">
                <a:solidFill>
                  <a:schemeClr val="tx1"/>
                </a:solidFill>
              </a:rPr>
              <a:t>。</a:t>
            </a:r>
            <a:endParaRPr lang="en-US" altLang="zh-TW" dirty="0">
              <a:solidFill>
                <a:schemeClr val="tx1"/>
              </a:solidFill>
            </a:endParaRPr>
          </a:p>
          <a:p>
            <a:pPr marL="266700" indent="-266700">
              <a:lnSpc>
                <a:spcPct val="150000"/>
              </a:lnSpc>
              <a:buFont typeface="Wingdings" panose="05000000000000000000" pitchFamily="2" charset="2"/>
              <a:buChar char="ü"/>
            </a:pPr>
            <a:r>
              <a:rPr lang="zh-TW" altLang="en-US" b="1" dirty="0">
                <a:solidFill>
                  <a:srgbClr val="FF0000"/>
                </a:solidFill>
              </a:rPr>
              <a:t>以奧林匹克運動會、亞洲運動會、世界大學運動會</a:t>
            </a:r>
            <a:r>
              <a:rPr lang="zh-TW" altLang="en-US" dirty="0">
                <a:solidFill>
                  <a:schemeClr val="tx1"/>
                </a:solidFill>
              </a:rPr>
              <a:t>及</a:t>
            </a:r>
            <a:r>
              <a:rPr lang="zh-TW" altLang="en-US" b="1" dirty="0">
                <a:solidFill>
                  <a:srgbClr val="FF0000"/>
                </a:solidFill>
              </a:rPr>
              <a:t>中央主管機關推動之學生運動賽會競賽種類</a:t>
            </a:r>
            <a:r>
              <a:rPr lang="zh-TW" altLang="en-US" dirty="0">
                <a:solidFill>
                  <a:schemeClr val="tx1"/>
                </a:solidFill>
              </a:rPr>
              <a:t>為原則的基礎下（設立辦法第四條）</a:t>
            </a:r>
            <a:r>
              <a:rPr lang="zh-TW" altLang="en-US" dirty="0" smtClean="0">
                <a:solidFill>
                  <a:schemeClr val="tx1"/>
                </a:solidFill>
              </a:rPr>
              <a:t>。</a:t>
            </a:r>
            <a:endParaRPr lang="en-US" altLang="zh-TW" dirty="0" smtClean="0">
              <a:solidFill>
                <a:schemeClr val="tx1"/>
              </a:solidFill>
            </a:endParaRPr>
          </a:p>
          <a:p>
            <a:pPr marL="266700" indent="-266700">
              <a:lnSpc>
                <a:spcPct val="150000"/>
              </a:lnSpc>
              <a:buFont typeface="Wingdings" panose="05000000000000000000" pitchFamily="2" charset="2"/>
              <a:buChar char="ü"/>
            </a:pPr>
            <a:r>
              <a:rPr lang="zh-TW" altLang="en-US" dirty="0" smtClean="0">
                <a:solidFill>
                  <a:schemeClr val="tx1"/>
                </a:solidFill>
              </a:rPr>
              <a:t>縣市</a:t>
            </a:r>
            <a:r>
              <a:rPr lang="zh-TW" altLang="en-US" dirty="0">
                <a:solidFill>
                  <a:schemeClr val="tx1"/>
                </a:solidFill>
              </a:rPr>
              <a:t>政府端，以</a:t>
            </a:r>
            <a:r>
              <a:rPr lang="zh-TW" altLang="en-US" b="1" dirty="0">
                <a:solidFill>
                  <a:srgbClr val="FF0000"/>
                </a:solidFill>
              </a:rPr>
              <a:t>設立辦法第二十三條第七款</a:t>
            </a:r>
            <a:r>
              <a:rPr lang="zh-TW" altLang="en-US" dirty="0">
                <a:solidFill>
                  <a:schemeClr val="tx1"/>
                </a:solidFill>
              </a:rPr>
              <a:t>為機制，落實考核並訂定退場機制</a:t>
            </a:r>
            <a:r>
              <a:rPr lang="zh-TW" altLang="en-US" dirty="0"/>
              <a:t>。</a:t>
            </a:r>
          </a:p>
          <a:p>
            <a:pPr>
              <a:lnSpc>
                <a:spcPct val="150000"/>
              </a:lnSpc>
              <a:buFont typeface="Wingdings" panose="05000000000000000000" pitchFamily="2" charset="2"/>
              <a:buChar char="p"/>
            </a:pPr>
            <a:endParaRPr lang="zh-TW" altLang="en-US" dirty="0"/>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20</a:t>
            </a:fld>
            <a:endParaRPr lang="zh-TW" altLang="en-US"/>
          </a:p>
        </p:txBody>
      </p:sp>
    </p:spTree>
    <p:extLst>
      <p:ext uri="{BB962C8B-B14F-4D97-AF65-F5344CB8AC3E}">
        <p14:creationId xmlns:p14="http://schemas.microsoft.com/office/powerpoint/2010/main" val="3204764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2589" y="346364"/>
            <a:ext cx="5511338" cy="969818"/>
          </a:xfrm>
        </p:spPr>
        <p:txBody>
          <a:bodyPr vert="horz" lIns="91440" tIns="45720" rIns="91440" bIns="45720" rtlCol="0" anchor="b">
            <a:normAutofit/>
          </a:bodyPr>
          <a:lstStyle/>
          <a:p>
            <a:pPr algn="ctr"/>
            <a:r>
              <a:rPr lang="zh-TW" altLang="en-US" sz="4800" dirty="0">
                <a:latin typeface="標楷體" panose="03000509000000000000" pitchFamily="65" charset="-120"/>
              </a:rPr>
              <a:t>訓練督導</a:t>
            </a:r>
            <a:r>
              <a:rPr lang="en-US" altLang="zh-TW" sz="4400" dirty="0">
                <a:latin typeface="標楷體" panose="03000509000000000000" pitchFamily="65" charset="-120"/>
              </a:rPr>
              <a:t>-</a:t>
            </a:r>
            <a:r>
              <a:rPr lang="zh-TW" altLang="en-US" sz="4400" dirty="0">
                <a:latin typeface="標楷體" panose="03000509000000000000" pitchFamily="65" charset="-120"/>
              </a:rPr>
              <a:t>訓練時間</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1097280" y="1427019"/>
            <a:ext cx="10083338" cy="4253345"/>
          </a:xfrm>
        </p:spPr>
        <p:txBody>
          <a:bodyPr>
            <a:normAutofit/>
          </a:bodyPr>
          <a:lstStyle/>
          <a:p>
            <a:pPr marL="266700" indent="-266700">
              <a:lnSpc>
                <a:spcPct val="150000"/>
              </a:lnSpc>
              <a:buFont typeface="Wingdings" panose="05000000000000000000" pitchFamily="2" charset="2"/>
              <a:buChar char="ü"/>
            </a:pPr>
            <a:r>
              <a:rPr lang="zh-TW" altLang="en-US" sz="2400" dirty="0">
                <a:solidFill>
                  <a:schemeClr val="tx1"/>
                </a:solidFill>
              </a:rPr>
              <a:t>國中小體育專項術科課程，每週以六節至十節為原則，於上課日之第六節課起實施（設立辦法第十四條）</a:t>
            </a:r>
            <a:r>
              <a:rPr lang="zh-TW" altLang="en-US" sz="2400" dirty="0" smtClean="0">
                <a:solidFill>
                  <a:schemeClr val="tx1"/>
                </a:solidFill>
              </a:rPr>
              <a:t>。</a:t>
            </a:r>
            <a:endParaRPr lang="en-US" altLang="zh-TW" sz="2400" dirty="0" smtClean="0">
              <a:solidFill>
                <a:schemeClr val="tx1"/>
              </a:solidFill>
            </a:endParaRPr>
          </a:p>
          <a:p>
            <a:pPr marL="266700" indent="-266700">
              <a:lnSpc>
                <a:spcPct val="150000"/>
              </a:lnSpc>
              <a:buFont typeface="Wingdings" panose="05000000000000000000" pitchFamily="2" charset="2"/>
              <a:buChar char="ü"/>
            </a:pPr>
            <a:r>
              <a:rPr lang="zh-TW" altLang="en-US" sz="2400" dirty="0" smtClean="0">
                <a:solidFill>
                  <a:schemeClr val="tx1"/>
                </a:solidFill>
              </a:rPr>
              <a:t>高級</a:t>
            </a:r>
            <a:r>
              <a:rPr lang="zh-TW" altLang="en-US" sz="2400" dirty="0">
                <a:solidFill>
                  <a:schemeClr val="tx1"/>
                </a:solidFill>
              </a:rPr>
              <a:t>中等學校之體育專業學科課程每週以二節，體育專項術科課程每週以六節至十節為原則（設立辦法第十四條）</a:t>
            </a:r>
            <a:r>
              <a:rPr lang="zh-TW" altLang="en-US" sz="2400" dirty="0" smtClean="0">
                <a:solidFill>
                  <a:schemeClr val="tx1"/>
                </a:solidFill>
              </a:rPr>
              <a:t>。</a:t>
            </a:r>
            <a:endParaRPr lang="en-US" altLang="zh-TW" sz="2400" dirty="0" smtClean="0">
              <a:solidFill>
                <a:schemeClr val="tx1"/>
              </a:solidFill>
            </a:endParaRPr>
          </a:p>
          <a:p>
            <a:pPr marL="266700" indent="-266700">
              <a:lnSpc>
                <a:spcPct val="150000"/>
              </a:lnSpc>
              <a:buFont typeface="Wingdings" panose="05000000000000000000" pitchFamily="2" charset="2"/>
              <a:buChar char="ü"/>
            </a:pPr>
            <a:r>
              <a:rPr lang="en-US" altLang="zh-TW" sz="2400" dirty="0" smtClean="0"/>
              <a:t> </a:t>
            </a:r>
            <a:r>
              <a:rPr lang="zh-TW" altLang="en-US" sz="2400" dirty="0">
                <a:solidFill>
                  <a:schemeClr val="tx1"/>
                </a:solidFill>
              </a:rPr>
              <a:t>訓練時間安排每日至多以</a:t>
            </a:r>
            <a:r>
              <a:rPr lang="zh-TW" altLang="en-US" sz="2400" b="1" dirty="0">
                <a:solidFill>
                  <a:srgbClr val="FF0000"/>
                </a:solidFill>
              </a:rPr>
              <a:t>三小時</a:t>
            </a:r>
            <a:r>
              <a:rPr lang="zh-TW" altLang="en-US" sz="2400" dirty="0">
                <a:solidFill>
                  <a:schemeClr val="tx1"/>
                </a:solidFill>
              </a:rPr>
              <a:t>為原則（設立辦法第 十八條第一款）。</a:t>
            </a:r>
            <a:endParaRPr lang="en-US" altLang="zh-TW" sz="2400" dirty="0">
              <a:solidFill>
                <a:schemeClr val="tx1"/>
              </a:solidFill>
            </a:endParaRPr>
          </a:p>
          <a:p>
            <a:pPr marL="0" indent="0">
              <a:buNone/>
            </a:pPr>
            <a:endParaRPr lang="zh-TW" altLang="en-US" sz="5400" dirty="0">
              <a:solidFill>
                <a:schemeClr val="tx1"/>
              </a:solidFill>
            </a:endParaRPr>
          </a:p>
          <a:p>
            <a:pPr>
              <a:buFont typeface="Wingdings" panose="05000000000000000000" pitchFamily="2" charset="2"/>
              <a:buChar char="ü"/>
            </a:pPr>
            <a:endParaRPr lang="zh-TW" altLang="en-US" sz="2400" dirty="0"/>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21</a:t>
            </a:fld>
            <a:endParaRPr lang="zh-TW" altLang="en-US"/>
          </a:p>
        </p:txBody>
      </p:sp>
    </p:spTree>
    <p:extLst>
      <p:ext uri="{BB962C8B-B14F-4D97-AF65-F5344CB8AC3E}">
        <p14:creationId xmlns:p14="http://schemas.microsoft.com/office/powerpoint/2010/main" val="429932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847898" y="263236"/>
            <a:ext cx="6051665" cy="1040637"/>
          </a:xfrm>
        </p:spPr>
        <p:txBody>
          <a:bodyPr vert="horz" lIns="91440" tIns="45720" rIns="91440" bIns="45720" rtlCol="0" anchor="b">
            <a:normAutofit/>
          </a:bodyPr>
          <a:lstStyle/>
          <a:p>
            <a:pPr algn="ctr"/>
            <a:r>
              <a:rPr lang="zh-TW" altLang="en-US" sz="4800" dirty="0">
                <a:latin typeface="標楷體" panose="03000509000000000000" pitchFamily="65" charset="-120"/>
              </a:rPr>
              <a:t>訓練督導</a:t>
            </a:r>
            <a:r>
              <a:rPr lang="en-US" altLang="zh-TW" sz="4400" dirty="0">
                <a:latin typeface="標楷體" panose="03000509000000000000" pitchFamily="65" charset="-120"/>
              </a:rPr>
              <a:t>-</a:t>
            </a:r>
            <a:r>
              <a:rPr lang="zh-TW" altLang="en-US" sz="4400" dirty="0">
                <a:latin typeface="標楷體" panose="03000509000000000000" pitchFamily="65" charset="-120"/>
              </a:rPr>
              <a:t>督導內容</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1072342" y="1442418"/>
            <a:ext cx="10191404" cy="4376491"/>
          </a:xfrm>
        </p:spPr>
        <p:txBody>
          <a:bodyPr>
            <a:noAutofit/>
          </a:bodyPr>
          <a:lstStyle/>
          <a:p>
            <a:pPr>
              <a:lnSpc>
                <a:spcPct val="150000"/>
              </a:lnSpc>
              <a:buFont typeface="Wingdings" panose="05000000000000000000" pitchFamily="2" charset="2"/>
              <a:buChar char="ü"/>
            </a:pPr>
            <a:r>
              <a:rPr lang="zh-TW" altLang="zh-TW" sz="2200" dirty="0" smtClean="0">
                <a:solidFill>
                  <a:schemeClr val="tx1"/>
                </a:solidFill>
              </a:rPr>
              <a:t>學校</a:t>
            </a:r>
            <a:r>
              <a:rPr lang="zh-TW" altLang="zh-TW" sz="2200" dirty="0">
                <a:solidFill>
                  <a:schemeClr val="tx1"/>
                </a:solidFill>
              </a:rPr>
              <a:t>應建立體育班學生之資料檔案，並追蹤</a:t>
            </a:r>
            <a:r>
              <a:rPr lang="zh-TW" altLang="zh-TW" sz="2200" dirty="0" smtClean="0">
                <a:solidFill>
                  <a:schemeClr val="tx1"/>
                </a:solidFill>
              </a:rPr>
              <a:t>輔導</a:t>
            </a:r>
            <a:r>
              <a:rPr lang="en-US" altLang="zh-TW" sz="2200" dirty="0" smtClean="0">
                <a:solidFill>
                  <a:schemeClr val="tx1"/>
                </a:solidFill>
              </a:rPr>
              <a:t>(</a:t>
            </a:r>
            <a:r>
              <a:rPr lang="zh-TW" altLang="en-US" sz="2200" dirty="0" smtClean="0">
                <a:solidFill>
                  <a:schemeClr val="tx1"/>
                </a:solidFill>
              </a:rPr>
              <a:t>設立辦法第</a:t>
            </a:r>
            <a:r>
              <a:rPr lang="en-US" altLang="zh-TW" sz="2200" dirty="0" smtClean="0">
                <a:solidFill>
                  <a:schemeClr val="tx1"/>
                </a:solidFill>
              </a:rPr>
              <a:t>16</a:t>
            </a:r>
            <a:r>
              <a:rPr lang="zh-TW" altLang="en-US" sz="2200" dirty="0" smtClean="0">
                <a:solidFill>
                  <a:schemeClr val="tx1"/>
                </a:solidFill>
              </a:rPr>
              <a:t>條</a:t>
            </a:r>
            <a:r>
              <a:rPr lang="en-US" altLang="zh-TW" sz="2200" dirty="0" smtClean="0">
                <a:solidFill>
                  <a:schemeClr val="tx1"/>
                </a:solidFill>
              </a:rPr>
              <a:t>)</a:t>
            </a:r>
            <a:r>
              <a:rPr lang="zh-TW" altLang="zh-TW" sz="2200" dirty="0" smtClean="0">
                <a:solidFill>
                  <a:schemeClr val="tx1"/>
                </a:solidFill>
              </a:rPr>
              <a:t>。</a:t>
            </a:r>
            <a:endParaRPr lang="en-US" altLang="zh-TW" sz="2200" dirty="0">
              <a:solidFill>
                <a:schemeClr val="tx1"/>
              </a:solidFill>
            </a:endParaRPr>
          </a:p>
          <a:p>
            <a:pPr>
              <a:lnSpc>
                <a:spcPct val="150000"/>
              </a:lnSpc>
              <a:buFont typeface="Wingdings" panose="05000000000000000000" pitchFamily="2" charset="2"/>
              <a:buChar char="ü"/>
            </a:pPr>
            <a:r>
              <a:rPr lang="zh-TW" altLang="zh-TW" sz="2200" dirty="0" smtClean="0">
                <a:solidFill>
                  <a:schemeClr val="tx1"/>
                </a:solidFill>
              </a:rPr>
              <a:t>學校</a:t>
            </a:r>
            <a:r>
              <a:rPr lang="zh-TW" altLang="zh-TW" sz="2200" dirty="0">
                <a:solidFill>
                  <a:schemeClr val="tx1"/>
                </a:solidFill>
              </a:rPr>
              <a:t>應重視體育班學生之學習生活，提供課業、生活及生涯</a:t>
            </a:r>
            <a:r>
              <a:rPr lang="zh-TW" altLang="zh-TW" sz="2200" dirty="0" smtClean="0">
                <a:solidFill>
                  <a:schemeClr val="tx1"/>
                </a:solidFill>
              </a:rPr>
              <a:t>輔導</a:t>
            </a:r>
            <a:r>
              <a:rPr lang="en-US" altLang="zh-TW" sz="2200" dirty="0" smtClean="0">
                <a:solidFill>
                  <a:schemeClr val="tx1"/>
                </a:solidFill>
              </a:rPr>
              <a:t>(</a:t>
            </a:r>
            <a:r>
              <a:rPr lang="zh-TW" altLang="en-US" sz="2200" dirty="0" smtClean="0">
                <a:solidFill>
                  <a:schemeClr val="tx1"/>
                </a:solidFill>
              </a:rPr>
              <a:t>設立辦</a:t>
            </a:r>
            <a:r>
              <a:rPr lang="en-US" altLang="zh-TW" sz="2200" dirty="0" smtClean="0">
                <a:solidFill>
                  <a:schemeClr val="tx1"/>
                </a:solidFill>
              </a:rPr>
              <a:t/>
            </a:r>
            <a:br>
              <a:rPr lang="en-US" altLang="zh-TW" sz="2200" dirty="0" smtClean="0">
                <a:solidFill>
                  <a:schemeClr val="tx1"/>
                </a:solidFill>
              </a:rPr>
            </a:br>
            <a:r>
              <a:rPr lang="zh-TW" altLang="en-US" sz="2200" dirty="0" smtClean="0">
                <a:solidFill>
                  <a:schemeClr val="tx1"/>
                </a:solidFill>
              </a:rPr>
              <a:t>   法第</a:t>
            </a:r>
            <a:r>
              <a:rPr lang="en-US" altLang="zh-TW" sz="2200" dirty="0" smtClean="0">
                <a:solidFill>
                  <a:schemeClr val="tx1"/>
                </a:solidFill>
              </a:rPr>
              <a:t>17</a:t>
            </a:r>
            <a:r>
              <a:rPr lang="zh-TW" altLang="en-US" sz="2200" dirty="0" smtClean="0">
                <a:solidFill>
                  <a:schemeClr val="tx1"/>
                </a:solidFill>
              </a:rPr>
              <a:t>條</a:t>
            </a:r>
            <a:r>
              <a:rPr lang="en-US" altLang="zh-TW" sz="2200" dirty="0" smtClean="0">
                <a:solidFill>
                  <a:schemeClr val="tx1"/>
                </a:solidFill>
              </a:rPr>
              <a:t>)</a:t>
            </a:r>
            <a:r>
              <a:rPr lang="zh-TW" altLang="zh-TW" sz="2200" dirty="0" smtClean="0">
                <a:solidFill>
                  <a:schemeClr val="tx1"/>
                </a:solidFill>
              </a:rPr>
              <a:t>。</a:t>
            </a:r>
            <a:endParaRPr lang="en-US" altLang="zh-TW" sz="2200" dirty="0">
              <a:solidFill>
                <a:schemeClr val="tx1"/>
              </a:solidFill>
            </a:endParaRPr>
          </a:p>
          <a:p>
            <a:pPr>
              <a:lnSpc>
                <a:spcPct val="150000"/>
              </a:lnSpc>
              <a:buFont typeface="Wingdings" panose="05000000000000000000" pitchFamily="2" charset="2"/>
              <a:buChar char="ü"/>
            </a:pPr>
            <a:r>
              <a:rPr lang="zh-TW" altLang="zh-TW" sz="2200" dirty="0">
                <a:solidFill>
                  <a:schemeClr val="tx1"/>
                </a:solidFill>
              </a:rPr>
              <a:t>學校體育班之師資與課程是否符合以下區分</a:t>
            </a:r>
            <a:r>
              <a:rPr lang="zh-TW" altLang="en-US" sz="2200" dirty="0">
                <a:solidFill>
                  <a:schemeClr val="tx1"/>
                </a:solidFill>
              </a:rPr>
              <a:t>（</a:t>
            </a:r>
            <a:r>
              <a:rPr lang="zh-TW" altLang="zh-TW" sz="2200" dirty="0">
                <a:solidFill>
                  <a:schemeClr val="tx1"/>
                </a:solidFill>
              </a:rPr>
              <a:t>設立辦法第九條</a:t>
            </a:r>
            <a:r>
              <a:rPr lang="zh-TW" altLang="en-US" sz="2200" dirty="0">
                <a:solidFill>
                  <a:schemeClr val="tx1"/>
                </a:solidFill>
              </a:rPr>
              <a:t>）</a:t>
            </a:r>
            <a:r>
              <a:rPr lang="zh-TW" altLang="zh-TW" sz="2200" dirty="0">
                <a:solidFill>
                  <a:schemeClr val="tx1"/>
                </a:solidFill>
              </a:rPr>
              <a:t>：</a:t>
            </a:r>
          </a:p>
          <a:p>
            <a:pPr>
              <a:lnSpc>
                <a:spcPct val="100000"/>
              </a:lnSpc>
            </a:pPr>
            <a:r>
              <a:rPr lang="zh-TW" altLang="zh-TW" sz="2200" dirty="0">
                <a:solidFill>
                  <a:schemeClr val="tx1"/>
                </a:solidFill>
              </a:rPr>
              <a:t>一、一般學科課程由學校合格教師擔任。</a:t>
            </a:r>
          </a:p>
          <a:p>
            <a:pPr marL="622300" indent="-622300">
              <a:lnSpc>
                <a:spcPct val="100000"/>
              </a:lnSpc>
            </a:pPr>
            <a:r>
              <a:rPr lang="zh-TW" altLang="zh-TW" sz="2200" dirty="0">
                <a:solidFill>
                  <a:schemeClr val="tx1"/>
                </a:solidFill>
              </a:rPr>
              <a:t>二、體育專業學科課程由學校合格體育教師擔任；必要時得聘請校外合格</a:t>
            </a:r>
            <a:r>
              <a:rPr lang="en-US" altLang="zh-TW" sz="2200" dirty="0">
                <a:solidFill>
                  <a:schemeClr val="tx1"/>
                </a:solidFill>
              </a:rPr>
              <a:t/>
            </a:r>
            <a:br>
              <a:rPr lang="en-US" altLang="zh-TW" sz="2200" dirty="0">
                <a:solidFill>
                  <a:schemeClr val="tx1"/>
                </a:solidFill>
              </a:rPr>
            </a:br>
            <a:r>
              <a:rPr lang="zh-TW" altLang="zh-TW" sz="2200" dirty="0" smtClean="0">
                <a:solidFill>
                  <a:schemeClr val="tx1"/>
                </a:solidFill>
              </a:rPr>
              <a:t>體育</a:t>
            </a:r>
            <a:r>
              <a:rPr lang="zh-TW" altLang="zh-TW" sz="2200" dirty="0">
                <a:solidFill>
                  <a:schemeClr val="tx1"/>
                </a:solidFill>
              </a:rPr>
              <a:t>教師兼任</a:t>
            </a:r>
            <a:r>
              <a:rPr lang="zh-TW" altLang="zh-TW" sz="2200" dirty="0" smtClean="0">
                <a:solidFill>
                  <a:schemeClr val="tx1"/>
                </a:solidFill>
              </a:rPr>
              <a:t>。</a:t>
            </a:r>
            <a:endParaRPr lang="en-US" altLang="zh-TW" sz="2200" dirty="0" smtClean="0">
              <a:solidFill>
                <a:schemeClr val="tx1"/>
              </a:solidFill>
            </a:endParaRPr>
          </a:p>
          <a:p>
            <a:pPr marL="622300" indent="-622300">
              <a:lnSpc>
                <a:spcPct val="100000"/>
              </a:lnSpc>
            </a:pPr>
            <a:r>
              <a:rPr lang="zh-TW" altLang="zh-TW" sz="2200" dirty="0" smtClean="0">
                <a:solidFill>
                  <a:schemeClr val="tx1"/>
                </a:solidFill>
              </a:rPr>
              <a:t>三</a:t>
            </a:r>
            <a:r>
              <a:rPr lang="zh-TW" altLang="zh-TW" sz="2200" dirty="0">
                <a:solidFill>
                  <a:schemeClr val="tx1"/>
                </a:solidFill>
              </a:rPr>
              <a:t>、</a:t>
            </a:r>
            <a:r>
              <a:rPr lang="zh-TW" altLang="zh-TW" sz="2200" dirty="0">
                <a:solidFill>
                  <a:srgbClr val="FF0000"/>
                </a:solidFill>
              </a:rPr>
              <a:t>體育專項術科課程</a:t>
            </a:r>
            <a:r>
              <a:rPr lang="zh-TW" altLang="zh-TW" sz="2200" dirty="0">
                <a:solidFill>
                  <a:schemeClr val="tx1"/>
                </a:solidFill>
              </a:rPr>
              <a:t>：由</a:t>
            </a:r>
            <a:r>
              <a:rPr lang="zh-TW" altLang="zh-TW" sz="2200" dirty="0">
                <a:solidFill>
                  <a:srgbClr val="FF0000"/>
                </a:solidFill>
              </a:rPr>
              <a:t>學校合格體育教師</a:t>
            </a:r>
            <a:r>
              <a:rPr lang="zh-TW" altLang="zh-TW" sz="2200" dirty="0">
                <a:solidFill>
                  <a:schemeClr val="tx1"/>
                </a:solidFill>
              </a:rPr>
              <a:t>或</a:t>
            </a:r>
            <a:r>
              <a:rPr lang="zh-TW" altLang="zh-TW" sz="2200" dirty="0">
                <a:solidFill>
                  <a:srgbClr val="FF0000"/>
                </a:solidFill>
              </a:rPr>
              <a:t>專任運動教練</a:t>
            </a:r>
            <a:r>
              <a:rPr lang="zh-TW" altLang="zh-TW" sz="2200" dirty="0">
                <a:solidFill>
                  <a:schemeClr val="tx1"/>
                </a:solidFill>
              </a:rPr>
              <a:t>擔任；必要</a:t>
            </a:r>
            <a:r>
              <a:rPr lang="en-US" altLang="zh-TW" sz="2200" dirty="0">
                <a:solidFill>
                  <a:schemeClr val="tx1"/>
                </a:solidFill>
              </a:rPr>
              <a:t/>
            </a:r>
            <a:br>
              <a:rPr lang="en-US" altLang="zh-TW" sz="2200" dirty="0">
                <a:solidFill>
                  <a:schemeClr val="tx1"/>
                </a:solidFill>
              </a:rPr>
            </a:br>
            <a:r>
              <a:rPr lang="zh-TW" altLang="zh-TW" sz="2200" dirty="0" smtClean="0">
                <a:solidFill>
                  <a:schemeClr val="tx1"/>
                </a:solidFill>
              </a:rPr>
              <a:t>時</a:t>
            </a:r>
            <a:r>
              <a:rPr lang="zh-TW" altLang="zh-TW" sz="2200" dirty="0">
                <a:solidFill>
                  <a:schemeClr val="tx1"/>
                </a:solidFill>
              </a:rPr>
              <a:t>得聘請校外合格體育教師或專任。</a:t>
            </a:r>
            <a:endParaRPr lang="zh-TW" altLang="en-US" sz="2200" dirty="0">
              <a:solidFill>
                <a:schemeClr val="tx1"/>
              </a:solidFill>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22</a:t>
            </a:fld>
            <a:endParaRPr lang="zh-TW" altLang="en-US"/>
          </a:p>
        </p:txBody>
      </p:sp>
    </p:spTree>
    <p:extLst>
      <p:ext uri="{BB962C8B-B14F-4D97-AF65-F5344CB8AC3E}">
        <p14:creationId xmlns:p14="http://schemas.microsoft.com/office/powerpoint/2010/main" val="3697197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00051" y="152401"/>
            <a:ext cx="5829993" cy="1137618"/>
          </a:xfrm>
        </p:spPr>
        <p:txBody>
          <a:bodyPr vert="horz" lIns="91440" tIns="45720" rIns="91440" bIns="45720" rtlCol="0" anchor="b">
            <a:normAutofit/>
          </a:bodyPr>
          <a:lstStyle/>
          <a:p>
            <a:pPr algn="ctr"/>
            <a:r>
              <a:rPr lang="zh-TW" altLang="en-US" sz="4800" dirty="0">
                <a:latin typeface="標楷體" panose="03000509000000000000" pitchFamily="65" charset="-120"/>
              </a:rPr>
              <a:t>訓練督導</a:t>
            </a:r>
            <a:r>
              <a:rPr lang="en-US" altLang="zh-TW" sz="4400" dirty="0">
                <a:latin typeface="標楷體" panose="03000509000000000000" pitchFamily="65" charset="-120"/>
              </a:rPr>
              <a:t>-</a:t>
            </a:r>
            <a:r>
              <a:rPr lang="zh-TW" altLang="en-US" sz="4400" dirty="0">
                <a:latin typeface="標楷體" panose="03000509000000000000" pitchFamily="65" charset="-120"/>
              </a:rPr>
              <a:t>督導程序</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1100051" y="1482436"/>
            <a:ext cx="10058400" cy="4114800"/>
          </a:xfrm>
        </p:spPr>
        <p:txBody>
          <a:bodyPr>
            <a:noAutofit/>
          </a:bodyPr>
          <a:lstStyle/>
          <a:p>
            <a:pPr>
              <a:lnSpc>
                <a:spcPct val="100000"/>
              </a:lnSpc>
              <a:spcAft>
                <a:spcPts val="600"/>
              </a:spcAft>
              <a:buFont typeface="Wingdings" panose="05000000000000000000" pitchFamily="2" charset="2"/>
              <a:buChar char="ü"/>
            </a:pPr>
            <a:r>
              <a:rPr lang="zh-TW" altLang="en-US" sz="3200" dirty="0">
                <a:solidFill>
                  <a:schemeClr val="tx1"/>
                </a:solidFill>
                <a:latin typeface="標楷體" panose="03000509000000000000" pitchFamily="65" charset="-120"/>
              </a:rPr>
              <a:t>校內透過學校體育班發展委員會組成。</a:t>
            </a:r>
            <a:endParaRPr lang="en-US" altLang="zh-TW" sz="3200" dirty="0">
              <a:solidFill>
                <a:schemeClr val="tx1"/>
              </a:solidFill>
              <a:latin typeface="標楷體" panose="03000509000000000000" pitchFamily="65" charset="-120"/>
            </a:endParaRPr>
          </a:p>
          <a:p>
            <a:pPr>
              <a:lnSpc>
                <a:spcPct val="100000"/>
              </a:lnSpc>
              <a:spcAft>
                <a:spcPts val="600"/>
              </a:spcAft>
              <a:buFont typeface="Wingdings" panose="05000000000000000000" pitchFamily="2" charset="2"/>
              <a:buChar char="ü"/>
            </a:pPr>
            <a:r>
              <a:rPr lang="zh-TW" altLang="en-US" sz="3200" dirty="0">
                <a:solidFill>
                  <a:schemeClr val="tx1"/>
                </a:solidFill>
                <a:latin typeface="標楷體" panose="03000509000000000000" pitchFamily="65" charset="-120"/>
              </a:rPr>
              <a:t>建立督導程序與機制。</a:t>
            </a:r>
            <a:endParaRPr lang="en-US" altLang="zh-TW" sz="3200" dirty="0">
              <a:solidFill>
                <a:schemeClr val="tx1"/>
              </a:solidFill>
              <a:latin typeface="標楷體" panose="03000509000000000000" pitchFamily="65" charset="-120"/>
            </a:endParaRPr>
          </a:p>
          <a:p>
            <a:pPr marL="355600" indent="-355600">
              <a:lnSpc>
                <a:spcPct val="100000"/>
              </a:lnSpc>
              <a:spcAft>
                <a:spcPts val="600"/>
              </a:spcAft>
              <a:buFont typeface="Wingdings" panose="05000000000000000000" pitchFamily="2" charset="2"/>
              <a:buChar char="ü"/>
            </a:pPr>
            <a:r>
              <a:rPr lang="zh-TW" altLang="en-US" sz="3200" dirty="0">
                <a:solidFill>
                  <a:schemeClr val="tx1"/>
                </a:solidFill>
                <a:latin typeface="標楷體" panose="03000509000000000000" pitchFamily="65" charset="-120"/>
              </a:rPr>
              <a:t>本著關懷與協助的立場導引訓練朝向精緻化、科學</a:t>
            </a:r>
            <a:r>
              <a:rPr lang="en-US" altLang="zh-TW" sz="3200" dirty="0">
                <a:solidFill>
                  <a:schemeClr val="tx1"/>
                </a:solidFill>
                <a:latin typeface="標楷體" panose="03000509000000000000" pitchFamily="65" charset="-120"/>
              </a:rPr>
              <a:t/>
            </a:r>
            <a:br>
              <a:rPr lang="en-US" altLang="zh-TW" sz="3200" dirty="0">
                <a:solidFill>
                  <a:schemeClr val="tx1"/>
                </a:solidFill>
                <a:latin typeface="標楷體" panose="03000509000000000000" pitchFamily="65" charset="-120"/>
              </a:rPr>
            </a:br>
            <a:r>
              <a:rPr lang="zh-TW" altLang="en-US" sz="3200" dirty="0" smtClean="0">
                <a:solidFill>
                  <a:schemeClr val="tx1"/>
                </a:solidFill>
                <a:latin typeface="標楷體" panose="03000509000000000000" pitchFamily="65" charset="-120"/>
              </a:rPr>
              <a:t>化</a:t>
            </a:r>
            <a:r>
              <a:rPr lang="zh-TW" altLang="en-US" sz="3200" dirty="0">
                <a:solidFill>
                  <a:schemeClr val="tx1"/>
                </a:solidFill>
                <a:latin typeface="標楷體" panose="03000509000000000000" pitchFamily="65" charset="-120"/>
              </a:rPr>
              <a:t>與目標邁進</a:t>
            </a:r>
            <a:r>
              <a:rPr lang="zh-TW" altLang="en-US" sz="3200" dirty="0" smtClean="0">
                <a:solidFill>
                  <a:schemeClr val="tx1"/>
                </a:solidFill>
                <a:latin typeface="標楷體" panose="03000509000000000000" pitchFamily="65" charset="-120"/>
              </a:rPr>
              <a:t>。</a:t>
            </a:r>
            <a:endParaRPr lang="en-US" altLang="zh-TW" sz="3200" dirty="0" smtClean="0">
              <a:solidFill>
                <a:schemeClr val="tx1"/>
              </a:solidFill>
              <a:latin typeface="標楷體" panose="03000509000000000000" pitchFamily="65" charset="-120"/>
            </a:endParaRPr>
          </a:p>
          <a:p>
            <a:pPr marL="355600" indent="-355600">
              <a:lnSpc>
                <a:spcPct val="100000"/>
              </a:lnSpc>
              <a:spcAft>
                <a:spcPts val="600"/>
              </a:spcAft>
              <a:buFont typeface="Wingdings" panose="05000000000000000000" pitchFamily="2" charset="2"/>
              <a:buChar char="ü"/>
            </a:pPr>
            <a:r>
              <a:rPr lang="zh-TW" altLang="en-US" sz="3200" dirty="0" smtClean="0">
                <a:solidFill>
                  <a:schemeClr val="tx1"/>
                </a:solidFill>
                <a:latin typeface="標楷體" panose="03000509000000000000" pitchFamily="65" charset="-120"/>
              </a:rPr>
              <a:t>上級</a:t>
            </a:r>
            <a:r>
              <a:rPr lang="zh-TW" altLang="en-US" sz="3200" dirty="0">
                <a:solidFill>
                  <a:schemeClr val="tx1"/>
                </a:solidFill>
                <a:latin typeface="標楷體" panose="03000509000000000000" pitchFamily="65" charset="-120"/>
              </a:rPr>
              <a:t>主管機關應落實訪視評鑑之辦理，同時訂定明</a:t>
            </a:r>
            <a:r>
              <a:rPr lang="en-US" altLang="zh-TW" sz="3200" dirty="0">
                <a:solidFill>
                  <a:schemeClr val="tx1"/>
                </a:solidFill>
                <a:latin typeface="標楷體" panose="03000509000000000000" pitchFamily="65" charset="-120"/>
              </a:rPr>
              <a:t/>
            </a:r>
            <a:br>
              <a:rPr lang="en-US" altLang="zh-TW" sz="3200" dirty="0">
                <a:solidFill>
                  <a:schemeClr val="tx1"/>
                </a:solidFill>
                <a:latin typeface="標楷體" panose="03000509000000000000" pitchFamily="65" charset="-120"/>
              </a:rPr>
            </a:br>
            <a:r>
              <a:rPr lang="zh-TW" altLang="en-US" sz="3200" dirty="0" smtClean="0">
                <a:solidFill>
                  <a:schemeClr val="tx1"/>
                </a:solidFill>
                <a:latin typeface="標楷體" panose="03000509000000000000" pitchFamily="65" charset="-120"/>
              </a:rPr>
              <a:t>確</a:t>
            </a:r>
            <a:r>
              <a:rPr lang="zh-TW" altLang="en-US" sz="3200" dirty="0">
                <a:solidFill>
                  <a:schemeClr val="tx1"/>
                </a:solidFill>
                <a:latin typeface="標楷體" panose="03000509000000000000" pitchFamily="65" charset="-120"/>
              </a:rPr>
              <a:t>的退場機制。</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23</a:t>
            </a:fld>
            <a:endParaRPr lang="zh-TW" altLang="en-US"/>
          </a:p>
        </p:txBody>
      </p:sp>
    </p:spTree>
    <p:extLst>
      <p:ext uri="{BB962C8B-B14F-4D97-AF65-F5344CB8AC3E}">
        <p14:creationId xmlns:p14="http://schemas.microsoft.com/office/powerpoint/2010/main" val="3086170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4087" y="285834"/>
            <a:ext cx="7949738" cy="971364"/>
          </a:xfrm>
        </p:spPr>
        <p:txBody>
          <a:bodyPr vert="horz" lIns="91440" tIns="45720" rIns="91440" bIns="45720" rtlCol="0" anchor="b">
            <a:normAutofit/>
          </a:bodyPr>
          <a:lstStyle/>
          <a:p>
            <a:pPr algn="ctr"/>
            <a:r>
              <a:rPr lang="zh-TW" altLang="en-US" sz="4800" dirty="0">
                <a:latin typeface="標楷體" panose="03000509000000000000" pitchFamily="65" charset="-120"/>
              </a:rPr>
              <a:t>參賽規定</a:t>
            </a:r>
            <a:r>
              <a:rPr lang="en-US" altLang="zh-TW" sz="4400" dirty="0">
                <a:latin typeface="標楷體" panose="03000509000000000000" pitchFamily="65" charset="-120"/>
              </a:rPr>
              <a:t>-</a:t>
            </a:r>
            <a:r>
              <a:rPr lang="zh-TW" altLang="en-US" sz="4400" dirty="0" smtClean="0">
                <a:latin typeface="標楷體" panose="03000509000000000000" pitchFamily="65" charset="-120"/>
              </a:rPr>
              <a:t>三三三原則</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1100051" y="1620983"/>
            <a:ext cx="9845039" cy="4475017"/>
          </a:xfrm>
        </p:spPr>
        <p:txBody>
          <a:bodyPr>
            <a:normAutofit/>
          </a:bodyPr>
          <a:lstStyle/>
          <a:p>
            <a:pPr>
              <a:buFont typeface="Wingdings" panose="05000000000000000000" pitchFamily="2" charset="2"/>
              <a:buChar char="ü"/>
            </a:pPr>
            <a:r>
              <a:rPr lang="zh-TW" altLang="en-US" dirty="0">
                <a:solidFill>
                  <a:schemeClr val="tx1"/>
                </a:solidFill>
              </a:rPr>
              <a:t>設立辦法第十八條：</a:t>
            </a:r>
          </a:p>
          <a:p>
            <a:pPr marL="0" indent="0">
              <a:buNone/>
            </a:pPr>
            <a:r>
              <a:rPr lang="zh-TW" altLang="en-US" dirty="0">
                <a:solidFill>
                  <a:schemeClr val="tx1"/>
                </a:solidFill>
              </a:rPr>
              <a:t>一、每日訓練時數至多以</a:t>
            </a:r>
            <a:r>
              <a:rPr lang="zh-TW" altLang="en-US" b="1" dirty="0">
                <a:solidFill>
                  <a:srgbClr val="FF0000"/>
                </a:solidFill>
              </a:rPr>
              <a:t>三小時</a:t>
            </a:r>
            <a:r>
              <a:rPr lang="zh-TW" altLang="en-US" dirty="0">
                <a:solidFill>
                  <a:schemeClr val="tx1"/>
                </a:solidFill>
              </a:rPr>
              <a:t>為原則。</a:t>
            </a:r>
            <a:endParaRPr lang="en-US" altLang="zh-TW" dirty="0">
              <a:solidFill>
                <a:schemeClr val="tx1"/>
              </a:solidFill>
            </a:endParaRPr>
          </a:p>
          <a:p>
            <a:pPr marL="0" indent="0">
              <a:buNone/>
            </a:pPr>
            <a:r>
              <a:rPr lang="zh-TW" altLang="en-US" dirty="0">
                <a:solidFill>
                  <a:schemeClr val="tx1"/>
                </a:solidFill>
              </a:rPr>
              <a:t>二、代表學校參加校外競賽，</a:t>
            </a:r>
            <a:r>
              <a:rPr lang="zh-TW" altLang="en-US" b="1" dirty="0">
                <a:solidFill>
                  <a:srgbClr val="FF0000"/>
                </a:solidFill>
              </a:rPr>
              <a:t>每學年以三十日</a:t>
            </a:r>
            <a:r>
              <a:rPr lang="zh-TW" altLang="en-US" dirty="0">
                <a:solidFill>
                  <a:schemeClr val="tx1"/>
                </a:solidFill>
              </a:rPr>
              <a:t>為限。</a:t>
            </a:r>
            <a:endParaRPr lang="en-US" altLang="zh-TW" dirty="0">
              <a:solidFill>
                <a:schemeClr val="tx1"/>
              </a:solidFill>
            </a:endParaRPr>
          </a:p>
          <a:p>
            <a:pPr marL="723900" indent="-723900">
              <a:buNone/>
            </a:pPr>
            <a:r>
              <a:rPr lang="zh-TW" altLang="en-US" dirty="0">
                <a:solidFill>
                  <a:schemeClr val="tx1"/>
                </a:solidFill>
              </a:rPr>
              <a:t>三、公假日數併同其他假別總日數，不得逾每學年</a:t>
            </a:r>
            <a:r>
              <a:rPr lang="zh-TW" altLang="en-US" b="1" dirty="0">
                <a:solidFill>
                  <a:srgbClr val="FF0000"/>
                </a:solidFill>
              </a:rPr>
              <a:t>上課日</a:t>
            </a:r>
            <a:r>
              <a:rPr lang="en-US" altLang="zh-TW" b="1" dirty="0">
                <a:solidFill>
                  <a:srgbClr val="FF0000"/>
                </a:solidFill>
              </a:rPr>
              <a:t/>
            </a:r>
            <a:br>
              <a:rPr lang="en-US" altLang="zh-TW" b="1" dirty="0">
                <a:solidFill>
                  <a:srgbClr val="FF0000"/>
                </a:solidFill>
              </a:rPr>
            </a:br>
            <a:r>
              <a:rPr lang="zh-TW" altLang="en-US" b="1" dirty="0" smtClean="0">
                <a:solidFill>
                  <a:srgbClr val="FF0000"/>
                </a:solidFill>
              </a:rPr>
              <a:t>數</a:t>
            </a:r>
            <a:r>
              <a:rPr lang="zh-TW" altLang="en-US" b="1" dirty="0">
                <a:solidFill>
                  <a:srgbClr val="FF0000"/>
                </a:solidFill>
              </a:rPr>
              <a:t>三分之一</a:t>
            </a:r>
            <a:r>
              <a:rPr lang="zh-TW" altLang="en-US" dirty="0" smtClean="0"/>
              <a:t>。</a:t>
            </a:r>
            <a:endParaRPr lang="en-US" altLang="zh-TW" dirty="0" smtClean="0"/>
          </a:p>
          <a:p>
            <a:pPr marL="723900" indent="-723900">
              <a:buNone/>
            </a:pPr>
            <a:r>
              <a:rPr lang="zh-TW" altLang="en-US" dirty="0" smtClean="0">
                <a:solidFill>
                  <a:schemeClr val="tx1"/>
                </a:solidFill>
              </a:rPr>
              <a:t>四</a:t>
            </a:r>
            <a:r>
              <a:rPr lang="zh-TW" altLang="en-US" dirty="0">
                <a:solidFill>
                  <a:schemeClr val="tx1"/>
                </a:solidFill>
              </a:rPr>
              <a:t>、課業成績未達課業成績基準者，於課業輔導或補救教</a:t>
            </a:r>
            <a:r>
              <a:rPr lang="en-US" altLang="zh-TW" dirty="0">
                <a:solidFill>
                  <a:schemeClr val="tx1"/>
                </a:solidFill>
              </a:rPr>
              <a:t/>
            </a:r>
            <a:br>
              <a:rPr lang="en-US" altLang="zh-TW" dirty="0">
                <a:solidFill>
                  <a:schemeClr val="tx1"/>
                </a:solidFill>
              </a:rPr>
            </a:br>
            <a:r>
              <a:rPr lang="zh-TW" altLang="en-US" dirty="0" smtClean="0">
                <a:solidFill>
                  <a:schemeClr val="tx1"/>
                </a:solidFill>
              </a:rPr>
              <a:t>學</a:t>
            </a:r>
            <a:r>
              <a:rPr lang="zh-TW" altLang="en-US" dirty="0">
                <a:solidFill>
                  <a:schemeClr val="tx1"/>
                </a:solidFill>
              </a:rPr>
              <a:t>後始得出賽</a:t>
            </a:r>
            <a:r>
              <a:rPr lang="zh-TW" altLang="en-US" sz="2400" dirty="0" smtClean="0">
                <a:solidFill>
                  <a:schemeClr val="tx1"/>
                </a:solidFill>
              </a:rPr>
              <a:t>。</a:t>
            </a:r>
            <a:endParaRPr lang="en-US" altLang="zh-TW" sz="2400" dirty="0">
              <a:solidFill>
                <a:schemeClr val="tx1"/>
              </a:solidFill>
            </a:endParaRPr>
          </a:p>
          <a:p>
            <a:endParaRPr lang="zh-TW" altLang="en-US" sz="2400" dirty="0"/>
          </a:p>
          <a:p>
            <a:endParaRPr lang="zh-TW" altLang="en-US" sz="2400" dirty="0"/>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24</a:t>
            </a:fld>
            <a:endParaRPr lang="zh-TW" altLang="en-US"/>
          </a:p>
        </p:txBody>
      </p:sp>
    </p:spTree>
    <p:extLst>
      <p:ext uri="{BB962C8B-B14F-4D97-AF65-F5344CB8AC3E}">
        <p14:creationId xmlns:p14="http://schemas.microsoft.com/office/powerpoint/2010/main" val="1586724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584662" y="360218"/>
            <a:ext cx="6522720" cy="929800"/>
          </a:xfrm>
        </p:spPr>
        <p:txBody>
          <a:bodyPr vert="horz" lIns="91440" tIns="45720" rIns="91440" bIns="45720" rtlCol="0" anchor="b">
            <a:normAutofit/>
          </a:bodyPr>
          <a:lstStyle/>
          <a:p>
            <a:pPr algn="ctr"/>
            <a:r>
              <a:rPr lang="zh-TW" altLang="en-US" sz="4800" dirty="0">
                <a:latin typeface="標楷體" panose="03000509000000000000" pitchFamily="65" charset="-120"/>
              </a:rPr>
              <a:t>參賽規定</a:t>
            </a:r>
            <a:r>
              <a:rPr lang="en-US" altLang="zh-TW" sz="4400" dirty="0">
                <a:latin typeface="標楷體" panose="03000509000000000000" pitchFamily="65" charset="-120"/>
              </a:rPr>
              <a:t>-</a:t>
            </a:r>
            <a:r>
              <a:rPr lang="zh-TW" altLang="en-US" sz="4400" dirty="0">
                <a:latin typeface="標楷體" panose="03000509000000000000" pitchFamily="65" charset="-120"/>
              </a:rPr>
              <a:t>參賽時間</a:t>
            </a:r>
            <a:endParaRPr lang="zh-TW" altLang="en-US" sz="4800" dirty="0">
              <a:latin typeface="標楷體" panose="03000509000000000000" pitchFamily="65" charset="-120"/>
            </a:endParaRPr>
          </a:p>
        </p:txBody>
      </p:sp>
      <p:sp>
        <p:nvSpPr>
          <p:cNvPr id="3" name="內容版面配置區 2"/>
          <p:cNvSpPr>
            <a:spLocks noGrp="1"/>
          </p:cNvSpPr>
          <p:nvPr>
            <p:ph type="subTitle" idx="1"/>
          </p:nvPr>
        </p:nvSpPr>
        <p:spPr>
          <a:xfrm>
            <a:off x="892234" y="1413165"/>
            <a:ext cx="10676312" cy="4835236"/>
          </a:xfrm>
        </p:spPr>
        <p:txBody>
          <a:bodyPr>
            <a:noAutofit/>
          </a:bodyPr>
          <a:lstStyle/>
          <a:p>
            <a:pPr marL="177800" indent="-177800">
              <a:lnSpc>
                <a:spcPct val="150000"/>
              </a:lnSpc>
              <a:buFont typeface="Wingdings" panose="05000000000000000000" pitchFamily="2" charset="2"/>
              <a:buChar char="ü"/>
            </a:pPr>
            <a:r>
              <a:rPr lang="zh-TW" altLang="en-US" sz="2200" b="1" dirty="0">
                <a:solidFill>
                  <a:schemeClr val="tx1"/>
                </a:solidFill>
              </a:rPr>
              <a:t>強化體育班發展委員會的功能</a:t>
            </a:r>
            <a:r>
              <a:rPr lang="zh-TW" altLang="en-US" sz="2200" dirty="0">
                <a:solidFill>
                  <a:schemeClr val="tx1"/>
                </a:solidFill>
              </a:rPr>
              <a:t>，學生對外出賽限制，包括課業成績出賽基準之訂定及每學年度出賽、培訓計畫之審議（設立辦法</a:t>
            </a:r>
            <a:r>
              <a:rPr lang="zh-TW" altLang="en-US" sz="2200" dirty="0" smtClean="0">
                <a:solidFill>
                  <a:schemeClr val="tx1"/>
                </a:solidFill>
              </a:rPr>
              <a:t>第</a:t>
            </a:r>
            <a:r>
              <a:rPr lang="en-US" altLang="zh-TW" sz="2200" dirty="0" smtClean="0">
                <a:solidFill>
                  <a:schemeClr val="tx1"/>
                </a:solidFill>
              </a:rPr>
              <a:t>8</a:t>
            </a:r>
            <a:r>
              <a:rPr lang="zh-TW" altLang="en-US" sz="2200" dirty="0" smtClean="0">
                <a:solidFill>
                  <a:schemeClr val="tx1"/>
                </a:solidFill>
              </a:rPr>
              <a:t>條第</a:t>
            </a:r>
            <a:r>
              <a:rPr lang="en-US" altLang="zh-TW" sz="2200" dirty="0" smtClean="0">
                <a:solidFill>
                  <a:schemeClr val="tx1"/>
                </a:solidFill>
              </a:rPr>
              <a:t>2</a:t>
            </a:r>
            <a:r>
              <a:rPr lang="zh-TW" altLang="en-US" sz="2200" dirty="0" smtClean="0">
                <a:solidFill>
                  <a:schemeClr val="tx1"/>
                </a:solidFill>
              </a:rPr>
              <a:t>項第</a:t>
            </a:r>
            <a:r>
              <a:rPr lang="en-US" altLang="zh-TW" sz="2200" dirty="0" smtClean="0">
                <a:solidFill>
                  <a:schemeClr val="tx1"/>
                </a:solidFill>
              </a:rPr>
              <a:t>4</a:t>
            </a:r>
            <a:r>
              <a:rPr lang="zh-TW" altLang="en-US" sz="2200" dirty="0" smtClean="0">
                <a:solidFill>
                  <a:schemeClr val="tx1"/>
                </a:solidFill>
              </a:rPr>
              <a:t>款</a:t>
            </a:r>
            <a:r>
              <a:rPr lang="zh-TW" altLang="en-US" sz="2200" dirty="0">
                <a:solidFill>
                  <a:schemeClr val="tx1"/>
                </a:solidFill>
              </a:rPr>
              <a:t>）。</a:t>
            </a:r>
            <a:endParaRPr lang="en-US" altLang="zh-TW" sz="2200" dirty="0">
              <a:solidFill>
                <a:schemeClr val="tx1"/>
              </a:solidFill>
            </a:endParaRPr>
          </a:p>
          <a:p>
            <a:pPr marL="266700" indent="-266700">
              <a:lnSpc>
                <a:spcPct val="150000"/>
              </a:lnSpc>
            </a:pPr>
            <a:r>
              <a:rPr lang="en-US" altLang="zh-TW" sz="2200" dirty="0">
                <a:solidFill>
                  <a:schemeClr val="tx1"/>
                </a:solidFill>
              </a:rPr>
              <a:t>1.</a:t>
            </a:r>
            <a:r>
              <a:rPr lang="zh-TW" altLang="en-US" sz="2200" dirty="0">
                <a:solidFill>
                  <a:schemeClr val="tx1"/>
                </a:solidFill>
              </a:rPr>
              <a:t>教練在參加年度校外競賽之規劃，應符合規範、搭配經費、排列重要賽事</a:t>
            </a:r>
            <a:r>
              <a:rPr lang="zh-TW" altLang="en-US" sz="2200" dirty="0" smtClean="0">
                <a:solidFill>
                  <a:schemeClr val="tx1"/>
                </a:solidFill>
              </a:rPr>
              <a:t>優先</a:t>
            </a:r>
            <a:r>
              <a:rPr lang="zh-TW" altLang="en-US" sz="2200" dirty="0">
                <a:solidFill>
                  <a:schemeClr val="tx1"/>
                </a:solidFill>
              </a:rPr>
              <a:t>順序</a:t>
            </a:r>
            <a:r>
              <a:rPr lang="zh-TW" altLang="en-US" sz="2200" dirty="0" smtClean="0">
                <a:solidFill>
                  <a:schemeClr val="tx1"/>
                </a:solidFill>
              </a:rPr>
              <a:t>。</a:t>
            </a:r>
            <a:endParaRPr lang="en-US" altLang="zh-TW" sz="2200" dirty="0" smtClean="0">
              <a:solidFill>
                <a:schemeClr val="tx1"/>
              </a:solidFill>
            </a:endParaRPr>
          </a:p>
          <a:p>
            <a:pPr marL="266700" indent="-266700">
              <a:lnSpc>
                <a:spcPct val="150000"/>
              </a:lnSpc>
            </a:pPr>
            <a:r>
              <a:rPr lang="en-US" altLang="zh-TW" sz="2200" dirty="0" smtClean="0">
                <a:solidFill>
                  <a:schemeClr val="tx1"/>
                </a:solidFill>
              </a:rPr>
              <a:t>2</a:t>
            </a:r>
            <a:r>
              <a:rPr lang="en-US" altLang="zh-TW" sz="2200" dirty="0">
                <a:solidFill>
                  <a:schemeClr val="tx1"/>
                </a:solidFill>
              </a:rPr>
              <a:t>.</a:t>
            </a:r>
            <a:r>
              <a:rPr lang="zh-TW" altLang="en-US" sz="2200" dirty="0">
                <a:solidFill>
                  <a:schemeClr val="tx1"/>
                </a:solidFill>
              </a:rPr>
              <a:t>學校行政立場，鼓勵積極參賽之前提，仍必須要求教練將訓練、課業進行整</a:t>
            </a:r>
            <a:r>
              <a:rPr lang="en-US" altLang="zh-TW" sz="2200" dirty="0">
                <a:solidFill>
                  <a:schemeClr val="tx1"/>
                </a:solidFill>
              </a:rPr>
              <a:t/>
            </a:r>
            <a:br>
              <a:rPr lang="en-US" altLang="zh-TW" sz="2200" dirty="0">
                <a:solidFill>
                  <a:schemeClr val="tx1"/>
                </a:solidFill>
              </a:rPr>
            </a:br>
            <a:r>
              <a:rPr lang="zh-TW" altLang="en-US" sz="2200" dirty="0" smtClean="0">
                <a:solidFill>
                  <a:schemeClr val="tx1"/>
                </a:solidFill>
              </a:rPr>
              <a:t>體</a:t>
            </a:r>
            <a:r>
              <a:rPr lang="zh-TW" altLang="en-US" sz="2200" dirty="0">
                <a:solidFill>
                  <a:schemeClr val="tx1"/>
                </a:solidFill>
              </a:rPr>
              <a:t>考量</a:t>
            </a:r>
            <a:r>
              <a:rPr lang="zh-TW" altLang="en-US" sz="2200" dirty="0" smtClean="0">
                <a:solidFill>
                  <a:schemeClr val="tx1"/>
                </a:solidFill>
              </a:rPr>
              <a:t>。</a:t>
            </a:r>
            <a:endParaRPr lang="en-US" altLang="zh-TW" sz="2200" dirty="0" smtClean="0">
              <a:solidFill>
                <a:schemeClr val="tx1"/>
              </a:solidFill>
            </a:endParaRPr>
          </a:p>
          <a:p>
            <a:pPr marL="266700" indent="-266700">
              <a:lnSpc>
                <a:spcPct val="150000"/>
              </a:lnSpc>
            </a:pPr>
            <a:r>
              <a:rPr lang="en-US" altLang="zh-TW" sz="2200" dirty="0" smtClean="0">
                <a:solidFill>
                  <a:schemeClr val="tx1"/>
                </a:solidFill>
              </a:rPr>
              <a:t>3</a:t>
            </a:r>
            <a:r>
              <a:rPr lang="en-US" altLang="zh-TW" sz="2200" dirty="0">
                <a:solidFill>
                  <a:schemeClr val="tx1"/>
                </a:solidFill>
              </a:rPr>
              <a:t>.</a:t>
            </a:r>
            <a:r>
              <a:rPr lang="zh-TW" altLang="en-US" sz="2200" dirty="0">
                <a:solidFill>
                  <a:schemeClr val="tx1"/>
                </a:solidFill>
              </a:rPr>
              <a:t>協助教練與學校，建構完善出賽與培訓計畫，針對符合規範之學校予以實質</a:t>
            </a:r>
            <a:r>
              <a:rPr lang="en-US" altLang="zh-TW" sz="2200" dirty="0">
                <a:solidFill>
                  <a:schemeClr val="tx1"/>
                </a:solidFill>
              </a:rPr>
              <a:t/>
            </a:r>
            <a:br>
              <a:rPr lang="en-US" altLang="zh-TW" sz="2200" dirty="0">
                <a:solidFill>
                  <a:schemeClr val="tx1"/>
                </a:solidFill>
              </a:rPr>
            </a:br>
            <a:r>
              <a:rPr lang="zh-TW" altLang="en-US" sz="2200" dirty="0" smtClean="0">
                <a:solidFill>
                  <a:schemeClr val="tx1"/>
                </a:solidFill>
              </a:rPr>
              <a:t>的</a:t>
            </a:r>
            <a:r>
              <a:rPr lang="zh-TW" altLang="en-US" sz="2200" dirty="0">
                <a:solidFill>
                  <a:schemeClr val="tx1"/>
                </a:solidFill>
              </a:rPr>
              <a:t>獎勵措施。</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25</a:t>
            </a:fld>
            <a:endParaRPr lang="zh-TW" altLang="en-US"/>
          </a:p>
        </p:txBody>
      </p:sp>
    </p:spTree>
    <p:extLst>
      <p:ext uri="{BB962C8B-B14F-4D97-AF65-F5344CB8AC3E}">
        <p14:creationId xmlns:p14="http://schemas.microsoft.com/office/powerpoint/2010/main" val="90931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p:cNvSpPr>
            <a:spLocks noGrp="1"/>
          </p:cNvSpPr>
          <p:nvPr>
            <p:ph type="ctrTitle"/>
          </p:nvPr>
        </p:nvSpPr>
        <p:spPr>
          <a:xfrm>
            <a:off x="1097280" y="498764"/>
            <a:ext cx="10058400" cy="803563"/>
          </a:xfrm>
        </p:spPr>
        <p:txBody>
          <a:bodyPr>
            <a:normAutofit fontScale="90000"/>
          </a:bodyPr>
          <a:lstStyle/>
          <a:p>
            <a:r>
              <a:rPr lang="zh-TW" altLang="en-US" sz="6000" dirty="0"/>
              <a:t>結語</a:t>
            </a:r>
          </a:p>
        </p:txBody>
      </p:sp>
      <p:sp>
        <p:nvSpPr>
          <p:cNvPr id="6" name="內容版面配置區 5"/>
          <p:cNvSpPr>
            <a:spLocks noGrp="1"/>
          </p:cNvSpPr>
          <p:nvPr>
            <p:ph type="subTitle" idx="1"/>
          </p:nvPr>
        </p:nvSpPr>
        <p:spPr>
          <a:xfrm>
            <a:off x="1154083" y="1617548"/>
            <a:ext cx="9610899" cy="3850379"/>
          </a:xfrm>
        </p:spPr>
        <p:txBody>
          <a:bodyPr>
            <a:normAutofit/>
          </a:bodyPr>
          <a:lstStyle/>
          <a:p>
            <a:pPr marL="0" indent="0">
              <a:lnSpc>
                <a:spcPct val="120000"/>
              </a:lnSpc>
              <a:buNone/>
            </a:pPr>
            <a:r>
              <a:rPr lang="zh-TW" altLang="en-US" sz="2400" dirty="0">
                <a:solidFill>
                  <a:schemeClr val="tx1"/>
                </a:solidFill>
              </a:rPr>
              <a:t>練到多，不如練的巧～</a:t>
            </a:r>
            <a:endParaRPr lang="en-US" altLang="zh-TW" sz="2400" dirty="0">
              <a:solidFill>
                <a:schemeClr val="tx1"/>
              </a:solidFill>
            </a:endParaRPr>
          </a:p>
          <a:p>
            <a:pPr>
              <a:lnSpc>
                <a:spcPct val="120000"/>
              </a:lnSpc>
            </a:pPr>
            <a:r>
              <a:rPr lang="zh-TW" altLang="en-US" sz="2400" dirty="0">
                <a:solidFill>
                  <a:schemeClr val="tx1"/>
                </a:solidFill>
              </a:rPr>
              <a:t>比得多，不如比的精～</a:t>
            </a:r>
            <a:endParaRPr lang="en-US" altLang="zh-TW" sz="2400" dirty="0">
              <a:solidFill>
                <a:schemeClr val="tx1"/>
              </a:solidFill>
            </a:endParaRPr>
          </a:p>
          <a:p>
            <a:pPr>
              <a:lnSpc>
                <a:spcPct val="120000"/>
              </a:lnSpc>
            </a:pPr>
            <a:r>
              <a:rPr lang="zh-TW" altLang="en-US" sz="2400" dirty="0">
                <a:solidFill>
                  <a:schemeClr val="tx1"/>
                </a:solidFill>
              </a:rPr>
              <a:t>精緻的訓練，科學的導入，教練訓練法則知能的提升、學校領導者弘觀的思維與縣市行政體系的支持，將是攜手邁向頂尖之路。</a:t>
            </a:r>
            <a:endParaRPr lang="zh-TW" altLang="en-US" sz="2000" dirty="0"/>
          </a:p>
        </p:txBody>
      </p:sp>
      <p:sp>
        <p:nvSpPr>
          <p:cNvPr id="5" name="Shape 290"/>
          <p:cNvSpPr/>
          <p:nvPr/>
        </p:nvSpPr>
        <p:spPr>
          <a:xfrm>
            <a:off x="8758207" y="4117354"/>
            <a:ext cx="2497862" cy="1665794"/>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mn-lt"/>
              <a:ea typeface="+mn-ea"/>
              <a:cs typeface="+mn-ea"/>
              <a:sym typeface="+mn-lt"/>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26</a:t>
            </a:fld>
            <a:endParaRPr lang="zh-TW" altLang="en-US"/>
          </a:p>
        </p:txBody>
      </p:sp>
    </p:spTree>
    <p:extLst>
      <p:ext uri="{BB962C8B-B14F-4D97-AF65-F5344CB8AC3E}">
        <p14:creationId xmlns:p14="http://schemas.microsoft.com/office/powerpoint/2010/main" val="182111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1E59FC7-C377-4E54-85B9-F14E6D863294}"/>
              </a:ext>
            </a:extLst>
          </p:cNvPr>
          <p:cNvSpPr>
            <a:spLocks noGrp="1"/>
          </p:cNvSpPr>
          <p:nvPr>
            <p:ph type="title"/>
          </p:nvPr>
        </p:nvSpPr>
        <p:spPr/>
        <p:txBody>
          <a:bodyPr/>
          <a:lstStyle/>
          <a:p>
            <a:r>
              <a:rPr lang="zh-TW" altLang="en-US" dirty="0"/>
              <a:t>社會資源與籌募策略</a:t>
            </a:r>
          </a:p>
        </p:txBody>
      </p:sp>
      <p:sp>
        <p:nvSpPr>
          <p:cNvPr id="3" name="文字版面配置區 2">
            <a:extLst>
              <a:ext uri="{FF2B5EF4-FFF2-40B4-BE49-F238E27FC236}">
                <a16:creationId xmlns:a16="http://schemas.microsoft.com/office/drawing/2014/main" xmlns="" id="{F3F5E880-6997-4E3D-81AF-C6C29606F9C6}"/>
              </a:ext>
            </a:extLst>
          </p:cNvPr>
          <p:cNvSpPr>
            <a:spLocks noGrp="1"/>
          </p:cNvSpPr>
          <p:nvPr>
            <p:ph type="body" idx="1"/>
          </p:nvPr>
        </p:nvSpPr>
        <p:spPr>
          <a:xfrm>
            <a:off x="1249680" y="3408218"/>
            <a:ext cx="10058400" cy="2118637"/>
          </a:xfrm>
        </p:spPr>
        <p:txBody>
          <a:bodyPr>
            <a:normAutofit/>
          </a:bodyPr>
          <a:lstStyle/>
          <a:p>
            <a:r>
              <a:rPr lang="zh-TW" altLang="en-US" sz="3200" dirty="0">
                <a:solidFill>
                  <a:schemeClr val="tx1"/>
                </a:solidFill>
                <a:latin typeface="標楷體" panose="03000509000000000000" pitchFamily="65" charset="-120"/>
              </a:rPr>
              <a:t>與談人</a:t>
            </a:r>
            <a:r>
              <a:rPr lang="en-US" altLang="zh-TW" sz="3200" dirty="0" smtClean="0">
                <a:solidFill>
                  <a:schemeClr val="tx1"/>
                </a:solidFill>
                <a:latin typeface="標楷體" panose="03000509000000000000" pitchFamily="65" charset="-120"/>
              </a:rPr>
              <a:t>:</a:t>
            </a:r>
            <a:r>
              <a:rPr lang="zh-TW" altLang="en-US" sz="3200" dirty="0" smtClean="0">
                <a:solidFill>
                  <a:schemeClr val="tx1"/>
                </a:solidFill>
                <a:latin typeface="標楷體" panose="03000509000000000000" pitchFamily="65" charset="-120"/>
              </a:rPr>
              <a:t>國立臺灣體育運動大學</a:t>
            </a:r>
            <a:endParaRPr lang="en-US" altLang="zh-TW" sz="3200" dirty="0" smtClean="0">
              <a:solidFill>
                <a:schemeClr val="tx1"/>
              </a:solidFill>
              <a:latin typeface="標楷體" panose="03000509000000000000" pitchFamily="65" charset="-120"/>
            </a:endParaRPr>
          </a:p>
          <a:p>
            <a:r>
              <a:rPr lang="zh-TW" altLang="en-US" sz="3200" dirty="0">
                <a:solidFill>
                  <a:schemeClr val="tx1"/>
                </a:solidFill>
                <a:latin typeface="標楷體" panose="03000509000000000000" pitchFamily="65" charset="-120"/>
              </a:rPr>
              <a:t> </a:t>
            </a:r>
            <a:r>
              <a:rPr lang="zh-TW" altLang="en-US" sz="3200" dirty="0" smtClean="0">
                <a:solidFill>
                  <a:schemeClr val="tx1"/>
                </a:solidFill>
                <a:latin typeface="標楷體" panose="03000509000000000000" pitchFamily="65" charset="-120"/>
              </a:rPr>
              <a:t>          洪嘉文</a:t>
            </a:r>
            <a:r>
              <a:rPr lang="zh-TW" altLang="en-US" sz="3200" dirty="0">
                <a:solidFill>
                  <a:schemeClr val="tx1"/>
                </a:solidFill>
                <a:latin typeface="標楷體" panose="03000509000000000000" pitchFamily="65" charset="-120"/>
              </a:rPr>
              <a:t>副教授</a:t>
            </a:r>
            <a:endParaRPr lang="en-US" altLang="zh-TW" sz="3200" dirty="0">
              <a:solidFill>
                <a:schemeClr val="tx1"/>
              </a:solidFill>
              <a:latin typeface="標楷體" panose="03000509000000000000" pitchFamily="65" charset="-120"/>
            </a:endParaRPr>
          </a:p>
          <a:p>
            <a:endParaRPr lang="zh-TW" altLang="en-US" sz="3200" dirty="0"/>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27</a:t>
            </a:fld>
            <a:endParaRPr lang="zh-TW" altLang="en-US"/>
          </a:p>
        </p:txBody>
      </p:sp>
    </p:spTree>
    <p:extLst>
      <p:ext uri="{BB962C8B-B14F-4D97-AF65-F5344CB8AC3E}">
        <p14:creationId xmlns:p14="http://schemas.microsoft.com/office/powerpoint/2010/main" val="3992050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97280" y="758952"/>
            <a:ext cx="10058400" cy="446393"/>
          </a:xfrm>
        </p:spPr>
        <p:txBody>
          <a:bodyPr>
            <a:noAutofit/>
          </a:bodyPr>
          <a:lstStyle/>
          <a:p>
            <a:r>
              <a:rPr lang="zh-TW" altLang="en-US" sz="4400" dirty="0">
                <a:latin typeface="標楷體" pitchFamily="65" charset="-120"/>
              </a:rPr>
              <a:t>核心理念</a:t>
            </a:r>
            <a:endParaRPr lang="zh-TW" altLang="en-US" sz="4400" dirty="0"/>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950975" y="1657558"/>
            <a:ext cx="10318865" cy="4114800"/>
          </a:xfrm>
        </p:spPr>
        <p:txBody>
          <a:bodyPr>
            <a:normAutofit/>
          </a:bodyPr>
          <a:lstStyle/>
          <a:p>
            <a:pPr marL="457200" indent="-457200">
              <a:buFont typeface="Wingdings" panose="05000000000000000000" pitchFamily="2" charset="2"/>
              <a:buChar char="ü"/>
            </a:pPr>
            <a:r>
              <a:rPr lang="zh-TW" altLang="en-US" dirty="0">
                <a:solidFill>
                  <a:schemeClr val="tx1"/>
                </a:solidFill>
                <a:latin typeface="標楷體" pitchFamily="65" charset="-120"/>
              </a:rPr>
              <a:t>在體育班實務運作過程中，造成學校端最大困擾乃在於社會資源籌募。所謂</a:t>
            </a:r>
            <a:r>
              <a:rPr lang="zh-TW" altLang="en-US" dirty="0">
                <a:solidFill>
                  <a:schemeClr val="tx1"/>
                </a:solidFill>
                <a:latin typeface="標楷體" pitchFamily="65" charset="-120"/>
                <a:cs typeface="Calibri"/>
              </a:rPr>
              <a:t>「錢雖非萬能，但沒有錢卻萬萬不能之道理即在此</a:t>
            </a:r>
            <a:r>
              <a:rPr lang="zh-TW" altLang="en-US" dirty="0">
                <a:solidFill>
                  <a:schemeClr val="tx1"/>
                </a:solidFill>
                <a:latin typeface="新細明體"/>
                <a:ea typeface="新細明體"/>
                <a:cs typeface="Calibri"/>
              </a:rPr>
              <a:t>」</a:t>
            </a:r>
            <a:r>
              <a:rPr lang="zh-TW" altLang="en-US" dirty="0">
                <a:solidFill>
                  <a:schemeClr val="tx1"/>
                </a:solidFill>
                <a:latin typeface="標楷體" pitchFamily="65" charset="-120"/>
                <a:cs typeface="Calibri"/>
              </a:rPr>
              <a:t>。</a:t>
            </a:r>
            <a:endParaRPr lang="en-US" altLang="zh-TW" dirty="0">
              <a:solidFill>
                <a:schemeClr val="tx1"/>
              </a:solidFill>
              <a:latin typeface="標楷體" pitchFamily="65" charset="-120"/>
            </a:endParaRPr>
          </a:p>
          <a:p>
            <a:pPr marL="457200" indent="-457200">
              <a:buFont typeface="Wingdings" panose="05000000000000000000" pitchFamily="2" charset="2"/>
              <a:buChar char="ü"/>
            </a:pPr>
            <a:r>
              <a:rPr lang="zh-TW" altLang="en-US" dirty="0">
                <a:solidFill>
                  <a:schemeClr val="tx1"/>
                </a:solidFill>
                <a:latin typeface="標楷體" pitchFamily="65" charset="-120"/>
              </a:rPr>
              <a:t>經檢視目前現行中央主管機關有關體育班之相關法令計達十種之多，詳如附件所示。建請各級行政機關、學校行政主管及教練與教師均應遵循法令規定予以落實。</a:t>
            </a:r>
            <a:endParaRPr lang="en-US" altLang="zh-TW" dirty="0">
              <a:solidFill>
                <a:schemeClr val="tx1"/>
              </a:solidFill>
              <a:latin typeface="標楷體" pitchFamily="65" charset="-120"/>
            </a:endParaRPr>
          </a:p>
          <a:p>
            <a:pPr marL="457200" indent="-457200">
              <a:buFont typeface="Wingdings" panose="05000000000000000000" pitchFamily="2" charset="2"/>
              <a:buChar char="ü"/>
            </a:pPr>
            <a:r>
              <a:rPr lang="zh-TW" altLang="en-US" dirty="0">
                <a:solidFill>
                  <a:schemeClr val="tx1"/>
                </a:solidFill>
                <a:latin typeface="標楷體" pitchFamily="65" charset="-120"/>
              </a:rPr>
              <a:t>政策之落實貴在有效執行。在應行事項部分，有賴行政端、學校端及教練端發揮創新之思維來開創體育班業務。希附件内容所提供之若干建請事項可達抛磚引玉之功效。</a:t>
            </a:r>
            <a:endParaRPr lang="zh-TW" altLang="en-US" dirty="0">
              <a:solidFill>
                <a:schemeClr val="tx1"/>
              </a:solidFill>
            </a:endParaRPr>
          </a:p>
          <a:p>
            <a:pPr marL="457200" indent="-457200">
              <a:buFont typeface="Wingdings" panose="05000000000000000000" pitchFamily="2" charset="2"/>
              <a:buChar char="ü"/>
            </a:pPr>
            <a:endParaRPr lang="zh-TW" altLang="en-US" dirty="0">
              <a:solidFill>
                <a:schemeClr val="tx1"/>
              </a:solidFill>
            </a:endParaRPr>
          </a:p>
          <a:p>
            <a:pPr marL="457200" indent="-457200">
              <a:buFont typeface="Wingdings" panose="05000000000000000000" pitchFamily="2" charset="2"/>
              <a:buChar char="ü"/>
            </a:pPr>
            <a:endParaRPr lang="zh-TW" altLang="en-US" dirty="0">
              <a:solidFill>
                <a:schemeClr val="tx1"/>
              </a:solidFill>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28</a:t>
            </a:fld>
            <a:endParaRPr lang="zh-TW" altLang="en-US"/>
          </a:p>
        </p:txBody>
      </p:sp>
    </p:spTree>
    <p:extLst>
      <p:ext uri="{BB962C8B-B14F-4D97-AF65-F5344CB8AC3E}">
        <p14:creationId xmlns:p14="http://schemas.microsoft.com/office/powerpoint/2010/main" val="1436176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478280" y="419100"/>
            <a:ext cx="10058400" cy="748145"/>
          </a:xfrm>
        </p:spPr>
        <p:txBody>
          <a:bodyPr>
            <a:noAutofit/>
          </a:bodyPr>
          <a:lstStyle/>
          <a:p>
            <a:pPr marL="457200" indent="-457200"/>
            <a:r>
              <a:rPr lang="zh-TW" altLang="en-US" sz="4400" dirty="0">
                <a:solidFill>
                  <a:schemeClr val="tx1"/>
                </a:solidFill>
                <a:latin typeface="標楷體" pitchFamily="65" charset="-120"/>
              </a:rPr>
              <a:t>經費籌募</a:t>
            </a:r>
            <a:r>
              <a:rPr lang="en-US" altLang="zh-TW" sz="4400" dirty="0">
                <a:solidFill>
                  <a:schemeClr val="tx1"/>
                </a:solidFill>
                <a:latin typeface="標楷體" pitchFamily="65" charset="-120"/>
              </a:rPr>
              <a:t>-</a:t>
            </a:r>
            <a:r>
              <a:rPr lang="zh-TW" altLang="en-US" sz="4400" dirty="0" smtClean="0">
                <a:solidFill>
                  <a:schemeClr val="tx1"/>
                </a:solidFill>
                <a:latin typeface="標楷體" pitchFamily="65" charset="-120"/>
              </a:rPr>
              <a:t>政府經費補助</a:t>
            </a:r>
            <a:r>
              <a:rPr lang="en-US" altLang="zh-TW" sz="4400" dirty="0">
                <a:solidFill>
                  <a:schemeClr val="tx1"/>
                </a:solidFill>
                <a:latin typeface="標楷體" pitchFamily="65" charset="-120"/>
              </a:rPr>
              <a:t>(</a:t>
            </a:r>
            <a:r>
              <a:rPr lang="zh-TW" altLang="en-US" sz="4400" dirty="0">
                <a:solidFill>
                  <a:schemeClr val="tx1"/>
                </a:solidFill>
                <a:latin typeface="標楷體" pitchFamily="65" charset="-120"/>
              </a:rPr>
              <a:t>一</a:t>
            </a:r>
            <a:r>
              <a:rPr lang="en-US" altLang="zh-TW" sz="4400" dirty="0">
                <a:solidFill>
                  <a:schemeClr val="tx1"/>
                </a:solidFill>
                <a:latin typeface="標楷體" pitchFamily="65" charset="-120"/>
              </a:rPr>
              <a:t>)</a:t>
            </a:r>
            <a:endParaRPr lang="zh-TW" altLang="en-US" sz="4400" dirty="0">
              <a:solidFill>
                <a:schemeClr val="tx1"/>
              </a:solidFill>
              <a:latin typeface="標楷體" pitchFamily="65" charset="-120"/>
            </a:endParaRP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097279" y="1620982"/>
            <a:ext cx="10318865" cy="4114800"/>
          </a:xfrm>
        </p:spPr>
        <p:txBody>
          <a:bodyPr>
            <a:normAutofit/>
          </a:bodyPr>
          <a:lstStyle/>
          <a:p>
            <a:r>
              <a:rPr lang="en-US" altLang="zh-TW" dirty="0">
                <a:solidFill>
                  <a:schemeClr val="tx1"/>
                </a:solidFill>
                <a:latin typeface="標楷體" panose="03000509000000000000" pitchFamily="65" charset="-120"/>
              </a:rPr>
              <a:t>1</a:t>
            </a:r>
            <a:r>
              <a:rPr lang="zh-TW" altLang="en-US" dirty="0">
                <a:solidFill>
                  <a:schemeClr val="tx1"/>
                </a:solidFill>
                <a:latin typeface="標楷體" panose="03000509000000000000" pitchFamily="65" charset="-120"/>
              </a:rPr>
              <a:t>、國民體育法。</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2</a:t>
            </a:r>
            <a:r>
              <a:rPr lang="zh-TW" altLang="en-US" dirty="0">
                <a:solidFill>
                  <a:schemeClr val="tx1"/>
                </a:solidFill>
                <a:latin typeface="標楷體" panose="03000509000000000000" pitchFamily="65" charset="-120"/>
              </a:rPr>
              <a:t>、高級中等以下學校體育班設立辦法。</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3</a:t>
            </a:r>
            <a:r>
              <a:rPr lang="zh-TW" altLang="en-US" dirty="0">
                <a:solidFill>
                  <a:schemeClr val="tx1"/>
                </a:solidFill>
                <a:latin typeface="標楷體" panose="03000509000000000000" pitchFamily="65" charset="-120"/>
              </a:rPr>
              <a:t>、高級中等以下學校及專科學校五年前三年體育實施辦法。</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4</a:t>
            </a:r>
            <a:r>
              <a:rPr lang="zh-TW" altLang="en-US" dirty="0">
                <a:solidFill>
                  <a:schemeClr val="tx1"/>
                </a:solidFill>
                <a:latin typeface="標楷體" panose="03000509000000000000" pitchFamily="65" charset="-120"/>
              </a:rPr>
              <a:t>、教育部體育署獎勵各級學校聘任專任運動教練實施要點。</a:t>
            </a:r>
            <a:endParaRPr lang="en-US" altLang="zh-TW" dirty="0">
              <a:solidFill>
                <a:schemeClr val="tx1"/>
              </a:solidFill>
              <a:latin typeface="標楷體" panose="03000509000000000000" pitchFamily="65" charset="-120"/>
            </a:endParaRPr>
          </a:p>
          <a:p>
            <a:pPr marL="533400" indent="-533400">
              <a:lnSpc>
                <a:spcPts val="3060"/>
              </a:lnSpc>
            </a:pPr>
            <a:r>
              <a:rPr lang="en-US" altLang="zh-TW" dirty="0">
                <a:solidFill>
                  <a:schemeClr val="tx1"/>
                </a:solidFill>
                <a:latin typeface="標楷體" panose="03000509000000000000" pitchFamily="65" charset="-120"/>
              </a:rPr>
              <a:t>5</a:t>
            </a:r>
            <a:r>
              <a:rPr lang="zh-TW" altLang="en-US" dirty="0">
                <a:solidFill>
                  <a:schemeClr val="tx1"/>
                </a:solidFill>
                <a:latin typeface="標楷體" panose="03000509000000000000" pitchFamily="65" charset="-120"/>
              </a:rPr>
              <a:t>、教育部補助地方政府主管之各級學校聘任專任運動教練巡迴服務實施要點</a:t>
            </a:r>
            <a:r>
              <a:rPr lang="zh-TW" altLang="en-US" dirty="0" smtClean="0">
                <a:solidFill>
                  <a:schemeClr val="tx1"/>
                </a:solidFill>
                <a:latin typeface="標楷體" panose="03000509000000000000" pitchFamily="65" charset="-120"/>
              </a:rPr>
              <a:t>。</a:t>
            </a:r>
            <a:endParaRPr lang="en-US" altLang="zh-TW" dirty="0">
              <a:solidFill>
                <a:schemeClr val="tx1"/>
              </a:solidFill>
              <a:latin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29</a:t>
            </a:fld>
            <a:endParaRPr lang="zh-TW" altLang="en-US"/>
          </a:p>
        </p:txBody>
      </p:sp>
    </p:spTree>
    <p:extLst>
      <p:ext uri="{BB962C8B-B14F-4D97-AF65-F5344CB8AC3E}">
        <p14:creationId xmlns:p14="http://schemas.microsoft.com/office/powerpoint/2010/main" val="199799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945976" y="138547"/>
            <a:ext cx="7200800" cy="1181993"/>
          </a:xfrm>
        </p:spPr>
        <p:txBody>
          <a:bodyPr vert="horz" lIns="91440" tIns="45720" rIns="91440" bIns="45720" rtlCol="0" anchor="b">
            <a:normAutofit/>
          </a:bodyPr>
          <a:lstStyle/>
          <a:p>
            <a:pPr algn="ctr"/>
            <a:r>
              <a:rPr lang="zh-TW" altLang="en-US" sz="4800" dirty="0">
                <a:solidFill>
                  <a:schemeClr val="tx1"/>
                </a:solidFill>
              </a:rPr>
              <a:t>核心理念</a:t>
            </a:r>
            <a:endParaRPr lang="zh-TW" altLang="en-US" sz="4800" dirty="0">
              <a:solidFill>
                <a:schemeClr val="tx1">
                  <a:lumMod val="75000"/>
                  <a:lumOff val="25000"/>
                </a:schemeClr>
              </a:solidFill>
              <a:latin typeface="標楷體" panose="03000509000000000000" pitchFamily="65" charset="-120"/>
            </a:endParaRPr>
          </a:p>
        </p:txBody>
      </p:sp>
      <p:sp>
        <p:nvSpPr>
          <p:cNvPr id="3" name="副標題 2"/>
          <p:cNvSpPr>
            <a:spLocks noGrp="1"/>
          </p:cNvSpPr>
          <p:nvPr>
            <p:ph type="subTitle" idx="1"/>
          </p:nvPr>
        </p:nvSpPr>
        <p:spPr>
          <a:xfrm>
            <a:off x="1076788" y="1417522"/>
            <a:ext cx="10311648" cy="4753673"/>
          </a:xfrm>
        </p:spPr>
        <p:txBody>
          <a:bodyPr>
            <a:noAutofit/>
          </a:bodyPr>
          <a:lstStyle/>
          <a:p>
            <a:pPr>
              <a:lnSpc>
                <a:spcPct val="150000"/>
              </a:lnSpc>
              <a:spcBef>
                <a:spcPts val="0"/>
              </a:spcBef>
              <a:spcAft>
                <a:spcPts val="0"/>
              </a:spcAft>
            </a:pPr>
            <a:r>
              <a:rPr lang="zh-TW" altLang="en-US" dirty="0">
                <a:solidFill>
                  <a:schemeClr val="tx1"/>
                </a:solidFill>
              </a:rPr>
              <a:t>一、提供運動特殊才能學生適性學習的環境、透過適性發展</a:t>
            </a:r>
            <a:r>
              <a:rPr lang="en-US" altLang="zh-TW" dirty="0">
                <a:solidFill>
                  <a:schemeClr val="tx1"/>
                </a:solidFill>
              </a:rPr>
              <a:t/>
            </a:r>
            <a:br>
              <a:rPr lang="en-US" altLang="zh-TW" dirty="0">
                <a:solidFill>
                  <a:schemeClr val="tx1"/>
                </a:solidFill>
              </a:rPr>
            </a:br>
            <a:r>
              <a:rPr lang="zh-TW" altLang="en-US" dirty="0">
                <a:solidFill>
                  <a:schemeClr val="tx1"/>
                </a:solidFill>
              </a:rPr>
              <a:t>      的配套進而達到適性揚才的目的。</a:t>
            </a:r>
          </a:p>
          <a:p>
            <a:pPr>
              <a:lnSpc>
                <a:spcPct val="150000"/>
              </a:lnSpc>
              <a:spcBef>
                <a:spcPts val="0"/>
              </a:spcBef>
              <a:spcAft>
                <a:spcPts val="0"/>
              </a:spcAft>
            </a:pPr>
            <a:r>
              <a:rPr lang="zh-TW" altLang="en-US" dirty="0">
                <a:solidFill>
                  <a:schemeClr val="tx1"/>
                </a:solidFill>
              </a:rPr>
              <a:t>二、找對的人：師資及教練的遴聘、特色招生。</a:t>
            </a:r>
            <a:endParaRPr lang="en-US" altLang="zh-TW" dirty="0">
              <a:solidFill>
                <a:schemeClr val="tx1"/>
              </a:solidFill>
            </a:endParaRPr>
          </a:p>
          <a:p>
            <a:pPr>
              <a:lnSpc>
                <a:spcPct val="150000"/>
              </a:lnSpc>
              <a:spcBef>
                <a:spcPts val="0"/>
              </a:spcBef>
              <a:spcAft>
                <a:spcPts val="0"/>
              </a:spcAft>
            </a:pPr>
            <a:r>
              <a:rPr lang="zh-TW" altLang="en-US" dirty="0">
                <a:solidFill>
                  <a:schemeClr val="tx1"/>
                </a:solidFill>
              </a:rPr>
              <a:t>三、用最好的方法：資料建置、獎勵措施。</a:t>
            </a:r>
            <a:endParaRPr lang="en-US" altLang="zh-TW" dirty="0">
              <a:solidFill>
                <a:schemeClr val="tx1"/>
              </a:solidFill>
            </a:endParaRPr>
          </a:p>
          <a:p>
            <a:pPr>
              <a:lnSpc>
                <a:spcPct val="150000"/>
              </a:lnSpc>
              <a:spcBef>
                <a:spcPts val="0"/>
              </a:spcBef>
              <a:spcAft>
                <a:spcPts val="0"/>
              </a:spcAft>
            </a:pPr>
            <a:r>
              <a:rPr lang="zh-TW" altLang="en-US" dirty="0">
                <a:solidFill>
                  <a:schemeClr val="tx1"/>
                </a:solidFill>
              </a:rPr>
              <a:t>四、做對的事：透過自評的實施檢視。</a:t>
            </a:r>
            <a:endParaRPr lang="zh-TW" altLang="en-US" sz="3200" dirty="0">
              <a:solidFill>
                <a:schemeClr val="tx1"/>
              </a:solidFill>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3</a:t>
            </a:fld>
            <a:endParaRPr lang="zh-TW" altLang="en-US"/>
          </a:p>
        </p:txBody>
      </p:sp>
    </p:spTree>
    <p:extLst>
      <p:ext uri="{BB962C8B-B14F-4D97-AF65-F5344CB8AC3E}">
        <p14:creationId xmlns:p14="http://schemas.microsoft.com/office/powerpoint/2010/main" val="3161816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97280" y="758952"/>
            <a:ext cx="10058400" cy="446393"/>
          </a:xfrm>
        </p:spPr>
        <p:txBody>
          <a:bodyPr>
            <a:noAutofit/>
          </a:bodyPr>
          <a:lstStyle/>
          <a:p>
            <a:pPr marL="457200" indent="-457200"/>
            <a:r>
              <a:rPr lang="zh-TW" altLang="en-US" sz="4400" dirty="0">
                <a:solidFill>
                  <a:schemeClr val="tx1"/>
                </a:solidFill>
                <a:latin typeface="標楷體" pitchFamily="65" charset="-120"/>
              </a:rPr>
              <a:t>經費籌募</a:t>
            </a:r>
            <a:r>
              <a:rPr lang="en-US" altLang="zh-TW" sz="4400" dirty="0">
                <a:solidFill>
                  <a:schemeClr val="tx1"/>
                </a:solidFill>
                <a:latin typeface="標楷體" pitchFamily="65" charset="-120"/>
              </a:rPr>
              <a:t>-</a:t>
            </a:r>
            <a:r>
              <a:rPr lang="zh-TW" altLang="en-US" sz="4400" dirty="0">
                <a:solidFill>
                  <a:schemeClr val="tx1"/>
                </a:solidFill>
                <a:latin typeface="標楷體" pitchFamily="65" charset="-120"/>
              </a:rPr>
              <a:t>政府經費補助</a:t>
            </a:r>
            <a:r>
              <a:rPr lang="en-US" altLang="zh-TW" sz="4400" dirty="0">
                <a:solidFill>
                  <a:schemeClr val="tx1"/>
                </a:solidFill>
                <a:latin typeface="標楷體" pitchFamily="65" charset="-120"/>
              </a:rPr>
              <a:t>(</a:t>
            </a:r>
            <a:r>
              <a:rPr lang="zh-TW" altLang="en-US" sz="4400" dirty="0">
                <a:solidFill>
                  <a:schemeClr val="tx1"/>
                </a:solidFill>
                <a:latin typeface="標楷體" pitchFamily="65" charset="-120"/>
              </a:rPr>
              <a:t>二</a:t>
            </a:r>
            <a:r>
              <a:rPr lang="en-US" altLang="zh-TW" sz="4400" dirty="0">
                <a:solidFill>
                  <a:schemeClr val="tx1"/>
                </a:solidFill>
                <a:latin typeface="標楷體" pitchFamily="65" charset="-120"/>
              </a:rPr>
              <a:t>)</a:t>
            </a:r>
            <a:endParaRPr lang="zh-TW" altLang="en-US" sz="4400" dirty="0">
              <a:solidFill>
                <a:schemeClr val="tx1"/>
              </a:solidFill>
              <a:latin typeface="標楷體" pitchFamily="65" charset="-120"/>
            </a:endParaRP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967047" y="1620982"/>
            <a:ext cx="10318865" cy="4114800"/>
          </a:xfrm>
        </p:spPr>
        <p:txBody>
          <a:bodyPr>
            <a:normAutofit/>
          </a:bodyPr>
          <a:lstStyle/>
          <a:p>
            <a:pPr marL="533400" indent="-533400"/>
            <a:r>
              <a:rPr lang="en-US" altLang="zh-TW" dirty="0">
                <a:solidFill>
                  <a:schemeClr val="tx1"/>
                </a:solidFill>
                <a:latin typeface="標楷體" panose="03000509000000000000" pitchFamily="65" charset="-120"/>
              </a:rPr>
              <a:t>6</a:t>
            </a:r>
            <a:r>
              <a:rPr lang="zh-TW" altLang="en-US" dirty="0">
                <a:solidFill>
                  <a:schemeClr val="tx1"/>
                </a:solidFill>
                <a:latin typeface="標楷體" panose="03000509000000000000" pitchFamily="65" charset="-120"/>
              </a:rPr>
              <a:t>、教育部體育署</a:t>
            </a:r>
            <a:r>
              <a:rPr lang="zh-TW" altLang="en-US" dirty="0" smtClean="0">
                <a:solidFill>
                  <a:schemeClr val="tx1"/>
                </a:solidFill>
                <a:latin typeface="標楷體" panose="03000509000000000000" pitchFamily="65" charset="-120"/>
              </a:rPr>
              <a:t>補助高級</a:t>
            </a:r>
            <a:r>
              <a:rPr lang="zh-TW" altLang="en-US" dirty="0">
                <a:solidFill>
                  <a:schemeClr val="tx1"/>
                </a:solidFill>
                <a:latin typeface="標楷體" panose="03000509000000000000" pitchFamily="65" charset="-120"/>
              </a:rPr>
              <a:t>中等學校體育班作業</a:t>
            </a:r>
            <a:r>
              <a:rPr lang="zh-TW" altLang="en-US" dirty="0" smtClean="0">
                <a:solidFill>
                  <a:schemeClr val="tx1"/>
                </a:solidFill>
                <a:latin typeface="標楷體" panose="03000509000000000000" pitchFamily="65" charset="-120"/>
              </a:rPr>
              <a:t>要點</a:t>
            </a:r>
            <a:r>
              <a:rPr lang="en-US" altLang="zh-TW" dirty="0" smtClean="0">
                <a:solidFill>
                  <a:schemeClr val="tx1"/>
                </a:solidFill>
                <a:latin typeface="標楷體" panose="03000509000000000000" pitchFamily="65" charset="-120"/>
              </a:rPr>
              <a:t>(</a:t>
            </a:r>
            <a:r>
              <a:rPr lang="zh-TW" altLang="en-US" dirty="0">
                <a:solidFill>
                  <a:schemeClr val="tx1"/>
                </a:solidFill>
                <a:latin typeface="標楷體" panose="03000509000000000000" pitchFamily="65" charset="-120"/>
              </a:rPr>
              <a:t>限教育部所屬體育班學校</a:t>
            </a:r>
            <a:r>
              <a:rPr lang="en-US" altLang="zh-TW" dirty="0" smtClean="0">
                <a:solidFill>
                  <a:schemeClr val="tx1"/>
                </a:solidFill>
                <a:latin typeface="標楷體" panose="03000509000000000000" pitchFamily="65" charset="-120"/>
              </a:rPr>
              <a:t>)</a:t>
            </a:r>
            <a:r>
              <a:rPr lang="zh-TW" altLang="en-US" dirty="0" smtClean="0">
                <a:solidFill>
                  <a:schemeClr val="tx1"/>
                </a:solidFill>
                <a:latin typeface="標楷體" panose="03000509000000000000" pitchFamily="65" charset="-120"/>
              </a:rPr>
              <a:t>。</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7</a:t>
            </a:r>
            <a:r>
              <a:rPr lang="zh-TW" altLang="en-US" dirty="0">
                <a:solidFill>
                  <a:schemeClr val="tx1"/>
                </a:solidFill>
                <a:latin typeface="標楷體" panose="03000509000000000000" pitchFamily="65" charset="-120"/>
              </a:rPr>
              <a:t>、教育部體育署補助推動學校體育運動發展經費原則。</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8</a:t>
            </a:r>
            <a:r>
              <a:rPr lang="zh-TW" altLang="en-US" dirty="0">
                <a:solidFill>
                  <a:schemeClr val="tx1"/>
                </a:solidFill>
                <a:latin typeface="標楷體" panose="03000509000000000000" pitchFamily="65" charset="-120"/>
              </a:rPr>
              <a:t>、教育部運動發展基金補助各級學校運動代表隊作業要點。</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9</a:t>
            </a:r>
            <a:r>
              <a:rPr lang="zh-TW" altLang="en-US" dirty="0">
                <a:solidFill>
                  <a:schemeClr val="tx1"/>
                </a:solidFill>
                <a:latin typeface="標楷體" panose="03000509000000000000" pitchFamily="65" charset="-120"/>
              </a:rPr>
              <a:t>、教育部體育署補助推動學校游泳及水域運動實施要點。</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10</a:t>
            </a:r>
            <a:r>
              <a:rPr lang="zh-TW" altLang="en-US" dirty="0">
                <a:solidFill>
                  <a:schemeClr val="tx1"/>
                </a:solidFill>
                <a:latin typeface="標楷體" panose="03000509000000000000" pitchFamily="65" charset="-120"/>
              </a:rPr>
              <a:t>、教育部體育署補助高級中等以下學校游泳池作業要點。</a:t>
            </a:r>
            <a:endParaRPr lang="en-US" altLang="zh-TW" dirty="0">
              <a:solidFill>
                <a:schemeClr val="tx1"/>
              </a:solidFill>
              <a:latin typeface="標楷體" panose="03000509000000000000" pitchFamily="65" charset="-120"/>
            </a:endParaRPr>
          </a:p>
          <a:p>
            <a:r>
              <a:rPr lang="en-US" altLang="zh-TW" dirty="0">
                <a:solidFill>
                  <a:schemeClr val="tx1"/>
                </a:solidFill>
                <a:latin typeface="標楷體" panose="03000509000000000000" pitchFamily="65" charset="-120"/>
              </a:rPr>
              <a:t>11</a:t>
            </a:r>
            <a:r>
              <a:rPr lang="zh-TW" altLang="en-US" dirty="0">
                <a:solidFill>
                  <a:schemeClr val="tx1"/>
                </a:solidFill>
                <a:latin typeface="標楷體" panose="03000509000000000000" pitchFamily="65" charset="-120"/>
              </a:rPr>
              <a:t>、教育部體育署運動防護體系建置輔導計畫</a:t>
            </a:r>
            <a:r>
              <a:rPr lang="zh-TW" altLang="en-US" dirty="0" smtClean="0">
                <a:solidFill>
                  <a:schemeClr val="tx1"/>
                </a:solidFill>
                <a:latin typeface="標楷體" panose="03000509000000000000" pitchFamily="65" charset="-120"/>
              </a:rPr>
              <a:t>。</a:t>
            </a:r>
            <a:endParaRPr lang="en-US" altLang="zh-TW" dirty="0">
              <a:solidFill>
                <a:schemeClr val="tx1"/>
              </a:solidFill>
              <a:latin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30</a:t>
            </a:fld>
            <a:endParaRPr lang="zh-TW" altLang="en-US"/>
          </a:p>
        </p:txBody>
      </p:sp>
    </p:spTree>
    <p:extLst>
      <p:ext uri="{BB962C8B-B14F-4D97-AF65-F5344CB8AC3E}">
        <p14:creationId xmlns:p14="http://schemas.microsoft.com/office/powerpoint/2010/main" val="310390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71880" y="482600"/>
            <a:ext cx="10058400" cy="811645"/>
          </a:xfrm>
        </p:spPr>
        <p:txBody>
          <a:bodyPr>
            <a:noAutofit/>
          </a:bodyPr>
          <a:lstStyle/>
          <a:p>
            <a:pPr marL="457200" indent="-457200"/>
            <a:r>
              <a:rPr lang="zh-TW" altLang="en-US" sz="4400" dirty="0">
                <a:solidFill>
                  <a:schemeClr val="tx1"/>
                </a:solidFill>
                <a:latin typeface="標楷體" pitchFamily="65" charset="-120"/>
              </a:rPr>
              <a:t>經費籌募</a:t>
            </a:r>
            <a:r>
              <a:rPr lang="en-US" altLang="zh-TW" sz="4400" dirty="0">
                <a:solidFill>
                  <a:schemeClr val="tx1"/>
                </a:solidFill>
                <a:latin typeface="標楷體" pitchFamily="65" charset="-120"/>
              </a:rPr>
              <a:t>-</a:t>
            </a:r>
            <a:r>
              <a:rPr lang="zh-TW" altLang="en-US" sz="4400" dirty="0">
                <a:solidFill>
                  <a:schemeClr val="tx1"/>
                </a:solidFill>
                <a:latin typeface="標楷體" pitchFamily="65" charset="-120"/>
              </a:rPr>
              <a:t>政府經費補助</a:t>
            </a:r>
            <a:r>
              <a:rPr lang="en-US" altLang="zh-TW" sz="4400" dirty="0">
                <a:solidFill>
                  <a:schemeClr val="tx1"/>
                </a:solidFill>
                <a:latin typeface="標楷體" pitchFamily="65" charset="-120"/>
              </a:rPr>
              <a:t>(</a:t>
            </a:r>
            <a:r>
              <a:rPr lang="zh-TW" altLang="en-US" sz="4400" dirty="0">
                <a:solidFill>
                  <a:schemeClr val="tx1"/>
                </a:solidFill>
                <a:latin typeface="標楷體" pitchFamily="65" charset="-120"/>
              </a:rPr>
              <a:t>三</a:t>
            </a:r>
            <a:r>
              <a:rPr lang="en-US" altLang="zh-TW" sz="4400" dirty="0">
                <a:solidFill>
                  <a:schemeClr val="tx1"/>
                </a:solidFill>
                <a:latin typeface="標楷體" pitchFamily="65" charset="-120"/>
              </a:rPr>
              <a:t>)</a:t>
            </a: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097279" y="1620982"/>
            <a:ext cx="10318865" cy="4114800"/>
          </a:xfrm>
        </p:spPr>
        <p:txBody>
          <a:bodyPr/>
          <a:lstStyle/>
          <a:p>
            <a:pPr marL="457200" indent="-457200">
              <a:buFont typeface="Wingdings" panose="05000000000000000000" pitchFamily="2" charset="2"/>
              <a:buChar char="ü"/>
            </a:pPr>
            <a:r>
              <a:rPr lang="zh-TW" altLang="en-US" dirty="0">
                <a:solidFill>
                  <a:schemeClr val="tx1"/>
                </a:solidFill>
                <a:latin typeface="標楷體" pitchFamily="65" charset="-120"/>
              </a:rPr>
              <a:t>綜觀目前中央主管機關專款專案補助體育班經費部分並不多見。建請教育部體育署應依據現行高級中等以下學校體育班設立辦法第二十五條之規定研擬績效優良者應予獎勵之有關機制，以利體育班之未來發展。</a:t>
            </a:r>
            <a:endParaRPr lang="zh-TW" altLang="en-US" dirty="0">
              <a:solidFill>
                <a:schemeClr val="tx1"/>
              </a:solidFill>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31</a:t>
            </a:fld>
            <a:endParaRPr lang="zh-TW" altLang="en-US"/>
          </a:p>
        </p:txBody>
      </p:sp>
    </p:spTree>
    <p:extLst>
      <p:ext uri="{BB962C8B-B14F-4D97-AF65-F5344CB8AC3E}">
        <p14:creationId xmlns:p14="http://schemas.microsoft.com/office/powerpoint/2010/main" val="4010925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97280" y="758952"/>
            <a:ext cx="10716768" cy="446393"/>
          </a:xfrm>
        </p:spPr>
        <p:txBody>
          <a:bodyPr>
            <a:noAutofit/>
          </a:bodyPr>
          <a:lstStyle/>
          <a:p>
            <a:pPr marL="457200" indent="-457200"/>
            <a:r>
              <a:rPr lang="zh-TW" altLang="en-US" sz="4400" dirty="0">
                <a:solidFill>
                  <a:schemeClr val="tx1"/>
                </a:solidFill>
                <a:latin typeface="標楷體" panose="03000509000000000000" pitchFamily="65" charset="-120"/>
              </a:rPr>
              <a:t>經費籌募</a:t>
            </a:r>
            <a:r>
              <a:rPr lang="en-US" altLang="zh-TW" sz="4400" dirty="0">
                <a:solidFill>
                  <a:schemeClr val="tx1"/>
                </a:solidFill>
                <a:latin typeface="標楷體" panose="03000509000000000000" pitchFamily="65" charset="-120"/>
              </a:rPr>
              <a:t>-</a:t>
            </a:r>
            <a:r>
              <a:rPr lang="zh-TW" altLang="en-US" sz="3600" dirty="0">
                <a:solidFill>
                  <a:schemeClr val="tx1"/>
                </a:solidFill>
                <a:latin typeface="標楷體" panose="03000509000000000000" pitchFamily="65" charset="-120"/>
              </a:rPr>
              <a:t>企業贊助</a:t>
            </a:r>
            <a:r>
              <a:rPr lang="en-US" altLang="zh-TW" sz="3600" dirty="0">
                <a:solidFill>
                  <a:schemeClr val="tx1"/>
                </a:solidFill>
                <a:latin typeface="標楷體" panose="03000509000000000000" pitchFamily="65" charset="-120"/>
              </a:rPr>
              <a:t>(</a:t>
            </a:r>
            <a:r>
              <a:rPr lang="zh-TW" altLang="en-US" sz="3600" dirty="0">
                <a:solidFill>
                  <a:schemeClr val="tx1"/>
                </a:solidFill>
                <a:latin typeface="標楷體" panose="03000509000000000000" pitchFamily="65" charset="-120"/>
              </a:rPr>
              <a:t>認養</a:t>
            </a:r>
            <a:r>
              <a:rPr lang="en-US" altLang="zh-TW" sz="3600" dirty="0">
                <a:solidFill>
                  <a:schemeClr val="tx1"/>
                </a:solidFill>
                <a:latin typeface="標楷體" panose="03000509000000000000" pitchFamily="65" charset="-120"/>
              </a:rPr>
              <a:t>)</a:t>
            </a:r>
            <a:r>
              <a:rPr lang="zh-TW" altLang="en-US" sz="3600" dirty="0">
                <a:solidFill>
                  <a:schemeClr val="tx1"/>
                </a:solidFill>
                <a:latin typeface="標楷體" panose="03000509000000000000" pitchFamily="65" charset="-120"/>
              </a:rPr>
              <a:t>、家長會及後援會</a:t>
            </a:r>
            <a:endParaRPr lang="en-US" altLang="zh-TW" sz="3600" dirty="0">
              <a:solidFill>
                <a:schemeClr val="tx1"/>
              </a:solidFill>
              <a:latin typeface="標楷體" panose="03000509000000000000" pitchFamily="65" charset="-120"/>
            </a:endParaRP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097280" y="1579419"/>
            <a:ext cx="10358120" cy="4114800"/>
          </a:xfrm>
        </p:spPr>
        <p:txBody>
          <a:bodyPr>
            <a:normAutofit fontScale="92500" lnSpcReduction="10000"/>
          </a:bodyPr>
          <a:lstStyle/>
          <a:p>
            <a:r>
              <a:rPr lang="zh-TW" altLang="en-US" dirty="0">
                <a:solidFill>
                  <a:schemeClr val="tx1"/>
                </a:solidFill>
                <a:latin typeface="標楷體" panose="03000509000000000000" pitchFamily="65" charset="-120"/>
              </a:rPr>
              <a:t>一、</a:t>
            </a:r>
            <a:r>
              <a:rPr lang="zh-TW" altLang="en-US" dirty="0" smtClean="0">
                <a:solidFill>
                  <a:schemeClr val="tx1"/>
                </a:solidFill>
                <a:latin typeface="標楷體" panose="03000509000000000000" pitchFamily="65" charset="-120"/>
              </a:rPr>
              <a:t>尋求民意代表支持</a:t>
            </a:r>
            <a:r>
              <a:rPr lang="zh-TW" altLang="en-US" dirty="0">
                <a:solidFill>
                  <a:schemeClr val="tx1"/>
                </a:solidFill>
                <a:latin typeface="標楷體" panose="03000509000000000000" pitchFamily="65" charset="-120"/>
              </a:rPr>
              <a:t>。</a:t>
            </a:r>
            <a:endParaRPr lang="en-US" altLang="zh-TW" dirty="0">
              <a:solidFill>
                <a:schemeClr val="tx1"/>
              </a:solidFill>
              <a:latin typeface="標楷體" panose="03000509000000000000" pitchFamily="65" charset="-120"/>
            </a:endParaRPr>
          </a:p>
          <a:p>
            <a:r>
              <a:rPr lang="zh-TW" altLang="en-US" dirty="0">
                <a:solidFill>
                  <a:schemeClr val="tx1"/>
                </a:solidFill>
                <a:latin typeface="標楷體" panose="03000509000000000000" pitchFamily="65" charset="-120"/>
              </a:rPr>
              <a:t>二、尋求企業贊助或認養。</a:t>
            </a:r>
            <a:endParaRPr lang="en-US" altLang="zh-TW" dirty="0">
              <a:solidFill>
                <a:schemeClr val="tx1"/>
              </a:solidFill>
              <a:latin typeface="標楷體" panose="03000509000000000000" pitchFamily="65" charset="-120"/>
            </a:endParaRPr>
          </a:p>
          <a:p>
            <a:r>
              <a:rPr lang="zh-TW" altLang="en-US" dirty="0">
                <a:solidFill>
                  <a:schemeClr val="tx1"/>
                </a:solidFill>
                <a:latin typeface="標楷體" panose="03000509000000000000" pitchFamily="65" charset="-120"/>
              </a:rPr>
              <a:t>三、尋求校內及校外之募款。</a:t>
            </a:r>
            <a:endParaRPr lang="en-US" altLang="zh-TW" dirty="0">
              <a:solidFill>
                <a:schemeClr val="tx1"/>
              </a:solidFill>
              <a:latin typeface="標楷體" panose="03000509000000000000" pitchFamily="65" charset="-120"/>
            </a:endParaRPr>
          </a:p>
          <a:p>
            <a:r>
              <a:rPr lang="zh-TW" altLang="en-US" dirty="0">
                <a:solidFill>
                  <a:schemeClr val="tx1"/>
                </a:solidFill>
                <a:latin typeface="標楷體" panose="03000509000000000000" pitchFamily="65" charset="-120"/>
              </a:rPr>
              <a:t>四、學校可提供獎助學金供同學們申請，並以弱勢學生為優先。</a:t>
            </a:r>
            <a:endParaRPr lang="en-US" altLang="zh-TW" dirty="0">
              <a:solidFill>
                <a:schemeClr val="tx1"/>
              </a:solidFill>
              <a:latin typeface="標楷體" panose="03000509000000000000" pitchFamily="65" charset="-120"/>
            </a:endParaRPr>
          </a:p>
          <a:p>
            <a:pPr marL="723900" indent="-723900"/>
            <a:r>
              <a:rPr lang="zh-TW" altLang="en-US" dirty="0">
                <a:solidFill>
                  <a:schemeClr val="tx1"/>
                </a:solidFill>
                <a:latin typeface="標楷體" panose="03000509000000000000" pitchFamily="65" charset="-120"/>
              </a:rPr>
              <a:t>五、學校家長會可成立專用戶頭，其可由學校家長會開立收據給  </a:t>
            </a:r>
            <a:r>
              <a:rPr lang="zh-TW" altLang="en-US" dirty="0" smtClean="0">
                <a:solidFill>
                  <a:schemeClr val="tx1"/>
                </a:solidFill>
                <a:latin typeface="標楷體" panose="03000509000000000000" pitchFamily="65" charset="-120"/>
              </a:rPr>
              <a:t>捐款</a:t>
            </a:r>
            <a:r>
              <a:rPr lang="zh-TW" altLang="en-US" dirty="0">
                <a:solidFill>
                  <a:schemeClr val="tx1"/>
                </a:solidFill>
                <a:latin typeface="標楷體" panose="03000509000000000000" pitchFamily="65" charset="-120"/>
              </a:rPr>
              <a:t>人，以利抵稅</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r>
              <a:rPr lang="zh-TW" altLang="en-US" dirty="0" smtClean="0">
                <a:solidFill>
                  <a:schemeClr val="tx1"/>
                </a:solidFill>
                <a:latin typeface="標楷體" panose="03000509000000000000" pitchFamily="65" charset="-120"/>
              </a:rPr>
              <a:t>六</a:t>
            </a:r>
            <a:r>
              <a:rPr lang="zh-TW" altLang="en-US" dirty="0">
                <a:solidFill>
                  <a:schemeClr val="tx1"/>
                </a:solidFill>
                <a:latin typeface="標楷體" panose="03000509000000000000" pitchFamily="65" charset="-120"/>
              </a:rPr>
              <a:t>、後援會對體育班之協助十分重要，後援會的組成應為在校學</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生</a:t>
            </a:r>
            <a:r>
              <a:rPr lang="zh-TW" altLang="en-US" dirty="0">
                <a:solidFill>
                  <a:schemeClr val="tx1"/>
                </a:solidFill>
                <a:latin typeface="標楷體" panose="03000509000000000000" pitchFamily="65" charset="-120"/>
              </a:rPr>
              <a:t>家長，並由家長選出來的財務長負責保管，以利帳目公開透明</a:t>
            </a:r>
            <a:r>
              <a:rPr lang="zh-TW" altLang="en-US" dirty="0" smtClean="0">
                <a:solidFill>
                  <a:schemeClr val="tx1"/>
                </a:solidFill>
                <a:latin typeface="標楷體" panose="03000509000000000000" pitchFamily="65" charset="-120"/>
              </a:rPr>
              <a:t>。</a:t>
            </a:r>
            <a:endParaRPr lang="zh-TW" altLang="en-US" dirty="0">
              <a:solidFill>
                <a:schemeClr val="tx1"/>
              </a:solidFill>
              <a:latin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32</a:t>
            </a:fld>
            <a:endParaRPr lang="zh-TW" altLang="en-US"/>
          </a:p>
        </p:txBody>
      </p:sp>
    </p:spTree>
    <p:extLst>
      <p:ext uri="{BB962C8B-B14F-4D97-AF65-F5344CB8AC3E}">
        <p14:creationId xmlns:p14="http://schemas.microsoft.com/office/powerpoint/2010/main" val="144406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97280" y="758952"/>
            <a:ext cx="10058400" cy="446393"/>
          </a:xfrm>
        </p:spPr>
        <p:txBody>
          <a:bodyPr>
            <a:noAutofit/>
          </a:bodyPr>
          <a:lstStyle/>
          <a:p>
            <a:pPr marL="342900" indent="-342900"/>
            <a:r>
              <a:rPr lang="zh-TW" altLang="en-US" sz="4400" dirty="0">
                <a:solidFill>
                  <a:schemeClr val="tx1"/>
                </a:solidFill>
                <a:latin typeface="標楷體" panose="03000509000000000000" pitchFamily="65" charset="-120"/>
              </a:rPr>
              <a:t>器材支援－</a:t>
            </a:r>
            <a:r>
              <a:rPr lang="zh-TW" altLang="en-US" sz="4000" dirty="0">
                <a:solidFill>
                  <a:schemeClr val="tx1"/>
                </a:solidFill>
                <a:latin typeface="標楷體" panose="03000509000000000000" pitchFamily="65" charset="-120"/>
              </a:rPr>
              <a:t>訓練、比賽及醫療器材</a:t>
            </a:r>
            <a:endParaRPr lang="en-US" altLang="zh-TW" sz="4000" dirty="0">
              <a:solidFill>
                <a:schemeClr val="tx1"/>
              </a:solidFill>
              <a:latin typeface="標楷體" panose="03000509000000000000" pitchFamily="65" charset="-120"/>
            </a:endParaRP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097279" y="1620982"/>
            <a:ext cx="10318865" cy="4114800"/>
          </a:xfrm>
        </p:spPr>
        <p:txBody>
          <a:bodyPr>
            <a:normAutofit fontScale="92500"/>
          </a:bodyPr>
          <a:lstStyle/>
          <a:p>
            <a:r>
              <a:rPr lang="zh-TW" altLang="en-US" sz="2400" dirty="0">
                <a:solidFill>
                  <a:schemeClr val="tx1"/>
                </a:solidFill>
                <a:latin typeface="標楷體" panose="03000509000000000000" pitchFamily="65" charset="-120"/>
              </a:rPr>
              <a:t>一、可商借鄰近大專校院來使用訓練及比賽相關器材。</a:t>
            </a:r>
            <a:endParaRPr lang="en-US" altLang="zh-TW" sz="2400" dirty="0">
              <a:solidFill>
                <a:schemeClr val="tx1"/>
              </a:solidFill>
              <a:latin typeface="標楷體" panose="03000509000000000000" pitchFamily="65" charset="-120"/>
            </a:endParaRPr>
          </a:p>
          <a:p>
            <a:pPr marL="442913" indent="-442913">
              <a:lnSpc>
                <a:spcPts val="3060"/>
              </a:lnSpc>
            </a:pPr>
            <a:r>
              <a:rPr lang="zh-TW" altLang="en-US" sz="2400" dirty="0">
                <a:solidFill>
                  <a:schemeClr val="tx1"/>
                </a:solidFill>
                <a:latin typeface="標楷體" panose="03000509000000000000" pitchFamily="65" charset="-120"/>
              </a:rPr>
              <a:t>二、和鄰近運動中心合作公益時段，來使用場地、器材、游泳池和蒸氣浴等。</a:t>
            </a:r>
            <a:endParaRPr lang="en-US" altLang="zh-TW" sz="2400" dirty="0">
              <a:solidFill>
                <a:schemeClr val="tx1"/>
              </a:solidFill>
              <a:latin typeface="標楷體" panose="03000509000000000000" pitchFamily="65" charset="-120"/>
            </a:endParaRPr>
          </a:p>
          <a:p>
            <a:pPr marL="622300" indent="-622300">
              <a:lnSpc>
                <a:spcPts val="3060"/>
              </a:lnSpc>
            </a:pPr>
            <a:r>
              <a:rPr lang="zh-TW" altLang="en-US" sz="2400" dirty="0">
                <a:solidFill>
                  <a:schemeClr val="tx1"/>
                </a:solidFill>
                <a:latin typeface="標楷體" panose="03000509000000000000" pitchFamily="65" charset="-120"/>
              </a:rPr>
              <a:t>三、醫療器材公部門補助經費逐年增加，可考慮設置運動防護站，可補助項目包括醫療器材及防護用品等</a:t>
            </a:r>
            <a:r>
              <a:rPr lang="zh-TW" altLang="en-US" sz="2400" dirty="0" smtClean="0">
                <a:solidFill>
                  <a:schemeClr val="tx1"/>
                </a:solidFill>
                <a:latin typeface="標楷體" panose="03000509000000000000" pitchFamily="65" charset="-120"/>
              </a:rPr>
              <a:t>。</a:t>
            </a:r>
            <a:endParaRPr lang="en-US" altLang="zh-TW" sz="2400" dirty="0" smtClean="0">
              <a:solidFill>
                <a:schemeClr val="tx1"/>
              </a:solidFill>
              <a:latin typeface="標楷體" panose="03000509000000000000" pitchFamily="65" charset="-120"/>
            </a:endParaRPr>
          </a:p>
          <a:p>
            <a:pPr marL="622300" indent="-622300">
              <a:lnSpc>
                <a:spcPts val="3060"/>
              </a:lnSpc>
            </a:pPr>
            <a:r>
              <a:rPr lang="zh-TW" altLang="en-US" sz="2400" dirty="0" smtClean="0">
                <a:solidFill>
                  <a:schemeClr val="tx1"/>
                </a:solidFill>
                <a:latin typeface="標楷體" panose="03000509000000000000" pitchFamily="65" charset="-120"/>
              </a:rPr>
              <a:t>四</a:t>
            </a:r>
            <a:r>
              <a:rPr lang="zh-TW" altLang="en-US" sz="2400" dirty="0">
                <a:solidFill>
                  <a:schemeClr val="tx1"/>
                </a:solidFill>
                <a:latin typeface="標楷體" panose="03000509000000000000" pitchFamily="65" charset="-120"/>
              </a:rPr>
              <a:t>、可考量和運動醫護器材廠商合作</a:t>
            </a:r>
            <a:r>
              <a:rPr lang="zh-TW" altLang="en-US" sz="2400" dirty="0" smtClean="0">
                <a:solidFill>
                  <a:schemeClr val="tx1"/>
                </a:solidFill>
                <a:latin typeface="標楷體" panose="03000509000000000000" pitchFamily="65" charset="-120"/>
              </a:rPr>
              <a:t>。</a:t>
            </a:r>
            <a:endParaRPr lang="en-US" altLang="zh-TW" sz="2400" dirty="0" smtClean="0">
              <a:solidFill>
                <a:schemeClr val="tx1"/>
              </a:solidFill>
              <a:latin typeface="標楷體" panose="03000509000000000000" pitchFamily="65" charset="-120"/>
            </a:endParaRPr>
          </a:p>
          <a:p>
            <a:pPr marL="622300" indent="-622300">
              <a:lnSpc>
                <a:spcPts val="3060"/>
              </a:lnSpc>
            </a:pPr>
            <a:r>
              <a:rPr lang="zh-TW" altLang="en-US" sz="2400" dirty="0" smtClean="0">
                <a:solidFill>
                  <a:schemeClr val="tx1"/>
                </a:solidFill>
                <a:latin typeface="標楷體" panose="03000509000000000000" pitchFamily="65" charset="-120"/>
              </a:rPr>
              <a:t>五</a:t>
            </a:r>
            <a:r>
              <a:rPr lang="zh-TW" altLang="en-US" sz="2400" dirty="0">
                <a:latin typeface="標楷體" panose="03000509000000000000" pitchFamily="65" charset="-120"/>
              </a:rPr>
              <a:t>、</a:t>
            </a:r>
            <a:r>
              <a:rPr lang="zh-TW" altLang="en-US" sz="2400" dirty="0">
                <a:solidFill>
                  <a:schemeClr val="tx1"/>
                </a:solidFill>
                <a:latin typeface="標楷體" panose="03000509000000000000" pitchFamily="65" charset="-120"/>
              </a:rPr>
              <a:t>和鄰近設有運動健康科學系或運動傷害防護學系之學校合作，可於訓練及比賽期間協助選手運動傷害防護之工作，進而建置支援體系</a:t>
            </a:r>
            <a:r>
              <a:rPr lang="zh-TW" altLang="en-US" sz="2400" dirty="0" smtClean="0">
                <a:solidFill>
                  <a:schemeClr val="tx1"/>
                </a:solidFill>
                <a:latin typeface="標楷體" panose="03000509000000000000" pitchFamily="65" charset="-120"/>
              </a:rPr>
              <a:t>。</a:t>
            </a:r>
            <a:endParaRPr lang="zh-TW" altLang="en-US" sz="2400" dirty="0">
              <a:solidFill>
                <a:schemeClr val="tx1"/>
              </a:solidFill>
              <a:latin typeface="標楷體" panose="03000509000000000000" pitchFamily="65" charset="-120"/>
            </a:endParaRPr>
          </a:p>
          <a:p>
            <a:endParaRPr lang="zh-TW" altLang="en-US" dirty="0">
              <a:solidFill>
                <a:schemeClr val="tx1"/>
              </a:solidFill>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33</a:t>
            </a:fld>
            <a:endParaRPr lang="zh-TW" altLang="en-US"/>
          </a:p>
        </p:txBody>
      </p:sp>
    </p:spTree>
    <p:extLst>
      <p:ext uri="{BB962C8B-B14F-4D97-AF65-F5344CB8AC3E}">
        <p14:creationId xmlns:p14="http://schemas.microsoft.com/office/powerpoint/2010/main" val="1042821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97280" y="758952"/>
            <a:ext cx="10058400" cy="446393"/>
          </a:xfrm>
        </p:spPr>
        <p:txBody>
          <a:bodyPr>
            <a:noAutofit/>
          </a:bodyPr>
          <a:lstStyle/>
          <a:p>
            <a:pPr marL="457200" indent="-457200"/>
            <a:r>
              <a:rPr lang="zh-TW" altLang="en-US" sz="4400" dirty="0">
                <a:solidFill>
                  <a:schemeClr val="tx1"/>
                </a:solidFill>
                <a:latin typeface="標楷體" panose="03000509000000000000" pitchFamily="65" charset="-120"/>
              </a:rPr>
              <a:t>健康體系－</a:t>
            </a:r>
            <a:r>
              <a:rPr lang="zh-TW" altLang="en-US" sz="4000" dirty="0">
                <a:solidFill>
                  <a:schemeClr val="tx1"/>
                </a:solidFill>
                <a:latin typeface="標楷體" panose="03000509000000000000" pitchFamily="65" charset="-120"/>
              </a:rPr>
              <a:t>健康檢查及運動防護</a:t>
            </a:r>
            <a:endParaRPr lang="en-US" altLang="zh-TW" sz="4000" dirty="0">
              <a:solidFill>
                <a:schemeClr val="tx1"/>
              </a:solidFill>
              <a:latin typeface="標楷體" panose="03000509000000000000" pitchFamily="65" charset="-120"/>
            </a:endParaRP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083425" y="1496288"/>
            <a:ext cx="10318865" cy="4793673"/>
          </a:xfrm>
        </p:spPr>
        <p:txBody>
          <a:bodyPr>
            <a:normAutofit/>
          </a:bodyPr>
          <a:lstStyle/>
          <a:p>
            <a:r>
              <a:rPr lang="zh-TW" altLang="en-US" dirty="0">
                <a:solidFill>
                  <a:schemeClr val="tx1"/>
                </a:solidFill>
                <a:latin typeface="標楷體" panose="03000509000000000000" pitchFamily="65" charset="-120"/>
              </a:rPr>
              <a:t>一、與鄰近醫院建立合作機制，定期做健康檢查。</a:t>
            </a:r>
            <a:endParaRPr lang="en-US" altLang="zh-TW" dirty="0">
              <a:solidFill>
                <a:schemeClr val="tx1"/>
              </a:solidFill>
              <a:latin typeface="標楷體" panose="03000509000000000000" pitchFamily="65" charset="-120"/>
            </a:endParaRPr>
          </a:p>
          <a:p>
            <a:pPr marL="723900" indent="-723900">
              <a:lnSpc>
                <a:spcPts val="3060"/>
              </a:lnSpc>
            </a:pPr>
            <a:r>
              <a:rPr lang="zh-TW" altLang="en-US" dirty="0">
                <a:solidFill>
                  <a:schemeClr val="tx1"/>
                </a:solidFill>
                <a:latin typeface="標楷體" panose="03000509000000000000" pitchFamily="65" charset="-120"/>
              </a:rPr>
              <a:t>二、和體育運動專業大學運動科學中心合作，定期監測</a:t>
            </a:r>
            <a:r>
              <a:rPr lang="zh-TW" altLang="en-US" dirty="0" smtClean="0">
                <a:solidFill>
                  <a:schemeClr val="tx1"/>
                </a:solidFill>
                <a:latin typeface="標楷體" panose="03000509000000000000" pitchFamily="65" charset="-120"/>
              </a:rPr>
              <a:t>選手</a:t>
            </a:r>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生理</a:t>
            </a:r>
            <a:r>
              <a:rPr lang="zh-TW" altLang="en-US" dirty="0">
                <a:solidFill>
                  <a:schemeClr val="tx1"/>
                </a:solidFill>
                <a:latin typeface="標楷體" panose="03000509000000000000" pitchFamily="65" charset="-120"/>
              </a:rPr>
              <a:t>及心理素質狀況</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ts val="3060"/>
              </a:lnSpc>
            </a:pPr>
            <a:r>
              <a:rPr lang="zh-TW" altLang="en-US" dirty="0" smtClean="0">
                <a:solidFill>
                  <a:schemeClr val="tx1"/>
                </a:solidFill>
                <a:latin typeface="標楷體" panose="03000509000000000000" pitchFamily="65" charset="-120"/>
              </a:rPr>
              <a:t>三</a:t>
            </a:r>
            <a:r>
              <a:rPr lang="zh-TW" altLang="en-US" dirty="0">
                <a:solidFill>
                  <a:schemeClr val="tx1"/>
                </a:solidFill>
                <a:latin typeface="標楷體" panose="03000509000000000000" pitchFamily="65" charset="-120"/>
              </a:rPr>
              <a:t>、設立運動防護站，可聘用運動防護員或物理治療師來協助學生運動傷害防護</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ts val="3060"/>
              </a:lnSpc>
            </a:pPr>
            <a:r>
              <a:rPr lang="zh-TW" altLang="en-US" dirty="0" smtClean="0">
                <a:solidFill>
                  <a:schemeClr val="tx1"/>
                </a:solidFill>
                <a:latin typeface="標楷體" panose="03000509000000000000" pitchFamily="65" charset="-120"/>
              </a:rPr>
              <a:t>四</a:t>
            </a:r>
            <a:r>
              <a:rPr lang="zh-TW" altLang="en-US" dirty="0">
                <a:solidFill>
                  <a:schemeClr val="tx1"/>
                </a:solidFill>
                <a:latin typeface="標楷體" panose="03000509000000000000" pitchFamily="65" charset="-120"/>
              </a:rPr>
              <a:t>、與鄰近區域之骨科、復健科、家醫科與內科等診所洽談</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合作</a:t>
            </a:r>
            <a:r>
              <a:rPr lang="zh-TW" altLang="en-US" dirty="0">
                <a:solidFill>
                  <a:schemeClr val="tx1"/>
                </a:solidFill>
                <a:latin typeface="標楷體" panose="03000509000000000000" pitchFamily="65" charset="-120"/>
              </a:rPr>
              <a:t>，規劃提供特約運動傷害與運動醫學門診，以建置 </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運動員</a:t>
            </a:r>
            <a:r>
              <a:rPr lang="zh-TW" altLang="en-US" dirty="0">
                <a:solidFill>
                  <a:schemeClr val="tx1"/>
                </a:solidFill>
                <a:latin typeface="標楷體" panose="03000509000000000000" pitchFamily="65" charset="-120"/>
              </a:rPr>
              <a:t>健康檢查系統。</a:t>
            </a:r>
            <a:endParaRPr lang="en-US" altLang="zh-TW" dirty="0">
              <a:solidFill>
                <a:schemeClr val="tx1"/>
              </a:solidFill>
              <a:latin typeface="標楷體" panose="03000509000000000000" pitchFamily="65" charset="-120"/>
            </a:endParaRPr>
          </a:p>
          <a:p>
            <a:pPr marL="442913" indent="-442913">
              <a:lnSpc>
                <a:spcPts val="3060"/>
              </a:lnSpc>
            </a:pPr>
            <a:r>
              <a:rPr lang="zh-TW" altLang="en-US" dirty="0">
                <a:solidFill>
                  <a:schemeClr val="tx1"/>
                </a:solidFill>
                <a:latin typeface="標楷體" panose="03000509000000000000" pitchFamily="65" charset="-120"/>
              </a:rPr>
              <a:t>五、與鄰近復健醫院合作</a:t>
            </a:r>
            <a:r>
              <a:rPr lang="zh-TW" altLang="en-US" dirty="0" smtClean="0">
                <a:solidFill>
                  <a:schemeClr val="tx1"/>
                </a:solidFill>
                <a:latin typeface="標楷體" panose="03000509000000000000" pitchFamily="65" charset="-120"/>
              </a:rPr>
              <a:t>，爭取免</a:t>
            </a:r>
            <a:r>
              <a:rPr lang="zh-TW" altLang="en-US" dirty="0">
                <a:solidFill>
                  <a:schemeClr val="tx1"/>
                </a:solidFill>
                <a:latin typeface="標楷體" panose="03000509000000000000" pitchFamily="65" charset="-120"/>
              </a:rPr>
              <a:t>掛號費用。</a:t>
            </a:r>
            <a:endParaRPr lang="zh-TW" altLang="en-US" dirty="0">
              <a:solidFill>
                <a:schemeClr val="tx1"/>
              </a:solidFill>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34</a:t>
            </a:fld>
            <a:endParaRPr lang="zh-TW" altLang="en-US"/>
          </a:p>
        </p:txBody>
      </p:sp>
    </p:spTree>
    <p:extLst>
      <p:ext uri="{BB962C8B-B14F-4D97-AF65-F5344CB8AC3E}">
        <p14:creationId xmlns:p14="http://schemas.microsoft.com/office/powerpoint/2010/main" val="335952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097280" y="758952"/>
            <a:ext cx="10058400" cy="446393"/>
          </a:xfrm>
        </p:spPr>
        <p:txBody>
          <a:bodyPr>
            <a:noAutofit/>
          </a:bodyPr>
          <a:lstStyle/>
          <a:p>
            <a:pPr marL="457200" indent="-457200"/>
            <a:r>
              <a:rPr lang="zh-TW" altLang="en-US" sz="4400" dirty="0">
                <a:solidFill>
                  <a:schemeClr val="tx1"/>
                </a:solidFill>
                <a:latin typeface="標楷體" panose="03000509000000000000" pitchFamily="65" charset="-120"/>
              </a:rPr>
              <a:t>運動志工</a:t>
            </a:r>
            <a:r>
              <a:rPr lang="en-US" altLang="zh-TW" sz="4400" dirty="0">
                <a:solidFill>
                  <a:schemeClr val="tx1"/>
                </a:solidFill>
                <a:latin typeface="標楷體" panose="03000509000000000000" pitchFamily="65" charset="-120"/>
              </a:rPr>
              <a:t>-</a:t>
            </a:r>
            <a:r>
              <a:rPr lang="zh-TW" altLang="en-US" sz="3600" dirty="0">
                <a:solidFill>
                  <a:schemeClr val="tx1"/>
                </a:solidFill>
                <a:latin typeface="標楷體" panose="03000509000000000000" pitchFamily="65" charset="-120"/>
              </a:rPr>
              <a:t>退休教師、大學生認輔、社會人士</a:t>
            </a:r>
            <a:endParaRPr lang="en-US" altLang="zh-TW" sz="3600" dirty="0">
              <a:solidFill>
                <a:schemeClr val="tx1"/>
              </a:solidFill>
              <a:latin typeface="標楷體" panose="03000509000000000000" pitchFamily="65" charset="-120"/>
            </a:endParaRPr>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097279" y="1620982"/>
            <a:ext cx="10318865" cy="4114800"/>
          </a:xfrm>
        </p:spPr>
        <p:txBody>
          <a:bodyPr>
            <a:normAutofit fontScale="92500"/>
          </a:bodyPr>
          <a:lstStyle/>
          <a:p>
            <a:pPr marL="722313" indent="-722313">
              <a:lnSpc>
                <a:spcPts val="2460"/>
              </a:lnSpc>
            </a:pPr>
            <a:r>
              <a:rPr lang="zh-TW" altLang="en-US" dirty="0">
                <a:solidFill>
                  <a:schemeClr val="tx1"/>
                </a:solidFill>
                <a:latin typeface="標楷體" panose="03000509000000000000" pitchFamily="65" charset="-120"/>
              </a:rPr>
              <a:t>一、設立辦法第十一條即明訂，體育班得結合運動志工，協助運動訓練相關事務</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2313" indent="-722313">
              <a:lnSpc>
                <a:spcPts val="2460"/>
              </a:lnSpc>
            </a:pPr>
            <a:r>
              <a:rPr lang="zh-TW" altLang="en-US" dirty="0" smtClean="0">
                <a:solidFill>
                  <a:schemeClr val="tx1"/>
                </a:solidFill>
                <a:latin typeface="標楷體" panose="03000509000000000000" pitchFamily="65" charset="-120"/>
              </a:rPr>
              <a:t>二</a:t>
            </a:r>
            <a:r>
              <a:rPr lang="zh-TW" altLang="en-US" dirty="0">
                <a:solidFill>
                  <a:schemeClr val="tx1"/>
                </a:solidFill>
                <a:latin typeface="標楷體" panose="03000509000000000000" pitchFamily="65" charset="-120"/>
              </a:rPr>
              <a:t>、目前諸多學校均善用退休教師作為志工人力，協助訓練工作。</a:t>
            </a:r>
            <a:endParaRPr lang="en-US" altLang="zh-TW" dirty="0">
              <a:solidFill>
                <a:schemeClr val="tx1"/>
              </a:solidFill>
              <a:latin typeface="標楷體" panose="03000509000000000000" pitchFamily="65" charset="-120"/>
            </a:endParaRPr>
          </a:p>
          <a:p>
            <a:r>
              <a:rPr lang="zh-TW" altLang="en-US" dirty="0">
                <a:solidFill>
                  <a:schemeClr val="tx1"/>
                </a:solidFill>
                <a:latin typeface="標楷體" panose="03000509000000000000" pitchFamily="65" charset="-120"/>
              </a:rPr>
              <a:t>三、和鄰近大學校院相關科系學生做認輔制度</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r>
              <a:rPr lang="zh-TW" altLang="en-US" dirty="0" smtClean="0">
                <a:solidFill>
                  <a:schemeClr val="tx1"/>
                </a:solidFill>
                <a:latin typeface="標楷體" panose="03000509000000000000" pitchFamily="65" charset="-120"/>
              </a:rPr>
              <a:t>四</a:t>
            </a:r>
            <a:r>
              <a:rPr lang="zh-TW" altLang="en-US" dirty="0">
                <a:solidFill>
                  <a:schemeClr val="tx1"/>
                </a:solidFill>
                <a:latin typeface="標楷體" panose="03000509000000000000" pitchFamily="65" charset="-120"/>
              </a:rPr>
              <a:t>、商請畢業校友回來協助訓練及與學生分享實務經驗。</a:t>
            </a:r>
          </a:p>
          <a:p>
            <a:r>
              <a:rPr lang="zh-TW" altLang="en-US" dirty="0">
                <a:solidFill>
                  <a:schemeClr val="tx1"/>
                </a:solidFill>
                <a:latin typeface="標楷體" panose="03000509000000000000" pitchFamily="65" charset="-120"/>
              </a:rPr>
              <a:t>五、商請熱心家長擔任課輔之陪讀工作。</a:t>
            </a:r>
            <a:endParaRPr lang="en-US" altLang="zh-TW" dirty="0">
              <a:solidFill>
                <a:schemeClr val="tx1"/>
              </a:solidFill>
              <a:latin typeface="標楷體" panose="03000509000000000000" pitchFamily="65" charset="-120"/>
            </a:endParaRPr>
          </a:p>
          <a:p>
            <a:pPr marL="723900" indent="-723900"/>
            <a:r>
              <a:rPr lang="zh-TW" altLang="en-US" dirty="0">
                <a:solidFill>
                  <a:schemeClr val="tx1"/>
                </a:solidFill>
                <a:latin typeface="標楷體" panose="03000509000000000000" pitchFamily="65" charset="-120"/>
              </a:rPr>
              <a:t>六、比賽期間亦可商請社會賢達參與賽事，適度減輕校方及教練</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之</a:t>
            </a:r>
            <a:r>
              <a:rPr lang="zh-TW" altLang="en-US" dirty="0">
                <a:solidFill>
                  <a:schemeClr val="tx1"/>
                </a:solidFill>
                <a:latin typeface="標楷體" panose="03000509000000000000" pitchFamily="65" charset="-120"/>
              </a:rPr>
              <a:t>負荷</a:t>
            </a:r>
            <a:r>
              <a:rPr lang="zh-TW" altLang="en-US" dirty="0" smtClean="0">
                <a:solidFill>
                  <a:schemeClr val="tx1"/>
                </a:solidFill>
                <a:latin typeface="標楷體" panose="03000509000000000000" pitchFamily="65" charset="-120"/>
              </a:rPr>
              <a:t>。</a:t>
            </a:r>
            <a:endParaRPr lang="zh-TW" altLang="en-US" dirty="0">
              <a:solidFill>
                <a:schemeClr val="tx1"/>
              </a:solidFill>
              <a:latin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35</a:t>
            </a:fld>
            <a:endParaRPr lang="zh-TW" altLang="en-US"/>
          </a:p>
        </p:txBody>
      </p:sp>
    </p:spTree>
    <p:extLst>
      <p:ext uri="{BB962C8B-B14F-4D97-AF65-F5344CB8AC3E}">
        <p14:creationId xmlns:p14="http://schemas.microsoft.com/office/powerpoint/2010/main" val="2814038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xmlns="" id="{14148E07-05FD-495B-A28B-B7A3C5477B34}"/>
              </a:ext>
            </a:extLst>
          </p:cNvPr>
          <p:cNvSpPr>
            <a:spLocks noGrp="1"/>
          </p:cNvSpPr>
          <p:nvPr>
            <p:ph type="ctrTitle"/>
          </p:nvPr>
        </p:nvSpPr>
        <p:spPr>
          <a:xfrm>
            <a:off x="1227512" y="897497"/>
            <a:ext cx="10058400" cy="446393"/>
          </a:xfrm>
        </p:spPr>
        <p:txBody>
          <a:bodyPr>
            <a:noAutofit/>
          </a:bodyPr>
          <a:lstStyle/>
          <a:p>
            <a:r>
              <a:rPr lang="zh-TW" altLang="en-US" sz="5400" dirty="0">
                <a:solidFill>
                  <a:schemeClr val="accent4">
                    <a:lumMod val="50000"/>
                  </a:schemeClr>
                </a:solidFill>
                <a:latin typeface="標楷體" panose="03000509000000000000" pitchFamily="65" charset="-120"/>
              </a:rPr>
              <a:t>結語</a:t>
            </a:r>
            <a:endParaRPr lang="zh-TW" altLang="en-US" sz="5400" dirty="0"/>
          </a:p>
        </p:txBody>
      </p:sp>
      <p:sp>
        <p:nvSpPr>
          <p:cNvPr id="5" name="副標題 4">
            <a:extLst>
              <a:ext uri="{FF2B5EF4-FFF2-40B4-BE49-F238E27FC236}">
                <a16:creationId xmlns:a16="http://schemas.microsoft.com/office/drawing/2014/main" xmlns="" id="{991B818B-0AA8-4A56-BF99-0395263E8519}"/>
              </a:ext>
            </a:extLst>
          </p:cNvPr>
          <p:cNvSpPr>
            <a:spLocks noGrp="1"/>
          </p:cNvSpPr>
          <p:nvPr>
            <p:ph type="subTitle" idx="1"/>
          </p:nvPr>
        </p:nvSpPr>
        <p:spPr>
          <a:xfrm>
            <a:off x="1407622" y="1454728"/>
            <a:ext cx="9878290" cy="4114800"/>
          </a:xfrm>
        </p:spPr>
        <p:txBody>
          <a:bodyPr/>
          <a:lstStyle/>
          <a:p>
            <a:pPr>
              <a:lnSpc>
                <a:spcPct val="100000"/>
              </a:lnSpc>
            </a:pPr>
            <a:r>
              <a:rPr lang="zh-TW" altLang="en-US" dirty="0">
                <a:solidFill>
                  <a:schemeClr val="tx1"/>
                </a:solidFill>
                <a:latin typeface="標楷體" panose="03000509000000000000" pitchFamily="65" charset="-120"/>
              </a:rPr>
              <a:t>我國學校體育班之設立始於</a:t>
            </a:r>
            <a:r>
              <a:rPr lang="en-US" altLang="zh-TW" dirty="0">
                <a:solidFill>
                  <a:schemeClr val="tx1"/>
                </a:solidFill>
                <a:latin typeface="標楷體" panose="03000509000000000000" pitchFamily="65" charset="-120"/>
              </a:rPr>
              <a:t>86</a:t>
            </a:r>
            <a:r>
              <a:rPr lang="zh-TW" altLang="en-US" dirty="0">
                <a:solidFill>
                  <a:schemeClr val="tx1"/>
                </a:solidFill>
                <a:latin typeface="標楷體" panose="03000509000000000000" pitchFamily="65" charset="-120"/>
              </a:rPr>
              <a:t>年由前臺灣省教育廳頒布「臺灣省高級中學校體育班實施計畫」迄今已二十餘年。此次，行政部門大幅修正「高級中等以下學校體育班設立辦法」。其展現變革之決心，應予以肯定。惟未來執行成效之良寙尚待行政機關、縣市政府、學校、教練與教師、家長會、後援會、企業主及社會賢達人士等通力合作，方可克竟全功。</a:t>
            </a:r>
            <a:endParaRPr lang="zh-TW" altLang="en-US" dirty="0">
              <a:solidFill>
                <a:schemeClr val="tx1"/>
              </a:solidFill>
            </a:endParaRPr>
          </a:p>
        </p:txBody>
      </p:sp>
      <p:sp>
        <p:nvSpPr>
          <p:cNvPr id="2" name="投影片編號版面配置區 1"/>
          <p:cNvSpPr>
            <a:spLocks noGrp="1"/>
          </p:cNvSpPr>
          <p:nvPr>
            <p:ph type="sldNum" sz="quarter" idx="12"/>
          </p:nvPr>
        </p:nvSpPr>
        <p:spPr/>
        <p:txBody>
          <a:bodyPr/>
          <a:lstStyle/>
          <a:p>
            <a:fld id="{511DAD4F-4C02-4A04-8090-7A94FC695C52}" type="slidenum">
              <a:rPr lang="zh-TW" altLang="en-US" smtClean="0"/>
              <a:t>36</a:t>
            </a:fld>
            <a:endParaRPr lang="zh-TW" altLang="en-US"/>
          </a:p>
        </p:txBody>
      </p:sp>
    </p:spTree>
    <p:extLst>
      <p:ext uri="{BB962C8B-B14F-4D97-AF65-F5344CB8AC3E}">
        <p14:creationId xmlns:p14="http://schemas.microsoft.com/office/powerpoint/2010/main" val="203947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482599" y="152400"/>
            <a:ext cx="5765801" cy="864956"/>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師資及</a:t>
            </a:r>
            <a:r>
              <a:rPr lang="zh-TW" altLang="en-US" sz="4800" dirty="0" smtClean="0">
                <a:solidFill>
                  <a:schemeClr val="tx1">
                    <a:lumMod val="75000"/>
                    <a:lumOff val="25000"/>
                  </a:schemeClr>
                </a:solidFill>
                <a:latin typeface="標楷體" panose="03000509000000000000" pitchFamily="65" charset="-120"/>
              </a:rPr>
              <a:t>教練遴</a:t>
            </a:r>
            <a:r>
              <a:rPr lang="zh-TW" altLang="en-US" sz="4800" dirty="0">
                <a:solidFill>
                  <a:schemeClr val="tx1">
                    <a:lumMod val="75000"/>
                    <a:lumOff val="25000"/>
                  </a:schemeClr>
                </a:solidFill>
                <a:latin typeface="標楷體" panose="03000509000000000000" pitchFamily="65" charset="-120"/>
              </a:rPr>
              <a:t>聘</a:t>
            </a:r>
          </a:p>
        </p:txBody>
      </p:sp>
      <p:sp>
        <p:nvSpPr>
          <p:cNvPr id="3" name="副標題 2"/>
          <p:cNvSpPr>
            <a:spLocks noGrp="1"/>
          </p:cNvSpPr>
          <p:nvPr>
            <p:ph type="subTitle" idx="1"/>
          </p:nvPr>
        </p:nvSpPr>
        <p:spPr>
          <a:xfrm>
            <a:off x="904240" y="985520"/>
            <a:ext cx="10308243" cy="5185675"/>
          </a:xfrm>
        </p:spPr>
        <p:txBody>
          <a:bodyPr>
            <a:noAutofit/>
          </a:bodyPr>
          <a:lstStyle/>
          <a:p>
            <a:pPr marL="622300" indent="-622300">
              <a:lnSpc>
                <a:spcPct val="100000"/>
              </a:lnSpc>
              <a:spcBef>
                <a:spcPts val="600"/>
              </a:spcBef>
              <a:spcAft>
                <a:spcPts val="600"/>
              </a:spcAft>
            </a:pPr>
            <a:r>
              <a:rPr lang="zh-TW" altLang="en-US" spc="-140" dirty="0">
                <a:solidFill>
                  <a:schemeClr val="tx1"/>
                </a:solidFill>
                <a:latin typeface="標楷體" panose="03000509000000000000" pitchFamily="65" charset="-120"/>
              </a:rPr>
              <a:t>一、</a:t>
            </a:r>
            <a:r>
              <a:rPr lang="zh-TW" altLang="zh-TW" dirty="0">
                <a:solidFill>
                  <a:schemeClr val="tx1"/>
                </a:solidFill>
                <a:latin typeface="標楷體" panose="03000509000000000000" pitchFamily="65" charset="-120"/>
              </a:rPr>
              <a:t>師資遴</a:t>
            </a:r>
            <a:r>
              <a:rPr lang="zh-TW" altLang="zh-TW" dirty="0" smtClean="0">
                <a:solidFill>
                  <a:schemeClr val="tx1"/>
                </a:solidFill>
                <a:latin typeface="標楷體" panose="03000509000000000000" pitchFamily="65" charset="-120"/>
              </a:rPr>
              <a:t>聘：依據</a:t>
            </a:r>
            <a:r>
              <a:rPr lang="zh-TW" altLang="en-US" b="1" spc="-140" dirty="0">
                <a:solidFill>
                  <a:srgbClr val="0070C0"/>
                </a:solidFill>
                <a:effectLst>
                  <a:outerShdw blurRad="38100" dist="38100" dir="2700000" algn="tl">
                    <a:srgbClr val="000000">
                      <a:alpha val="43137"/>
                    </a:srgbClr>
                  </a:outerShdw>
                </a:effectLst>
                <a:latin typeface="標楷體" panose="03000509000000000000" pitchFamily="65" charset="-120"/>
              </a:rPr>
              <a:t>高級中等以下學校</a:t>
            </a:r>
            <a:r>
              <a:rPr lang="zh-TW" altLang="zh-TW" b="1" spc="-140" dirty="0">
                <a:solidFill>
                  <a:srgbClr val="0070C0"/>
                </a:solidFill>
                <a:effectLst>
                  <a:outerShdw blurRad="38100" dist="38100" dir="2700000" algn="tl">
                    <a:srgbClr val="000000">
                      <a:alpha val="43137"/>
                    </a:srgbClr>
                  </a:outerShdw>
                </a:effectLst>
                <a:latin typeface="標楷體" panose="03000509000000000000" pitchFamily="65" charset="-120"/>
              </a:rPr>
              <a:t>體育班設立辦法</a:t>
            </a:r>
            <a:r>
              <a:rPr lang="zh-TW" altLang="zh-TW" dirty="0">
                <a:solidFill>
                  <a:schemeClr val="tx1"/>
                </a:solidFill>
                <a:latin typeface="標楷體" panose="03000509000000000000" pitchFamily="65" charset="-120"/>
              </a:rPr>
              <a:t>第</a:t>
            </a:r>
            <a:r>
              <a:rPr lang="en-US" altLang="zh-TW" dirty="0">
                <a:solidFill>
                  <a:schemeClr val="tx1"/>
                </a:solidFill>
                <a:latin typeface="標楷體" panose="03000509000000000000" pitchFamily="65" charset="-120"/>
              </a:rPr>
              <a:t>9</a:t>
            </a:r>
            <a:r>
              <a:rPr lang="zh-TW" altLang="en-US" dirty="0">
                <a:solidFill>
                  <a:schemeClr val="tx1"/>
                </a:solidFill>
                <a:latin typeface="標楷體" panose="03000509000000000000" pitchFamily="65" charset="-120"/>
              </a:rPr>
              <a:t>條第</a:t>
            </a:r>
            <a:r>
              <a:rPr lang="en-US" altLang="zh-TW" dirty="0">
                <a:solidFill>
                  <a:schemeClr val="tx1"/>
                </a:solidFill>
                <a:latin typeface="標楷體" panose="03000509000000000000" pitchFamily="65" charset="-120"/>
              </a:rPr>
              <a:t>3</a:t>
            </a:r>
            <a:r>
              <a:rPr lang="zh-TW" altLang="en-US" dirty="0">
                <a:solidFill>
                  <a:schemeClr val="tx1"/>
                </a:solidFill>
                <a:latin typeface="標楷體" panose="03000509000000000000" pitchFamily="65" charset="-120"/>
              </a:rPr>
              <a:t>款規定</a:t>
            </a:r>
            <a:r>
              <a:rPr lang="zh-TW" altLang="en-US" dirty="0" smtClean="0">
                <a:solidFill>
                  <a:schemeClr val="tx1"/>
                </a:solidFill>
                <a:latin typeface="標楷體" panose="03000509000000000000" pitchFamily="65" charset="-120"/>
              </a:rPr>
              <a:t>，</a:t>
            </a:r>
            <a:r>
              <a:rPr lang="zh-TW" altLang="en-US" b="1" dirty="0" smtClean="0">
                <a:solidFill>
                  <a:schemeClr val="tx1"/>
                </a:solidFill>
                <a:latin typeface="標楷體" panose="03000509000000000000" pitchFamily="65" charset="-120"/>
              </a:rPr>
              <a:t>體育</a:t>
            </a:r>
            <a:r>
              <a:rPr lang="zh-TW" altLang="en-US" b="1" dirty="0">
                <a:solidFill>
                  <a:schemeClr val="tx1"/>
                </a:solidFill>
                <a:latin typeface="標楷體" panose="03000509000000000000" pitchFamily="65" charset="-120"/>
              </a:rPr>
              <a:t>班專項術科課程，由學校合格體育教師或專任</a:t>
            </a:r>
            <a:r>
              <a:rPr lang="zh-TW" altLang="en-US" b="1" dirty="0" smtClean="0">
                <a:solidFill>
                  <a:schemeClr val="tx1"/>
                </a:solidFill>
                <a:latin typeface="標楷體" panose="03000509000000000000" pitchFamily="65" charset="-120"/>
              </a:rPr>
              <a:t>運動教練</a:t>
            </a:r>
            <a:r>
              <a:rPr lang="zh-TW" altLang="en-US" b="1" dirty="0">
                <a:solidFill>
                  <a:schemeClr val="tx1"/>
                </a:solidFill>
                <a:latin typeface="標楷體" panose="03000509000000000000" pitchFamily="65" charset="-120"/>
              </a:rPr>
              <a:t>擔任</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622300" indent="-622300">
              <a:lnSpc>
                <a:spcPct val="100000"/>
              </a:lnSpc>
              <a:spcBef>
                <a:spcPts val="600"/>
              </a:spcBef>
              <a:spcAft>
                <a:spcPts val="600"/>
              </a:spcAft>
            </a:pPr>
            <a:r>
              <a:rPr lang="zh-TW" altLang="en-US" spc="-140" dirty="0" smtClean="0">
                <a:solidFill>
                  <a:schemeClr val="tx1"/>
                </a:solidFill>
                <a:latin typeface="標楷體" panose="03000509000000000000" pitchFamily="65" charset="-120"/>
              </a:rPr>
              <a:t>二</a:t>
            </a:r>
            <a:r>
              <a:rPr lang="zh-TW" altLang="en-US" spc="-140" dirty="0">
                <a:solidFill>
                  <a:schemeClr val="tx1"/>
                </a:solidFill>
                <a:latin typeface="標楷體" panose="03000509000000000000" pitchFamily="65" charset="-120"/>
              </a:rPr>
              <a:t>、教練遴聘：</a:t>
            </a:r>
            <a:r>
              <a:rPr lang="zh-TW" altLang="en-US" dirty="0" smtClean="0">
                <a:solidFill>
                  <a:schemeClr val="tx1"/>
                </a:solidFill>
                <a:latin typeface="標楷體" panose="03000509000000000000" pitchFamily="65" charset="-120"/>
              </a:rPr>
              <a:t>依據</a:t>
            </a:r>
            <a:r>
              <a:rPr lang="zh-TW" altLang="en-US" b="1" spc="-140" dirty="0">
                <a:solidFill>
                  <a:srgbClr val="0070C0"/>
                </a:solidFill>
                <a:effectLst>
                  <a:outerShdw blurRad="38100" dist="38100" dir="2700000" algn="tl">
                    <a:srgbClr val="000000">
                      <a:alpha val="43137"/>
                    </a:srgbClr>
                  </a:outerShdw>
                </a:effectLst>
                <a:latin typeface="標楷體" panose="03000509000000000000" pitchFamily="65" charset="-120"/>
              </a:rPr>
              <a:t>各級學校專任運動教練聘任管理辦法</a:t>
            </a:r>
            <a:r>
              <a:rPr lang="zh-TW" altLang="en-US" dirty="0" smtClean="0">
                <a:solidFill>
                  <a:schemeClr val="tx1"/>
                </a:solidFill>
                <a:latin typeface="標楷體" panose="03000509000000000000" pitchFamily="65" charset="-120"/>
              </a:rPr>
              <a:t>規定辦理。</a:t>
            </a:r>
            <a:endParaRPr lang="en-US" altLang="zh-TW" dirty="0" smtClean="0">
              <a:solidFill>
                <a:schemeClr val="tx1"/>
              </a:solidFill>
              <a:latin typeface="標楷體" panose="03000509000000000000" pitchFamily="65" charset="-120"/>
            </a:endParaRPr>
          </a:p>
          <a:p>
            <a:pPr marL="622300" indent="-622300">
              <a:lnSpc>
                <a:spcPct val="100000"/>
              </a:lnSpc>
              <a:spcBef>
                <a:spcPts val="600"/>
              </a:spcBef>
              <a:spcAft>
                <a:spcPts val="600"/>
              </a:spcAft>
            </a:pPr>
            <a:r>
              <a:rPr lang="zh-TW" altLang="en-US" spc="-140" dirty="0">
                <a:solidFill>
                  <a:schemeClr val="tx1"/>
                </a:solidFill>
                <a:latin typeface="Times New Roman" panose="02020603050405020304" pitchFamily="18" charset="0"/>
                <a:cs typeface="Times New Roman" panose="02020603050405020304" pitchFamily="18" charset="0"/>
              </a:rPr>
              <a:t>三、教練員額；</a:t>
            </a:r>
            <a:r>
              <a:rPr lang="zh-TW" altLang="zh-TW" dirty="0">
                <a:solidFill>
                  <a:schemeClr val="tx1"/>
                </a:solidFill>
                <a:latin typeface="Times New Roman" panose="02020603050405020304" pitchFamily="18" charset="0"/>
                <a:cs typeface="Times New Roman" panose="02020603050405020304" pitchFamily="18" charset="0"/>
              </a:rPr>
              <a:t>每校至少置專任運動教練一人；其每年級均設體育班二班以上者，至少置專任運動教練二</a:t>
            </a:r>
            <a:r>
              <a:rPr lang="zh-TW" altLang="zh-TW" dirty="0" smtClean="0">
                <a:solidFill>
                  <a:schemeClr val="tx1"/>
                </a:solidFill>
                <a:latin typeface="Times New Roman" panose="02020603050405020304" pitchFamily="18" charset="0"/>
                <a:cs typeface="Times New Roman" panose="02020603050405020304" pitchFamily="18" charset="0"/>
              </a:rPr>
              <a:t>人</a:t>
            </a:r>
            <a:r>
              <a:rPr lang="en-US" altLang="zh-TW" dirty="0" smtClean="0">
                <a:solidFill>
                  <a:schemeClr val="tx1"/>
                </a:solidFill>
                <a:latin typeface="Times New Roman" panose="02020603050405020304" pitchFamily="18" charset="0"/>
                <a:cs typeface="Times New Roman" panose="02020603050405020304" pitchFamily="18" charset="0"/>
              </a:rPr>
              <a:t>(</a:t>
            </a:r>
            <a:r>
              <a:rPr lang="zh-TW" altLang="en-US" dirty="0" smtClean="0">
                <a:solidFill>
                  <a:schemeClr val="tx1"/>
                </a:solidFill>
                <a:latin typeface="Times New Roman" panose="02020603050405020304" pitchFamily="18" charset="0"/>
                <a:cs typeface="Times New Roman" panose="02020603050405020304" pitchFamily="18" charset="0"/>
              </a:rPr>
              <a:t>第</a:t>
            </a:r>
            <a:r>
              <a:rPr lang="en-US" altLang="zh-TW" dirty="0" smtClean="0">
                <a:solidFill>
                  <a:schemeClr val="tx1"/>
                </a:solidFill>
                <a:latin typeface="Times New Roman" panose="02020603050405020304" pitchFamily="18" charset="0"/>
                <a:cs typeface="Times New Roman" panose="02020603050405020304" pitchFamily="18" charset="0"/>
              </a:rPr>
              <a:t>10</a:t>
            </a:r>
            <a:r>
              <a:rPr lang="zh-TW" altLang="en-US" dirty="0" smtClean="0">
                <a:solidFill>
                  <a:schemeClr val="tx1"/>
                </a:solidFill>
                <a:latin typeface="Times New Roman" panose="02020603050405020304" pitchFamily="18" charset="0"/>
                <a:cs typeface="Times New Roman" panose="02020603050405020304" pitchFamily="18" charset="0"/>
              </a:rPr>
              <a:t>條第</a:t>
            </a:r>
            <a:r>
              <a:rPr lang="en-US" altLang="zh-TW" dirty="0" smtClean="0">
                <a:solidFill>
                  <a:schemeClr val="tx1"/>
                </a:solidFill>
                <a:latin typeface="Times New Roman" panose="02020603050405020304" pitchFamily="18" charset="0"/>
                <a:cs typeface="Times New Roman" panose="02020603050405020304" pitchFamily="18" charset="0"/>
              </a:rPr>
              <a:t>1</a:t>
            </a:r>
            <a:r>
              <a:rPr lang="zh-TW" altLang="en-US" dirty="0" smtClean="0">
                <a:solidFill>
                  <a:schemeClr val="tx1"/>
                </a:solidFill>
                <a:latin typeface="Times New Roman" panose="02020603050405020304" pitchFamily="18" charset="0"/>
                <a:cs typeface="Times New Roman" panose="02020603050405020304" pitchFamily="18" charset="0"/>
              </a:rPr>
              <a:t>項</a:t>
            </a:r>
            <a:r>
              <a:rPr lang="en-US" altLang="zh-TW" dirty="0" smtClean="0">
                <a:solidFill>
                  <a:schemeClr val="tx1"/>
                </a:solidFill>
                <a:latin typeface="Times New Roman" panose="02020603050405020304" pitchFamily="18" charset="0"/>
                <a:cs typeface="Times New Roman" panose="02020603050405020304" pitchFamily="18" charset="0"/>
              </a:rPr>
              <a:t>)</a:t>
            </a:r>
            <a:r>
              <a:rPr lang="zh-TW" altLang="zh-TW" dirty="0" smtClean="0">
                <a:solidFill>
                  <a:schemeClr val="tx1"/>
                </a:solidFill>
                <a:latin typeface="Times New Roman" panose="02020603050405020304" pitchFamily="18" charset="0"/>
                <a:cs typeface="Times New Roman" panose="02020603050405020304" pitchFamily="18" charset="0"/>
              </a:rPr>
              <a:t>。</a:t>
            </a:r>
            <a:endParaRPr lang="en-US" altLang="zh-TW" dirty="0">
              <a:solidFill>
                <a:schemeClr val="tx1"/>
              </a:solidFill>
              <a:latin typeface="Times New Roman" panose="02020603050405020304" pitchFamily="18" charset="0"/>
              <a:cs typeface="Times New Roman" panose="02020603050405020304" pitchFamily="18" charset="0"/>
            </a:endParaRPr>
          </a:p>
          <a:p>
            <a:pPr marL="622300" indent="-622300">
              <a:lnSpc>
                <a:spcPct val="100000"/>
              </a:lnSpc>
              <a:spcBef>
                <a:spcPts val="600"/>
              </a:spcBef>
              <a:spcAft>
                <a:spcPts val="600"/>
              </a:spcAft>
            </a:pPr>
            <a:r>
              <a:rPr lang="zh-TW" altLang="en-US" spc="-140" dirty="0">
                <a:solidFill>
                  <a:schemeClr val="tx1"/>
                </a:solidFill>
                <a:latin typeface="Times New Roman" panose="02020603050405020304" pitchFamily="18" charset="0"/>
                <a:cs typeface="Times New Roman" panose="02020603050405020304" pitchFamily="18" charset="0"/>
              </a:rPr>
              <a:t>四、師資員額：</a:t>
            </a:r>
            <a:r>
              <a:rPr lang="zh-TW" altLang="zh-TW" dirty="0">
                <a:solidFill>
                  <a:schemeClr val="tx1"/>
                </a:solidFill>
                <a:latin typeface="Times New Roman" panose="02020603050405020304" pitchFamily="18" charset="0"/>
                <a:cs typeface="Times New Roman" panose="02020603050405020304" pitchFamily="18" charset="0"/>
              </a:rPr>
              <a:t>國民小學，每班應置前條所定專任師資至少二人；在國民中學及高級中等學校，每班應置前條所定專任師資至少三</a:t>
            </a:r>
            <a:r>
              <a:rPr lang="zh-TW" altLang="zh-TW" dirty="0" smtClean="0">
                <a:solidFill>
                  <a:schemeClr val="tx1"/>
                </a:solidFill>
                <a:latin typeface="Times New Roman" panose="02020603050405020304" pitchFamily="18" charset="0"/>
                <a:cs typeface="Times New Roman" panose="02020603050405020304" pitchFamily="18" charset="0"/>
              </a:rPr>
              <a:t>人</a:t>
            </a:r>
            <a:r>
              <a:rPr lang="en-US" altLang="zh-TW" dirty="0">
                <a:solidFill>
                  <a:schemeClr val="tx1"/>
                </a:solidFill>
                <a:latin typeface="Times New Roman" panose="02020603050405020304" pitchFamily="18" charset="0"/>
                <a:cs typeface="Times New Roman" panose="02020603050405020304" pitchFamily="18" charset="0"/>
              </a:rPr>
              <a:t>(</a:t>
            </a:r>
            <a:r>
              <a:rPr lang="zh-TW" altLang="en-US" dirty="0">
                <a:solidFill>
                  <a:schemeClr val="tx1"/>
                </a:solidFill>
                <a:latin typeface="Times New Roman" panose="02020603050405020304" pitchFamily="18" charset="0"/>
                <a:cs typeface="Times New Roman" panose="02020603050405020304" pitchFamily="18" charset="0"/>
              </a:rPr>
              <a:t>第</a:t>
            </a:r>
            <a:r>
              <a:rPr lang="en-US" altLang="zh-TW" dirty="0">
                <a:solidFill>
                  <a:schemeClr val="tx1"/>
                </a:solidFill>
                <a:latin typeface="Times New Roman" panose="02020603050405020304" pitchFamily="18" charset="0"/>
                <a:cs typeface="Times New Roman" panose="02020603050405020304" pitchFamily="18" charset="0"/>
              </a:rPr>
              <a:t>10</a:t>
            </a:r>
            <a:r>
              <a:rPr lang="zh-TW" altLang="en-US" dirty="0">
                <a:solidFill>
                  <a:schemeClr val="tx1"/>
                </a:solidFill>
                <a:latin typeface="Times New Roman" panose="02020603050405020304" pitchFamily="18" charset="0"/>
                <a:cs typeface="Times New Roman" panose="02020603050405020304" pitchFamily="18" charset="0"/>
              </a:rPr>
              <a:t>條</a:t>
            </a:r>
            <a:r>
              <a:rPr lang="zh-TW" altLang="en-US" dirty="0" smtClean="0">
                <a:solidFill>
                  <a:schemeClr val="tx1"/>
                </a:solidFill>
                <a:latin typeface="Times New Roman" panose="02020603050405020304" pitchFamily="18" charset="0"/>
                <a:cs typeface="Times New Roman" panose="02020603050405020304" pitchFamily="18" charset="0"/>
              </a:rPr>
              <a:t>第</a:t>
            </a:r>
            <a:r>
              <a:rPr lang="en-US" altLang="zh-TW" dirty="0" smtClean="0">
                <a:solidFill>
                  <a:schemeClr val="tx1"/>
                </a:solidFill>
                <a:latin typeface="Times New Roman" panose="02020603050405020304" pitchFamily="18" charset="0"/>
                <a:cs typeface="Times New Roman" panose="02020603050405020304" pitchFamily="18" charset="0"/>
              </a:rPr>
              <a:t>2</a:t>
            </a:r>
            <a:r>
              <a:rPr lang="zh-TW" altLang="en-US" dirty="0" smtClean="0">
                <a:solidFill>
                  <a:schemeClr val="tx1"/>
                </a:solidFill>
                <a:latin typeface="Times New Roman" panose="02020603050405020304" pitchFamily="18" charset="0"/>
                <a:cs typeface="Times New Roman" panose="02020603050405020304" pitchFamily="18" charset="0"/>
              </a:rPr>
              <a:t>項</a:t>
            </a:r>
            <a:r>
              <a:rPr lang="en-US" altLang="zh-TW" dirty="0">
                <a:solidFill>
                  <a:schemeClr val="tx1"/>
                </a:solidFill>
                <a:latin typeface="Times New Roman" panose="02020603050405020304" pitchFamily="18" charset="0"/>
                <a:cs typeface="Times New Roman" panose="02020603050405020304" pitchFamily="18" charset="0"/>
              </a:rPr>
              <a:t>) </a:t>
            </a:r>
            <a:r>
              <a:rPr lang="zh-TW" altLang="zh-TW" dirty="0" smtClean="0">
                <a:solidFill>
                  <a:schemeClr val="tx1"/>
                </a:solidFill>
                <a:latin typeface="Times New Roman" panose="02020603050405020304" pitchFamily="18" charset="0"/>
                <a:cs typeface="Times New Roman" panose="02020603050405020304" pitchFamily="18" charset="0"/>
              </a:rPr>
              <a:t>。</a:t>
            </a:r>
            <a:endParaRPr lang="en-US" altLang="zh-TW" spc="-140" dirty="0">
              <a:solidFill>
                <a:schemeClr val="tx1"/>
              </a:solidFill>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4</a:t>
            </a:fld>
            <a:endParaRPr lang="zh-TW" altLang="en-US"/>
          </a:p>
        </p:txBody>
      </p:sp>
    </p:spTree>
    <p:extLst>
      <p:ext uri="{BB962C8B-B14F-4D97-AF65-F5344CB8AC3E}">
        <p14:creationId xmlns:p14="http://schemas.microsoft.com/office/powerpoint/2010/main" val="267195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872397" y="141428"/>
            <a:ext cx="7200800" cy="1181993"/>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體育班招生</a:t>
            </a:r>
          </a:p>
        </p:txBody>
      </p:sp>
      <p:sp>
        <p:nvSpPr>
          <p:cNvPr id="3" name="副標題 2"/>
          <p:cNvSpPr>
            <a:spLocks noGrp="1"/>
          </p:cNvSpPr>
          <p:nvPr>
            <p:ph type="subTitle" idx="1"/>
          </p:nvPr>
        </p:nvSpPr>
        <p:spPr>
          <a:xfrm>
            <a:off x="1102116" y="1323421"/>
            <a:ext cx="9766181" cy="4176464"/>
          </a:xfrm>
        </p:spPr>
        <p:txBody>
          <a:bodyPr>
            <a:noAutofit/>
          </a:bodyPr>
          <a:lstStyle/>
          <a:p>
            <a:pPr>
              <a:lnSpc>
                <a:spcPct val="100000"/>
              </a:lnSpc>
              <a:spcBef>
                <a:spcPts val="0"/>
              </a:spcBef>
              <a:spcAft>
                <a:spcPts val="0"/>
              </a:spcAft>
            </a:pPr>
            <a:r>
              <a:rPr lang="zh-TW" altLang="en-US" dirty="0">
                <a:solidFill>
                  <a:schemeClr val="tx1"/>
                </a:solidFill>
                <a:latin typeface="標楷體" panose="03000509000000000000" pitchFamily="65" charset="-120"/>
              </a:rPr>
              <a:t>一、高中體育班：</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en-US" altLang="zh-TW" dirty="0">
                <a:solidFill>
                  <a:schemeClr val="tx1"/>
                </a:solidFill>
                <a:latin typeface="標楷體" panose="03000509000000000000" pitchFamily="65" charset="-120"/>
              </a:rPr>
              <a:t>    </a:t>
            </a:r>
            <a:r>
              <a:rPr lang="zh-TW" altLang="en-US" dirty="0">
                <a:solidFill>
                  <a:schemeClr val="tx1"/>
                </a:solidFill>
                <a:latin typeface="標楷體" panose="03000509000000000000" pitchFamily="65" charset="-120"/>
              </a:rPr>
              <a:t>（一）特色招生甄選入學</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en-US" altLang="zh-TW" dirty="0">
                <a:solidFill>
                  <a:schemeClr val="tx1"/>
                </a:solidFill>
                <a:latin typeface="標楷體" panose="03000509000000000000" pitchFamily="65" charset="-120"/>
              </a:rPr>
              <a:t>    </a:t>
            </a:r>
            <a:r>
              <a:rPr lang="zh-TW" altLang="en-US" dirty="0">
                <a:solidFill>
                  <a:schemeClr val="tx1"/>
                </a:solidFill>
                <a:latin typeface="標楷體" panose="03000509000000000000" pitchFamily="65" charset="-120"/>
              </a:rPr>
              <a:t>（二）甄審：名額外加，以國際運動競賽成就為分發  </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en-US" altLang="zh-TW" dirty="0">
                <a:solidFill>
                  <a:schemeClr val="tx1"/>
                </a:solidFill>
                <a:latin typeface="標楷體" panose="03000509000000000000" pitchFamily="65" charset="-120"/>
              </a:rPr>
              <a:t>         </a:t>
            </a:r>
            <a:r>
              <a:rPr lang="zh-TW" altLang="en-US" dirty="0">
                <a:solidFill>
                  <a:schemeClr val="tx1"/>
                </a:solidFill>
                <a:latin typeface="標楷體" panose="03000509000000000000" pitchFamily="65" charset="-120"/>
              </a:rPr>
              <a:t>之標準。</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zh-TW" altLang="en-US" dirty="0">
                <a:solidFill>
                  <a:schemeClr val="tx1"/>
                </a:solidFill>
                <a:latin typeface="標楷體" panose="03000509000000000000" pitchFamily="65" charset="-120"/>
              </a:rPr>
              <a:t>    （三）甄試：以運動競賽成就為報名門檻，並加考學</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en-US" altLang="zh-TW" dirty="0">
                <a:solidFill>
                  <a:schemeClr val="tx1"/>
                </a:solidFill>
                <a:latin typeface="標楷體" panose="03000509000000000000" pitchFamily="65" charset="-120"/>
              </a:rPr>
              <a:t>         </a:t>
            </a:r>
            <a:r>
              <a:rPr lang="zh-TW" altLang="en-US" dirty="0">
                <a:solidFill>
                  <a:schemeClr val="tx1"/>
                </a:solidFill>
                <a:latin typeface="標楷體" panose="03000509000000000000" pitchFamily="65" charset="-120"/>
              </a:rPr>
              <a:t>科，名額內含。</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en-US" altLang="zh-TW" dirty="0">
                <a:solidFill>
                  <a:schemeClr val="tx1"/>
                </a:solidFill>
                <a:latin typeface="標楷體" panose="03000509000000000000" pitchFamily="65" charset="-120"/>
              </a:rPr>
              <a:t>    </a:t>
            </a:r>
            <a:r>
              <a:rPr lang="zh-TW" altLang="en-US" dirty="0">
                <a:solidFill>
                  <a:schemeClr val="tx1"/>
                </a:solidFill>
                <a:latin typeface="標楷體" panose="03000509000000000000" pitchFamily="65" charset="-120"/>
              </a:rPr>
              <a:t>（四）單獨招生：得</a:t>
            </a:r>
            <a:r>
              <a:rPr lang="zh-TW" altLang="en-US" dirty="0">
                <a:solidFill>
                  <a:schemeClr val="tx1"/>
                </a:solidFill>
                <a:latin typeface="Times New Roman" panose="02020603050405020304" pitchFamily="18" charset="0"/>
                <a:cs typeface="Times New Roman" panose="02020603050405020304" pitchFamily="18" charset="0"/>
              </a:rPr>
              <a:t>外加</a:t>
            </a:r>
            <a:r>
              <a:rPr lang="en-US" altLang="zh-TW" dirty="0">
                <a:solidFill>
                  <a:schemeClr val="tx1"/>
                </a:solidFill>
                <a:latin typeface="Times New Roman" panose="02020603050405020304" pitchFamily="18" charset="0"/>
                <a:cs typeface="Times New Roman" panose="02020603050405020304" pitchFamily="18" charset="0"/>
              </a:rPr>
              <a:t>3%</a:t>
            </a:r>
            <a:r>
              <a:rPr lang="zh-TW" altLang="en-US" dirty="0">
                <a:solidFill>
                  <a:schemeClr val="tx1"/>
                </a:solidFill>
                <a:latin typeface="標楷體" panose="03000509000000000000" pitchFamily="65" charset="-120"/>
              </a:rPr>
              <a:t>，其餘內含。</a:t>
            </a:r>
          </a:p>
          <a:p>
            <a:pPr>
              <a:lnSpc>
                <a:spcPct val="100000"/>
              </a:lnSpc>
              <a:spcBef>
                <a:spcPts val="0"/>
              </a:spcBef>
              <a:spcAft>
                <a:spcPts val="0"/>
              </a:spcAft>
            </a:pPr>
            <a:r>
              <a:rPr lang="zh-TW" altLang="en-US" dirty="0">
                <a:solidFill>
                  <a:schemeClr val="tx1"/>
                </a:solidFill>
                <a:latin typeface="標楷體" panose="03000509000000000000" pitchFamily="65" charset="-120"/>
              </a:rPr>
              <a:t>二、國中體育班：甄審、甄試及單獨招生。</a:t>
            </a:r>
            <a:endParaRPr lang="en-US" altLang="zh-TW" dirty="0">
              <a:solidFill>
                <a:schemeClr val="tx1"/>
              </a:solidFill>
              <a:latin typeface="標楷體" panose="03000509000000000000" pitchFamily="65" charset="-120"/>
            </a:endParaRPr>
          </a:p>
          <a:p>
            <a:pPr>
              <a:lnSpc>
                <a:spcPct val="100000"/>
              </a:lnSpc>
              <a:spcBef>
                <a:spcPts val="0"/>
              </a:spcBef>
              <a:spcAft>
                <a:spcPts val="0"/>
              </a:spcAft>
            </a:pPr>
            <a:r>
              <a:rPr lang="zh-TW" altLang="en-US" dirty="0">
                <a:solidFill>
                  <a:schemeClr val="tx1"/>
                </a:solidFill>
                <a:latin typeface="標楷體" panose="03000509000000000000" pitchFamily="65" charset="-120"/>
              </a:rPr>
              <a:t>三、國小體育班：單獨招生</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1DAD4F-4C02-4A04-8090-7A94FC695C52}" type="slidenum">
              <a:rPr kumimoji="0" lang="zh-TW" altLang="en-US"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TW" altLang="en-US"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92116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746215" y="587688"/>
            <a:ext cx="7200800" cy="720080"/>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特色招生</a:t>
            </a:r>
          </a:p>
        </p:txBody>
      </p:sp>
      <p:sp>
        <p:nvSpPr>
          <p:cNvPr id="3" name="副標題 2"/>
          <p:cNvSpPr>
            <a:spLocks noGrp="1"/>
          </p:cNvSpPr>
          <p:nvPr>
            <p:ph type="subTitle" idx="1"/>
          </p:nvPr>
        </p:nvSpPr>
        <p:spPr>
          <a:xfrm>
            <a:off x="1204570" y="1307768"/>
            <a:ext cx="9809794" cy="5342414"/>
          </a:xfrm>
        </p:spPr>
        <p:txBody>
          <a:bodyPr>
            <a:noAutofit/>
          </a:bodyPr>
          <a:lstStyle/>
          <a:p>
            <a:pPr marL="723900" indent="-723900">
              <a:lnSpc>
                <a:spcPct val="150000"/>
              </a:lnSpc>
              <a:spcBef>
                <a:spcPts val="0"/>
              </a:spcBef>
              <a:spcAft>
                <a:spcPts val="0"/>
              </a:spcAft>
            </a:pPr>
            <a:r>
              <a:rPr lang="zh-TW" altLang="en-US" dirty="0">
                <a:solidFill>
                  <a:schemeClr val="tx1"/>
                </a:solidFill>
                <a:latin typeface="標楷體" panose="03000509000000000000" pitchFamily="65" charset="-120"/>
                <a:cs typeface="Times New Roman" panose="02020603050405020304" pitchFamily="18" charset="0"/>
              </a:rPr>
              <a:t>一、依據：高級中等學校體育班特色招生甄選入學核定</a:t>
            </a:r>
            <a:r>
              <a:rPr lang="zh-TW" altLang="en-US" dirty="0" smtClean="0">
                <a:solidFill>
                  <a:schemeClr val="tx1"/>
                </a:solidFill>
                <a:latin typeface="標楷體" panose="03000509000000000000" pitchFamily="65" charset="-120"/>
                <a:cs typeface="Times New Roman" panose="02020603050405020304" pitchFamily="18" charset="0"/>
              </a:rPr>
              <a:t>作業</a:t>
            </a:r>
            <a:r>
              <a:rPr lang="zh-TW" altLang="en-US" dirty="0">
                <a:solidFill>
                  <a:schemeClr val="tx1"/>
                </a:solidFill>
                <a:latin typeface="標楷體" panose="03000509000000000000" pitchFamily="65" charset="-120"/>
                <a:cs typeface="Times New Roman" panose="02020603050405020304" pitchFamily="18" charset="0"/>
              </a:rPr>
              <a:t>要點</a:t>
            </a:r>
            <a:r>
              <a:rPr lang="zh-TW" altLang="en-US" dirty="0" smtClean="0">
                <a:solidFill>
                  <a:schemeClr val="tx1"/>
                </a:solidFill>
                <a:latin typeface="標楷體" panose="03000509000000000000" pitchFamily="65" charset="-120"/>
                <a:cs typeface="Times New Roman" panose="02020603050405020304" pitchFamily="18" charset="0"/>
              </a:rPr>
              <a:t>。</a:t>
            </a:r>
            <a:endParaRPr lang="en-US" altLang="zh-TW" dirty="0" smtClean="0">
              <a:solidFill>
                <a:schemeClr val="tx1"/>
              </a:solidFill>
              <a:latin typeface="標楷體" panose="03000509000000000000" pitchFamily="65" charset="-120"/>
              <a:cs typeface="Times New Roman" panose="02020603050405020304" pitchFamily="18" charset="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cs typeface="Times New Roman" panose="02020603050405020304" pitchFamily="18" charset="0"/>
              </a:rPr>
              <a:t>二</a:t>
            </a:r>
            <a:r>
              <a:rPr lang="zh-TW" altLang="en-US" dirty="0">
                <a:solidFill>
                  <a:schemeClr val="tx1"/>
                </a:solidFill>
                <a:latin typeface="標楷體" panose="03000509000000000000" pitchFamily="65" charset="-120"/>
                <a:cs typeface="Times New Roman" panose="02020603050405020304" pitchFamily="18" charset="0"/>
              </a:rPr>
              <a:t>、程序：應依各主管機關指定期限，擬具計畫書，報各</a:t>
            </a:r>
            <a:r>
              <a:rPr lang="en-US" altLang="zh-TW" dirty="0">
                <a:solidFill>
                  <a:schemeClr val="tx1"/>
                </a:solidFill>
                <a:latin typeface="標楷體" panose="03000509000000000000" pitchFamily="65" charset="-120"/>
                <a:cs typeface="Times New Roman" panose="02020603050405020304" pitchFamily="18" charset="0"/>
              </a:rPr>
              <a:t/>
            </a:r>
            <a:br>
              <a:rPr lang="en-US" altLang="zh-TW" dirty="0">
                <a:solidFill>
                  <a:schemeClr val="tx1"/>
                </a:solidFill>
                <a:latin typeface="標楷體" panose="03000509000000000000" pitchFamily="65" charset="-120"/>
                <a:cs typeface="Times New Roman" panose="02020603050405020304" pitchFamily="18" charset="0"/>
              </a:rPr>
            </a:br>
            <a:r>
              <a:rPr lang="zh-TW" altLang="en-US" dirty="0" smtClean="0">
                <a:solidFill>
                  <a:schemeClr val="tx1"/>
                </a:solidFill>
                <a:latin typeface="標楷體" panose="03000509000000000000" pitchFamily="65" charset="-120"/>
                <a:cs typeface="Times New Roman" panose="02020603050405020304" pitchFamily="18" charset="0"/>
              </a:rPr>
              <a:t>該</a:t>
            </a:r>
            <a:r>
              <a:rPr lang="zh-TW" altLang="en-US" dirty="0">
                <a:solidFill>
                  <a:schemeClr val="tx1"/>
                </a:solidFill>
                <a:latin typeface="標楷體" panose="03000509000000000000" pitchFamily="65" charset="-120"/>
                <a:cs typeface="Times New Roman" panose="02020603050405020304" pitchFamily="18" charset="0"/>
              </a:rPr>
              <a:t>主管機關審查核定</a:t>
            </a:r>
            <a:r>
              <a:rPr lang="zh-TW" altLang="en-US" dirty="0" smtClean="0">
                <a:solidFill>
                  <a:schemeClr val="tx1"/>
                </a:solidFill>
                <a:latin typeface="標楷體" panose="03000509000000000000" pitchFamily="65" charset="-120"/>
                <a:cs typeface="Times New Roman" panose="02020603050405020304" pitchFamily="18" charset="0"/>
              </a:rPr>
              <a:t>。</a:t>
            </a:r>
            <a:endParaRPr lang="en-US" altLang="zh-TW" dirty="0" smtClean="0">
              <a:solidFill>
                <a:schemeClr val="tx1"/>
              </a:solidFill>
              <a:latin typeface="標楷體" panose="03000509000000000000" pitchFamily="65" charset="-120"/>
              <a:cs typeface="Times New Roman" panose="02020603050405020304" pitchFamily="18" charset="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cs typeface="Times New Roman" panose="02020603050405020304" pitchFamily="18" charset="0"/>
              </a:rPr>
              <a:t>三</a:t>
            </a:r>
            <a:r>
              <a:rPr lang="zh-TW" altLang="en-US" dirty="0">
                <a:solidFill>
                  <a:schemeClr val="tx1"/>
                </a:solidFill>
                <a:latin typeface="標楷體" panose="03000509000000000000" pitchFamily="65" charset="-120"/>
                <a:cs typeface="Times New Roman" panose="02020603050405020304" pitchFamily="18" charset="0"/>
              </a:rPr>
              <a:t>、經核定三年內得免提體育班特色招生甄選入學計畫，</a:t>
            </a:r>
            <a:r>
              <a:rPr lang="en-US" altLang="zh-TW" dirty="0">
                <a:solidFill>
                  <a:schemeClr val="tx1"/>
                </a:solidFill>
                <a:latin typeface="標楷體" panose="03000509000000000000" pitchFamily="65" charset="-120"/>
                <a:cs typeface="Times New Roman" panose="02020603050405020304" pitchFamily="18" charset="0"/>
              </a:rPr>
              <a:t/>
            </a:r>
            <a:br>
              <a:rPr lang="en-US" altLang="zh-TW" dirty="0">
                <a:solidFill>
                  <a:schemeClr val="tx1"/>
                </a:solidFill>
                <a:latin typeface="標楷體" panose="03000509000000000000" pitchFamily="65" charset="-120"/>
                <a:cs typeface="Times New Roman" panose="02020603050405020304" pitchFamily="18" charset="0"/>
              </a:rPr>
            </a:br>
            <a:r>
              <a:rPr lang="zh-TW" altLang="en-US" dirty="0" smtClean="0">
                <a:solidFill>
                  <a:schemeClr val="tx1"/>
                </a:solidFill>
                <a:latin typeface="標楷體" panose="03000509000000000000" pitchFamily="65" charset="-120"/>
                <a:cs typeface="Times New Roman" panose="02020603050405020304" pitchFamily="18" charset="0"/>
              </a:rPr>
              <a:t>主管機關</a:t>
            </a:r>
            <a:r>
              <a:rPr lang="zh-TW" altLang="en-US" dirty="0">
                <a:solidFill>
                  <a:schemeClr val="tx1"/>
                </a:solidFill>
                <a:latin typeface="標楷體" panose="03000509000000000000" pitchFamily="65" charset="-120"/>
                <a:cs typeface="Times New Roman" panose="02020603050405020304" pitchFamily="18" charset="0"/>
              </a:rPr>
              <a:t>應參酌學校應屆畢業生人數及前學年度特色</a:t>
            </a:r>
            <a:r>
              <a:rPr lang="en-US" altLang="zh-TW" dirty="0">
                <a:solidFill>
                  <a:schemeClr val="tx1"/>
                </a:solidFill>
                <a:latin typeface="標楷體" panose="03000509000000000000" pitchFamily="65" charset="-120"/>
                <a:cs typeface="Times New Roman" panose="02020603050405020304" pitchFamily="18" charset="0"/>
              </a:rPr>
              <a:t/>
            </a:r>
            <a:br>
              <a:rPr lang="en-US" altLang="zh-TW" dirty="0">
                <a:solidFill>
                  <a:schemeClr val="tx1"/>
                </a:solidFill>
                <a:latin typeface="標楷體" panose="03000509000000000000" pitchFamily="65" charset="-120"/>
                <a:cs typeface="Times New Roman" panose="02020603050405020304" pitchFamily="18" charset="0"/>
              </a:rPr>
            </a:br>
            <a:r>
              <a:rPr lang="zh-TW" altLang="en-US" dirty="0" smtClean="0">
                <a:solidFill>
                  <a:schemeClr val="tx1"/>
                </a:solidFill>
                <a:latin typeface="標楷體" panose="03000509000000000000" pitchFamily="65" charset="-120"/>
                <a:cs typeface="Times New Roman" panose="02020603050405020304" pitchFamily="18" charset="0"/>
              </a:rPr>
              <a:t>招生</a:t>
            </a:r>
            <a:r>
              <a:rPr lang="zh-TW" altLang="en-US" dirty="0">
                <a:solidFill>
                  <a:schemeClr val="tx1"/>
                </a:solidFill>
                <a:latin typeface="標楷體" panose="03000509000000000000" pitchFamily="65" charset="-120"/>
                <a:cs typeface="Times New Roman" panose="02020603050405020304" pitchFamily="18" charset="0"/>
              </a:rPr>
              <a:t>辦理情形等，核定特色招生名額。</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6</a:t>
            </a:fld>
            <a:endParaRPr lang="zh-TW" altLang="en-US"/>
          </a:p>
        </p:txBody>
      </p:sp>
    </p:spTree>
    <p:extLst>
      <p:ext uri="{BB962C8B-B14F-4D97-AF65-F5344CB8AC3E}">
        <p14:creationId xmlns:p14="http://schemas.microsoft.com/office/powerpoint/2010/main" val="357067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872397" y="141428"/>
            <a:ext cx="7200800" cy="1181993"/>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體育班招生</a:t>
            </a:r>
          </a:p>
        </p:txBody>
      </p:sp>
      <p:sp>
        <p:nvSpPr>
          <p:cNvPr id="3" name="副標題 2"/>
          <p:cNvSpPr>
            <a:spLocks noGrp="1"/>
          </p:cNvSpPr>
          <p:nvPr>
            <p:ph type="subTitle" idx="1"/>
          </p:nvPr>
        </p:nvSpPr>
        <p:spPr>
          <a:xfrm>
            <a:off x="1102116" y="1512315"/>
            <a:ext cx="9766181" cy="4176464"/>
          </a:xfrm>
        </p:spPr>
        <p:txBody>
          <a:bodyPr>
            <a:noAutofit/>
          </a:bodyPr>
          <a:lstStyle/>
          <a:p>
            <a:pPr marL="723900" indent="-723900">
              <a:lnSpc>
                <a:spcPct val="150000"/>
              </a:lnSpc>
              <a:spcBef>
                <a:spcPts val="0"/>
              </a:spcBef>
              <a:spcAft>
                <a:spcPts val="0"/>
              </a:spcAft>
            </a:pPr>
            <a:r>
              <a:rPr lang="zh-TW" altLang="en-US" dirty="0">
                <a:solidFill>
                  <a:schemeClr val="tx1"/>
                </a:solidFill>
                <a:latin typeface="標楷體" panose="03000509000000000000" pitchFamily="65" charset="-120"/>
              </a:rPr>
              <a:t>一、廣納就學區內相關學校及人員意見，充分進行溝通</a:t>
            </a:r>
            <a:r>
              <a:rPr lang="zh-TW" altLang="en-US" dirty="0" smtClean="0">
                <a:solidFill>
                  <a:schemeClr val="tx1"/>
                </a:solidFill>
                <a:latin typeface="標楷體" panose="03000509000000000000" pitchFamily="65" charset="-120"/>
              </a:rPr>
              <a:t>及協調</a:t>
            </a:r>
            <a:r>
              <a:rPr lang="zh-TW" altLang="en-US" dirty="0">
                <a:solidFill>
                  <a:schemeClr val="tx1"/>
                </a:solidFill>
                <a:latin typeface="標楷體" panose="03000509000000000000" pitchFamily="65" charset="-120"/>
              </a:rPr>
              <a:t>，凝聚共識</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rPr>
              <a:t>二</a:t>
            </a:r>
            <a:r>
              <a:rPr lang="zh-TW" altLang="en-US" dirty="0">
                <a:solidFill>
                  <a:schemeClr val="tx1"/>
                </a:solidFill>
                <a:latin typeface="標楷體" panose="03000509000000000000" pitchFamily="65" charset="-120"/>
              </a:rPr>
              <a:t>、建置招生資訊平台，公告各區招生辦理方式</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smtClean="0">
                <a:solidFill>
                  <a:schemeClr val="tx1"/>
                </a:solidFill>
                <a:latin typeface="標楷體" panose="03000509000000000000" pitchFamily="65" charset="-120"/>
              </a:rPr>
              <a:t>三</a:t>
            </a:r>
            <a:r>
              <a:rPr lang="zh-TW" altLang="en-US" dirty="0">
                <a:solidFill>
                  <a:schemeClr val="tx1"/>
                </a:solidFill>
                <a:latin typeface="標楷體" panose="03000509000000000000" pitchFamily="65" charset="-120"/>
              </a:rPr>
              <a:t>、各入學推動工作小組得訂定學校體育班招生甄選</a:t>
            </a:r>
            <a:r>
              <a:rPr lang="zh-TW" altLang="en-US" dirty="0" smtClean="0">
                <a:solidFill>
                  <a:schemeClr val="tx1"/>
                </a:solidFill>
                <a:latin typeface="標楷體" panose="03000509000000000000" pitchFamily="65" charset="-120"/>
              </a:rPr>
              <a:t>入學</a:t>
            </a:r>
            <a:r>
              <a:rPr lang="zh-TW" altLang="en-US" dirty="0">
                <a:solidFill>
                  <a:schemeClr val="tx1"/>
                </a:solidFill>
                <a:latin typeface="標楷體" panose="03000509000000000000" pitchFamily="65" charset="-120"/>
              </a:rPr>
              <a:t>補充作業原則。</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7</a:t>
            </a:fld>
            <a:endParaRPr lang="zh-TW" altLang="en-US"/>
          </a:p>
        </p:txBody>
      </p:sp>
    </p:spTree>
    <p:extLst>
      <p:ext uri="{BB962C8B-B14F-4D97-AF65-F5344CB8AC3E}">
        <p14:creationId xmlns:p14="http://schemas.microsoft.com/office/powerpoint/2010/main" val="360824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27620" y="138547"/>
            <a:ext cx="7200800" cy="1181993"/>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資料建置</a:t>
            </a:r>
          </a:p>
        </p:txBody>
      </p:sp>
      <p:sp>
        <p:nvSpPr>
          <p:cNvPr id="3" name="副標題 2"/>
          <p:cNvSpPr>
            <a:spLocks noGrp="1"/>
          </p:cNvSpPr>
          <p:nvPr>
            <p:ph type="subTitle" idx="1"/>
          </p:nvPr>
        </p:nvSpPr>
        <p:spPr>
          <a:xfrm>
            <a:off x="916360" y="1606739"/>
            <a:ext cx="10513640" cy="4176464"/>
          </a:xfrm>
        </p:spPr>
        <p:txBody>
          <a:bodyPr>
            <a:noAutofit/>
          </a:bodyPr>
          <a:lstStyle/>
          <a:p>
            <a:pPr>
              <a:lnSpc>
                <a:spcPct val="150000"/>
              </a:lnSpc>
              <a:spcBef>
                <a:spcPts val="0"/>
              </a:spcBef>
              <a:spcAft>
                <a:spcPts val="0"/>
              </a:spcAft>
            </a:pPr>
            <a:r>
              <a:rPr lang="zh-TW" altLang="en-US" dirty="0">
                <a:solidFill>
                  <a:schemeClr val="tx1"/>
                </a:solidFill>
                <a:latin typeface="標楷體" panose="03000509000000000000" pitchFamily="65" charset="-120"/>
              </a:rPr>
              <a:t>一、學校應建立體育班學生之資料檔案，並定期追蹤輔導。</a:t>
            </a:r>
            <a:endParaRPr lang="en-US" altLang="zh-TW" dirty="0">
              <a:solidFill>
                <a:schemeClr val="tx1"/>
              </a:solidFill>
              <a:latin typeface="標楷體" panose="03000509000000000000" pitchFamily="65" charset="-120"/>
            </a:endParaRPr>
          </a:p>
          <a:p>
            <a:pPr>
              <a:lnSpc>
                <a:spcPct val="150000"/>
              </a:lnSpc>
              <a:spcBef>
                <a:spcPts val="0"/>
              </a:spcBef>
              <a:spcAft>
                <a:spcPts val="0"/>
              </a:spcAft>
            </a:pPr>
            <a:r>
              <a:rPr lang="zh-TW" altLang="en-US" dirty="0">
                <a:solidFill>
                  <a:schemeClr val="tx1"/>
                </a:solidFill>
                <a:latin typeface="標楷體" panose="03000509000000000000" pitchFamily="65" charset="-120"/>
              </a:rPr>
              <a:t>二、運動訓練日誌：運動前、中、後，身心理狀態和心得感想。</a:t>
            </a:r>
            <a:endParaRPr lang="en-US" altLang="zh-TW" dirty="0">
              <a:solidFill>
                <a:schemeClr val="tx1"/>
              </a:solidFill>
              <a:latin typeface="標楷體" panose="03000509000000000000" pitchFamily="65" charset="-120"/>
            </a:endParaRPr>
          </a:p>
          <a:p>
            <a:pPr marL="723900" indent="-723900">
              <a:lnSpc>
                <a:spcPct val="150000"/>
              </a:lnSpc>
              <a:spcBef>
                <a:spcPts val="0"/>
              </a:spcBef>
              <a:spcAft>
                <a:spcPts val="0"/>
              </a:spcAft>
            </a:pPr>
            <a:r>
              <a:rPr lang="zh-TW" altLang="en-US" dirty="0">
                <a:solidFill>
                  <a:schemeClr val="tx1"/>
                </a:solidFill>
                <a:latin typeface="標楷體" panose="03000509000000000000" pitchFamily="65" charset="-120"/>
              </a:rPr>
              <a:t>三、開發體育班資料庫系統，透過大數據分析辦理運動選材及</a:t>
            </a:r>
            <a:r>
              <a:rPr lang="en-US" altLang="zh-TW" dirty="0">
                <a:solidFill>
                  <a:schemeClr val="tx1"/>
                </a:solidFill>
                <a:latin typeface="標楷體" panose="03000509000000000000" pitchFamily="65" charset="-120"/>
              </a:rPr>
              <a:t/>
            </a:r>
            <a:br>
              <a:rPr lang="en-US" altLang="zh-TW" dirty="0">
                <a:solidFill>
                  <a:schemeClr val="tx1"/>
                </a:solidFill>
                <a:latin typeface="標楷體" panose="03000509000000000000" pitchFamily="65" charset="-120"/>
              </a:rPr>
            </a:br>
            <a:r>
              <a:rPr lang="zh-TW" altLang="en-US" dirty="0" smtClean="0">
                <a:solidFill>
                  <a:schemeClr val="tx1"/>
                </a:solidFill>
                <a:latin typeface="標楷體" panose="03000509000000000000" pitchFamily="65" charset="-120"/>
              </a:rPr>
              <a:t>建置</a:t>
            </a:r>
            <a:r>
              <a:rPr lang="zh-TW" altLang="en-US" dirty="0">
                <a:solidFill>
                  <a:schemeClr val="tx1"/>
                </a:solidFill>
                <a:latin typeface="標楷體" panose="03000509000000000000" pitchFamily="65" charset="-120"/>
              </a:rPr>
              <a:t>優秀運動選手之學習檔案。</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8</a:t>
            </a:fld>
            <a:endParaRPr lang="zh-TW" altLang="en-US"/>
          </a:p>
        </p:txBody>
      </p:sp>
    </p:spTree>
    <p:extLst>
      <p:ext uri="{BB962C8B-B14F-4D97-AF65-F5344CB8AC3E}">
        <p14:creationId xmlns:p14="http://schemas.microsoft.com/office/powerpoint/2010/main" val="1800939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6268" y="1"/>
            <a:ext cx="7200800" cy="762000"/>
          </a:xfrm>
        </p:spPr>
        <p:txBody>
          <a:bodyPr vert="horz" lIns="91440" tIns="45720" rIns="91440" bIns="45720" rtlCol="0" anchor="b">
            <a:normAutofit/>
          </a:bodyPr>
          <a:lstStyle/>
          <a:p>
            <a:pPr algn="ctr"/>
            <a:r>
              <a:rPr lang="zh-TW" altLang="en-US" sz="4800" dirty="0">
                <a:solidFill>
                  <a:schemeClr val="tx1">
                    <a:lumMod val="75000"/>
                    <a:lumOff val="25000"/>
                  </a:schemeClr>
                </a:solidFill>
                <a:latin typeface="標楷體" panose="03000509000000000000" pitchFamily="65" charset="-120"/>
              </a:rPr>
              <a:t>獎勵措施</a:t>
            </a:r>
          </a:p>
        </p:txBody>
      </p:sp>
      <p:sp>
        <p:nvSpPr>
          <p:cNvPr id="3" name="副標題 2"/>
          <p:cNvSpPr>
            <a:spLocks noGrp="1"/>
          </p:cNvSpPr>
          <p:nvPr>
            <p:ph type="subTitle" idx="1"/>
          </p:nvPr>
        </p:nvSpPr>
        <p:spPr>
          <a:xfrm>
            <a:off x="467360" y="919480"/>
            <a:ext cx="10949940" cy="5367020"/>
          </a:xfrm>
        </p:spPr>
        <p:txBody>
          <a:bodyPr>
            <a:noAutofit/>
          </a:bodyPr>
          <a:lstStyle/>
          <a:p>
            <a:pPr>
              <a:lnSpc>
                <a:spcPts val="4500"/>
              </a:lnSpc>
              <a:spcBef>
                <a:spcPts val="0"/>
              </a:spcBef>
              <a:spcAft>
                <a:spcPts val="0"/>
              </a:spcAft>
            </a:pPr>
            <a:r>
              <a:rPr lang="zh-TW" altLang="en-US" dirty="0">
                <a:solidFill>
                  <a:schemeClr val="tx1"/>
                </a:solidFill>
                <a:latin typeface="標楷體" panose="03000509000000000000" pitchFamily="65" charset="-120"/>
              </a:rPr>
              <a:t>一</a:t>
            </a:r>
            <a:r>
              <a:rPr lang="zh-TW" altLang="en-US" dirty="0" smtClean="0">
                <a:solidFill>
                  <a:schemeClr val="tx1"/>
                </a:solidFill>
                <a:latin typeface="標楷體" panose="03000509000000000000" pitchFamily="65" charset="-120"/>
              </a:rPr>
              <a:t>、各校訂定之學生</a:t>
            </a:r>
            <a:r>
              <a:rPr lang="zh-TW" altLang="en-US" dirty="0">
                <a:solidFill>
                  <a:schemeClr val="tx1"/>
                </a:solidFill>
                <a:latin typeface="標楷體" panose="03000509000000000000" pitchFamily="65" charset="-120"/>
              </a:rPr>
              <a:t>輔導管教辦法之獎懲規定</a:t>
            </a:r>
            <a:endParaRPr lang="en-US" altLang="zh-TW" dirty="0">
              <a:solidFill>
                <a:schemeClr val="tx1"/>
              </a:solidFill>
              <a:latin typeface="標楷體" panose="03000509000000000000" pitchFamily="65" charset="-120"/>
            </a:endParaRPr>
          </a:p>
          <a:p>
            <a:pPr>
              <a:lnSpc>
                <a:spcPts val="4500"/>
              </a:lnSpc>
              <a:spcBef>
                <a:spcPts val="0"/>
              </a:spcBef>
              <a:spcAft>
                <a:spcPts val="0"/>
              </a:spcAft>
            </a:pPr>
            <a:r>
              <a:rPr lang="zh-TW" altLang="en-US" dirty="0">
                <a:solidFill>
                  <a:schemeClr val="tx1"/>
                </a:solidFill>
                <a:latin typeface="標楷體" panose="03000509000000000000" pitchFamily="65" charset="-120"/>
              </a:rPr>
              <a:t>二、各校訂定之學校家長會獎勵辦法</a:t>
            </a:r>
            <a:endParaRPr lang="en-US" altLang="zh-TW" dirty="0">
              <a:solidFill>
                <a:schemeClr val="tx1"/>
              </a:solidFill>
              <a:latin typeface="標楷體" panose="03000509000000000000" pitchFamily="65" charset="-120"/>
            </a:endParaRPr>
          </a:p>
          <a:p>
            <a:pPr>
              <a:lnSpc>
                <a:spcPts val="4500"/>
              </a:lnSpc>
              <a:spcBef>
                <a:spcPts val="0"/>
              </a:spcBef>
              <a:spcAft>
                <a:spcPts val="0"/>
              </a:spcAft>
            </a:pPr>
            <a:r>
              <a:rPr lang="zh-TW" altLang="en-US" dirty="0">
                <a:solidFill>
                  <a:schemeClr val="tx1"/>
                </a:solidFill>
                <a:latin typeface="標楷體" panose="03000509000000000000" pitchFamily="65" charset="-120"/>
              </a:rPr>
              <a:t>三、</a:t>
            </a:r>
            <a:r>
              <a:rPr lang="zh-TW" altLang="en-US" dirty="0" smtClean="0">
                <a:solidFill>
                  <a:schemeClr val="tx1"/>
                </a:solidFill>
                <a:latin typeface="標楷體" panose="03000509000000000000" pitchFamily="65" charset="-120"/>
              </a:rPr>
              <a:t>主管機關訂</a:t>
            </a:r>
            <a:r>
              <a:rPr lang="zh-TW" altLang="en-US" dirty="0">
                <a:solidFill>
                  <a:schemeClr val="tx1"/>
                </a:solidFill>
                <a:latin typeface="標楷體" panose="03000509000000000000" pitchFamily="65" charset="-120"/>
              </a:rPr>
              <a:t>定之運動績優獎勵辦法</a:t>
            </a:r>
            <a:endParaRPr lang="en-US" altLang="zh-TW" dirty="0">
              <a:solidFill>
                <a:schemeClr val="tx1"/>
              </a:solidFill>
              <a:latin typeface="標楷體" panose="03000509000000000000" pitchFamily="65" charset="-120"/>
            </a:endParaRPr>
          </a:p>
          <a:p>
            <a:pPr>
              <a:lnSpc>
                <a:spcPts val="4500"/>
              </a:lnSpc>
              <a:spcBef>
                <a:spcPts val="0"/>
              </a:spcBef>
              <a:spcAft>
                <a:spcPts val="0"/>
              </a:spcAft>
            </a:pPr>
            <a:r>
              <a:rPr lang="zh-TW" altLang="en-US" dirty="0">
                <a:solidFill>
                  <a:schemeClr val="tx1"/>
                </a:solidFill>
                <a:latin typeface="標楷體" panose="03000509000000000000" pitchFamily="65" charset="-120"/>
              </a:rPr>
              <a:t>四、教育部體育署各項獎勵（給人、給資源）</a:t>
            </a:r>
            <a:endParaRPr lang="en-US" altLang="zh-TW" dirty="0">
              <a:solidFill>
                <a:schemeClr val="tx1"/>
              </a:solidFill>
              <a:latin typeface="標楷體" panose="03000509000000000000" pitchFamily="65" charset="-120"/>
            </a:endParaRPr>
          </a:p>
          <a:p>
            <a:pPr marL="723900" indent="-723900">
              <a:lnSpc>
                <a:spcPts val="4500"/>
              </a:lnSpc>
              <a:spcBef>
                <a:spcPts val="0"/>
              </a:spcBef>
              <a:spcAft>
                <a:spcPts val="0"/>
              </a:spcAft>
            </a:pPr>
            <a:r>
              <a:rPr lang="zh-TW" altLang="en-US" dirty="0">
                <a:solidFill>
                  <a:schemeClr val="tx1"/>
                </a:solidFill>
                <a:latin typeface="標楷體" panose="03000509000000000000" pitchFamily="65" charset="-120"/>
              </a:rPr>
              <a:t>五</a:t>
            </a:r>
            <a:r>
              <a:rPr lang="zh-TW" altLang="en-US" dirty="0" smtClean="0">
                <a:solidFill>
                  <a:schemeClr val="tx1"/>
                </a:solidFill>
                <a:latin typeface="標楷體" panose="03000509000000000000" pitchFamily="65" charset="-120"/>
              </a:rPr>
              <a:t>、目前提供體育</a:t>
            </a:r>
            <a:r>
              <a:rPr lang="zh-TW" altLang="en-US" dirty="0">
                <a:solidFill>
                  <a:schemeClr val="tx1"/>
                </a:solidFill>
                <a:latin typeface="標楷體" panose="03000509000000000000" pitchFamily="65" charset="-120"/>
              </a:rPr>
              <a:t>班提供專款</a:t>
            </a:r>
            <a:r>
              <a:rPr lang="zh-TW" altLang="en-US" dirty="0" smtClean="0">
                <a:solidFill>
                  <a:schemeClr val="tx1"/>
                </a:solidFill>
                <a:latin typeface="標楷體" panose="03000509000000000000" pitchFamily="65" charset="-120"/>
              </a:rPr>
              <a:t>補助項目較少，</a:t>
            </a:r>
            <a:r>
              <a:rPr lang="zh-TW" altLang="en-US" dirty="0">
                <a:solidFill>
                  <a:schemeClr val="tx1"/>
                </a:solidFill>
                <a:latin typeface="標楷體" panose="03000509000000000000" pitchFamily="65" charset="-120"/>
              </a:rPr>
              <a:t>建</a:t>
            </a:r>
            <a:r>
              <a:rPr lang="zh-TW" altLang="en-US" dirty="0" smtClean="0">
                <a:solidFill>
                  <a:schemeClr val="tx1"/>
                </a:solidFill>
                <a:latin typeface="標楷體" panose="03000509000000000000" pitchFamily="65" charset="-120"/>
              </a:rPr>
              <a:t>請可增加補助項目及金額</a:t>
            </a:r>
            <a:r>
              <a:rPr lang="zh-TW" altLang="en-US" dirty="0" smtClean="0">
                <a:solidFill>
                  <a:srgbClr val="0070C0"/>
                </a:solidFill>
                <a:latin typeface="標楷體" panose="03000509000000000000" pitchFamily="65" charset="-120"/>
              </a:rPr>
              <a:t>。</a:t>
            </a:r>
            <a:endParaRPr lang="en-US" altLang="zh-TW" dirty="0" smtClean="0">
              <a:solidFill>
                <a:srgbClr val="0070C0"/>
              </a:solidFill>
              <a:latin typeface="標楷體" panose="03000509000000000000" pitchFamily="65" charset="-120"/>
            </a:endParaRPr>
          </a:p>
          <a:p>
            <a:pPr marL="723900">
              <a:lnSpc>
                <a:spcPts val="4500"/>
              </a:lnSpc>
              <a:spcBef>
                <a:spcPts val="0"/>
              </a:spcBef>
              <a:spcAft>
                <a:spcPts val="0"/>
              </a:spcAft>
            </a:pPr>
            <a:r>
              <a:rPr lang="zh-TW" altLang="en-US" dirty="0" smtClean="0">
                <a:solidFill>
                  <a:srgbClr val="0070C0"/>
                </a:solidFill>
                <a:latin typeface="標楷體" panose="03000509000000000000" pitchFamily="65" charset="-120"/>
              </a:rPr>
              <a:t>另，依據高級</a:t>
            </a:r>
            <a:r>
              <a:rPr lang="zh-TW" altLang="en-US" dirty="0">
                <a:solidFill>
                  <a:srgbClr val="0070C0"/>
                </a:solidFill>
                <a:latin typeface="標楷體" panose="03000509000000000000" pitchFamily="65" charset="-120"/>
              </a:rPr>
              <a:t>中等以下學校體育班設立辦法</a:t>
            </a:r>
            <a:r>
              <a:rPr lang="zh-TW" altLang="en-US" dirty="0" smtClean="0">
                <a:solidFill>
                  <a:srgbClr val="0070C0"/>
                </a:solidFill>
                <a:latin typeface="標楷體" panose="03000509000000000000" pitchFamily="65" charset="-120"/>
              </a:rPr>
              <a:t>第</a:t>
            </a:r>
            <a:r>
              <a:rPr lang="en-US" altLang="zh-TW" dirty="0" smtClean="0">
                <a:solidFill>
                  <a:srgbClr val="0070C0"/>
                </a:solidFill>
                <a:latin typeface="標楷體" panose="03000509000000000000" pitchFamily="65" charset="-120"/>
              </a:rPr>
              <a:t>25</a:t>
            </a:r>
            <a:r>
              <a:rPr lang="zh-TW" altLang="en-US" dirty="0" smtClean="0">
                <a:solidFill>
                  <a:srgbClr val="0070C0"/>
                </a:solidFill>
                <a:latin typeface="標楷體" panose="03000509000000000000" pitchFamily="65" charset="-120"/>
              </a:rPr>
              <a:t>條第</a:t>
            </a:r>
            <a:r>
              <a:rPr lang="en-US" altLang="zh-TW" dirty="0" smtClean="0">
                <a:solidFill>
                  <a:srgbClr val="0070C0"/>
                </a:solidFill>
                <a:latin typeface="標楷體" panose="03000509000000000000" pitchFamily="65" charset="-120"/>
              </a:rPr>
              <a:t>2</a:t>
            </a:r>
            <a:r>
              <a:rPr lang="zh-TW" altLang="en-US" dirty="0" smtClean="0">
                <a:solidFill>
                  <a:srgbClr val="0070C0"/>
                </a:solidFill>
                <a:latin typeface="標楷體" panose="03000509000000000000" pitchFamily="65" charset="-120"/>
              </a:rPr>
              <a:t>項</a:t>
            </a:r>
            <a:r>
              <a:rPr lang="zh-TW" altLang="en-US" dirty="0">
                <a:solidFill>
                  <a:srgbClr val="0070C0"/>
                </a:solidFill>
                <a:latin typeface="標楷體" panose="03000509000000000000" pitchFamily="65" charset="-120"/>
              </a:rPr>
              <a:t>規定，教育部對直轄市、縣（市）主管機關辦理轄區內各學校體育班績效優良者，應予</a:t>
            </a:r>
            <a:r>
              <a:rPr lang="zh-TW" altLang="en-US" dirty="0" smtClean="0">
                <a:solidFill>
                  <a:srgbClr val="0070C0"/>
                </a:solidFill>
                <a:latin typeface="標楷體" panose="03000509000000000000" pitchFamily="65" charset="-120"/>
              </a:rPr>
              <a:t>獎勵，有助鼓勵體育</a:t>
            </a:r>
            <a:r>
              <a:rPr lang="zh-TW" altLang="en-US" dirty="0">
                <a:solidFill>
                  <a:srgbClr val="0070C0"/>
                </a:solidFill>
                <a:latin typeface="標楷體" panose="03000509000000000000" pitchFamily="65" charset="-120"/>
              </a:rPr>
              <a:t>班之未來發展。</a:t>
            </a:r>
          </a:p>
        </p:txBody>
      </p:sp>
      <p:sp>
        <p:nvSpPr>
          <p:cNvPr id="4" name="投影片編號版面配置區 3"/>
          <p:cNvSpPr>
            <a:spLocks noGrp="1"/>
          </p:cNvSpPr>
          <p:nvPr>
            <p:ph type="sldNum" sz="quarter" idx="12"/>
          </p:nvPr>
        </p:nvSpPr>
        <p:spPr/>
        <p:txBody>
          <a:bodyPr/>
          <a:lstStyle/>
          <a:p>
            <a:fld id="{511DAD4F-4C02-4A04-8090-7A94FC695C52}" type="slidenum">
              <a:rPr lang="zh-TW" altLang="en-US" smtClean="0"/>
              <a:t>9</a:t>
            </a:fld>
            <a:endParaRPr lang="zh-TW" altLang="en-US"/>
          </a:p>
        </p:txBody>
      </p:sp>
    </p:spTree>
    <p:extLst>
      <p:ext uri="{BB962C8B-B14F-4D97-AF65-F5344CB8AC3E}">
        <p14:creationId xmlns:p14="http://schemas.microsoft.com/office/powerpoint/2010/main" val="3396617992"/>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901</TotalTime>
  <Words>2703</Words>
  <Application>Microsoft Office PowerPoint</Application>
  <PresentationFormat>自訂</PresentationFormat>
  <Paragraphs>264</Paragraphs>
  <Slides>36</Slides>
  <Notes>0</Notes>
  <HiddenSlides>0</HiddenSlides>
  <MMClips>0</MMClips>
  <ScaleCrop>false</ScaleCrop>
  <HeadingPairs>
    <vt:vector size="4" baseType="variant">
      <vt:variant>
        <vt:lpstr>佈景主題</vt:lpstr>
      </vt:variant>
      <vt:variant>
        <vt:i4>1</vt:i4>
      </vt:variant>
      <vt:variant>
        <vt:lpstr>投影片標題</vt:lpstr>
      </vt:variant>
      <vt:variant>
        <vt:i4>36</vt:i4>
      </vt:variant>
    </vt:vector>
  </HeadingPairs>
  <TitlesOfParts>
    <vt:vector size="37" baseType="lpstr">
      <vt:lpstr>回顧</vt:lpstr>
      <vt:lpstr>議題四 體育班經營與管理新議題</vt:lpstr>
      <vt:lpstr>行政服務與支持系統</vt:lpstr>
      <vt:lpstr>核心理念</vt:lpstr>
      <vt:lpstr>師資及教練遴聘</vt:lpstr>
      <vt:lpstr>體育班招生</vt:lpstr>
      <vt:lpstr>特色招生</vt:lpstr>
      <vt:lpstr>體育班招生</vt:lpstr>
      <vt:lpstr>資料建置</vt:lpstr>
      <vt:lpstr>獎勵措施</vt:lpstr>
      <vt:lpstr>學校自評實施</vt:lpstr>
      <vt:lpstr>自評辦法的訂定 </vt:lpstr>
      <vt:lpstr>自評的執行程序</vt:lpstr>
      <vt:lpstr>自評指標確認</vt:lpstr>
      <vt:lpstr>自評程序與回饋</vt:lpstr>
      <vt:lpstr>結語 </vt:lpstr>
      <vt:lpstr>訓練督導與競賽安排</vt:lpstr>
      <vt:lpstr>核心概念</vt:lpstr>
      <vt:lpstr>訓練安排-訓練計畫與課程擬定</vt:lpstr>
      <vt:lpstr>訓練安排-場地設施安排</vt:lpstr>
      <vt:lpstr>訓練安排-師資與教練人力安排</vt:lpstr>
      <vt:lpstr>訓練督導-訓練時間</vt:lpstr>
      <vt:lpstr>訓練督導-督導內容</vt:lpstr>
      <vt:lpstr>訓練督導-督導程序</vt:lpstr>
      <vt:lpstr>參賽規定-三三三原則</vt:lpstr>
      <vt:lpstr>參賽規定-參賽時間</vt:lpstr>
      <vt:lpstr>結語</vt:lpstr>
      <vt:lpstr>社會資源與籌募策略</vt:lpstr>
      <vt:lpstr>核心理念</vt:lpstr>
      <vt:lpstr>經費籌募-政府經費補助(一)</vt:lpstr>
      <vt:lpstr>經費籌募-政府經費補助(二)</vt:lpstr>
      <vt:lpstr>經費籌募-政府經費補助(三)</vt:lpstr>
      <vt:lpstr>經費籌募-企業贊助(認養)、家長會及後援會</vt:lpstr>
      <vt:lpstr>器材支援－訓練、比賽及醫療器材</vt:lpstr>
      <vt:lpstr>健康體系－健康檢查及運動防護</vt:lpstr>
      <vt:lpstr>運動志工-退休教師、大學生認輔、社會人士</vt:lpstr>
      <vt:lpstr>結語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體育班共識營</dc:title>
  <dc:creator>Windows User</dc:creator>
  <cp:lastModifiedBy>董芯妤</cp:lastModifiedBy>
  <cp:revision>77</cp:revision>
  <dcterms:created xsi:type="dcterms:W3CDTF">2018-06-10T13:12:57Z</dcterms:created>
  <dcterms:modified xsi:type="dcterms:W3CDTF">2018-08-09T00:47:37Z</dcterms:modified>
</cp:coreProperties>
</file>