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643" r:id="rId3"/>
    <p:sldId id="642" r:id="rId4"/>
    <p:sldId id="610" r:id="rId5"/>
    <p:sldId id="484" r:id="rId6"/>
    <p:sldId id="486" r:id="rId7"/>
    <p:sldId id="344" r:id="rId8"/>
    <p:sldId id="359" r:id="rId9"/>
    <p:sldId id="462" r:id="rId10"/>
    <p:sldId id="459" r:id="rId11"/>
    <p:sldId id="468" r:id="rId12"/>
    <p:sldId id="644" r:id="rId13"/>
    <p:sldId id="647" r:id="rId14"/>
    <p:sldId id="652" r:id="rId15"/>
    <p:sldId id="651" r:id="rId16"/>
    <p:sldId id="653" r:id="rId17"/>
    <p:sldId id="645" r:id="rId18"/>
    <p:sldId id="654" r:id="rId19"/>
    <p:sldId id="656" r:id="rId20"/>
    <p:sldId id="657" r:id="rId21"/>
    <p:sldId id="658" r:id="rId22"/>
    <p:sldId id="659" r:id="rId23"/>
    <p:sldId id="660" r:id="rId24"/>
    <p:sldId id="646" r:id="rId25"/>
    <p:sldId id="655" r:id="rId26"/>
    <p:sldId id="664" r:id="rId27"/>
    <p:sldId id="661" r:id="rId28"/>
    <p:sldId id="662" r:id="rId29"/>
    <p:sldId id="663" r:id="rId30"/>
    <p:sldId id="641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byRetaQQ" initials="C" lastIdx="1" clrIdx="0">
    <p:extLst>
      <p:ext uri="{19B8F6BF-5375-455C-9EA6-DF929625EA0E}">
        <p15:presenceInfo xmlns:p15="http://schemas.microsoft.com/office/powerpoint/2012/main" xmlns="" userId="CharbyRetaQ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849"/>
    <a:srgbClr val="D1213E"/>
    <a:srgbClr val="00339A"/>
    <a:srgbClr val="F46970"/>
    <a:srgbClr val="00B0F0"/>
    <a:srgbClr val="53C780"/>
    <a:srgbClr val="E35E25"/>
    <a:srgbClr val="5B428F"/>
    <a:srgbClr val="8C7BA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06" autoAdjust="0"/>
    <p:restoredTop sz="85141" autoAdjust="0"/>
  </p:normalViewPr>
  <p:slideViewPr>
    <p:cSldViewPr>
      <p:cViewPr>
        <p:scale>
          <a:sx n="80" d="100"/>
          <a:sy n="80" d="100"/>
        </p:scale>
        <p:origin x="716" y="332"/>
      </p:cViewPr>
      <p:guideLst>
        <p:guide orient="horz" pos="1620"/>
        <p:guide pos="288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7458"/>
    </p:cViewPr>
  </p:sorterViewPr>
  <p:notesViewPr>
    <p:cSldViewPr>
      <p:cViewPr varScale="1">
        <p:scale>
          <a:sx n="66" d="100"/>
          <a:sy n="66" d="100"/>
        </p:scale>
        <p:origin x="285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228878104568"/>
          <c:y val="0.163755982125556"/>
          <c:w val="0.36546552587785602"/>
          <c:h val="0.59567513608418199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年齡占比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71-464B-9414-2D29B50DDB53}"/>
              </c:ext>
            </c:extLst>
          </c:dPt>
          <c:dPt>
            <c:idx val="1"/>
            <c:bubble3D val="0"/>
            <c:spPr>
              <a:solidFill>
                <a:srgbClr val="E2EE42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71-464B-9414-2D29B50DDB53}"/>
              </c:ext>
            </c:extLst>
          </c:dPt>
          <c:dPt>
            <c:idx val="2"/>
            <c:bubble3D val="0"/>
            <c:spPr>
              <a:solidFill>
                <a:srgbClr val="F16393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71-464B-9414-2D29B50DDB53}"/>
              </c:ext>
            </c:extLst>
          </c:dPt>
          <c:dPt>
            <c:idx val="3"/>
            <c:bubble3D val="0"/>
            <c:spPr>
              <a:solidFill>
                <a:srgbClr val="F87E21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71-464B-9414-2D29B50DDB53}"/>
              </c:ext>
            </c:extLst>
          </c:dPt>
          <c:dPt>
            <c:idx val="4"/>
            <c:bubble3D val="0"/>
            <c:spPr>
              <a:solidFill>
                <a:srgbClr val="58C2F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71-464B-9414-2D29B50DD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13-20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50+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0.16</c:v>
                </c:pt>
                <c:pt idx="1">
                  <c:v>0.3</c:v>
                </c:pt>
                <c:pt idx="2">
                  <c:v>0.26</c:v>
                </c:pt>
                <c:pt idx="3">
                  <c:v>0.15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71-464B-9414-2D29B50DDB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2E3D8376-3536-4F48-8F2C-6CE45E27A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E014040A-40F4-4629-AC97-BC46F5AE12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6A81D-F005-44CE-BED8-02F2C1CE8B6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AC496278-72F6-4A12-A8EA-740B21026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F5E4C80-9A8A-4F20-B59B-96C81BB126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DEE7-394F-4F62-83BE-749441D74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78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5701-14E2-448A-B83E-80FD61B837BD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7494-8CF0-4008-A7CD-D903284150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2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95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7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02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替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8560138" y="227707"/>
            <a:ext cx="294680" cy="2411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634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C9D4-94C8-0C4D-A73A-450C878C2BF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59E4-B93A-3D46-BEEC-AC501FB074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2" t="15506" r="34210" b="63636"/>
          <a:stretch/>
        </p:blipFill>
        <p:spPr>
          <a:xfrm>
            <a:off x="0" y="0"/>
            <a:ext cx="1503611" cy="995751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8650" y="192881"/>
            <a:ext cx="7886700" cy="796898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31" y="4372774"/>
            <a:ext cx="1146238" cy="770726"/>
          </a:xfrm>
          <a:prstGeom prst="rect">
            <a:avLst/>
          </a:prstGeom>
        </p:spPr>
      </p:pic>
      <p:cxnSp>
        <p:nvCxnSpPr>
          <p:cNvPr id="10" name="直線接點 9"/>
          <p:cNvCxnSpPr/>
          <p:nvPr userDrawn="1"/>
        </p:nvCxnSpPr>
        <p:spPr>
          <a:xfrm>
            <a:off x="828559" y="988169"/>
            <a:ext cx="749538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27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0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5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4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D7FDC30-497D-4991-A980-95C1B6449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82609"/>
            <a:ext cx="1616056" cy="4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D2DF-EA40-424B-9200-EEB89F240BBC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C422-8648-4504-BD31-0470E1755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20.png"/><Relationship Id="rId7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G"/><Relationship Id="rId4" Type="http://schemas.openxmlformats.org/officeDocument/2006/relationships/image" Target="../media/image53.jpeg"/><Relationship Id="rId9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5367" y="2537257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33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粉絲團營運技巧大進擊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63FF5AB9-35EE-4581-B5FA-7708EA4B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292" y="1491630"/>
            <a:ext cx="3816424" cy="123694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6013528-CF49-42B2-AAFA-3313CB8838CC}"/>
              </a:ext>
            </a:extLst>
          </p:cNvPr>
          <p:cNvSpPr/>
          <p:nvPr/>
        </p:nvSpPr>
        <p:spPr>
          <a:xfrm>
            <a:off x="2325231" y="3507854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品牌和消費者溝通及互動的平台</a:t>
            </a:r>
            <a:endParaRPr lang="en-US" altLang="zh-TW" sz="2400" b="1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94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AB9FF24-91C6-45A7-9944-710C9A81D0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564968" y="1035918"/>
            <a:ext cx="711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</a:t>
            </a:r>
            <a:r>
              <a:rPr lang="en-US" altLang="zh-TW" sz="825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(Facebook) 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走進你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妳的生活圈</a:t>
            </a:r>
            <a:endParaRPr lang="en-US" altLang="zh-TW" sz="9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適用目標：增加粉絲數，直接吸引陌生客源，進而轉化為粉絲好友，提高</a:t>
            </a:r>
            <a:r>
              <a:rPr lang="en-US" altLang="zh-TW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</a:t>
            </a:r>
            <a:r>
              <a:rPr lang="zh-TW" altLang="en-US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文自然觸及率。</a:t>
            </a:r>
          </a:p>
        </p:txBody>
      </p:sp>
      <p:pic>
        <p:nvPicPr>
          <p:cNvPr id="14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 flipH="1">
            <a:off x="2736696" y="-798259"/>
            <a:ext cx="28743" cy="32035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矩形 14"/>
          <p:cNvSpPr/>
          <p:nvPr/>
        </p:nvSpPr>
        <p:spPr>
          <a:xfrm>
            <a:off x="1166425" y="258637"/>
            <a:ext cx="27595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讚廣告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endParaRPr lang="zh-TW" altLang="en-US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image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1383618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558" y="1752838"/>
            <a:ext cx="2313473" cy="327740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702" y="1725596"/>
            <a:ext cx="2758666" cy="33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12CCB7B-41E8-4984-A8FB-1ACA72D1096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64968" y="1035918"/>
            <a:ext cx="6895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</a:t>
            </a:r>
            <a:r>
              <a:rPr lang="en-US" altLang="zh-TW" sz="825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(Facebook) 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走進你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妳的生活圈</a:t>
            </a:r>
            <a:endParaRPr lang="en-US" altLang="zh-TW" sz="9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適用目標：利用大尺寸圖片曝光，活動曝光推廣，吸引消費者目光，</a:t>
            </a:r>
            <a:r>
              <a:rPr lang="x-none" altLang="zh-TW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活化粉絲</a:t>
            </a:r>
            <a:r>
              <a:rPr lang="zh-TW" altLang="en-US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互動率。</a:t>
            </a:r>
          </a:p>
        </p:txBody>
      </p:sp>
      <p:pic>
        <p:nvPicPr>
          <p:cNvPr id="11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468" y="1383618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 flipH="1">
            <a:off x="2736696" y="-798259"/>
            <a:ext cx="28743" cy="320359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矩形 17"/>
          <p:cNvSpPr/>
          <p:nvPr/>
        </p:nvSpPr>
        <p:spPr>
          <a:xfrm>
            <a:off x="1166426" y="258637"/>
            <a:ext cx="3144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貼文廣告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endParaRPr lang="zh-TW" altLang="en-US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CE7CFD15-7E8A-491B-8F19-607F4C92B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193" y="1718061"/>
            <a:ext cx="2808312" cy="32428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E5A0487-F73E-43AA-9415-0C2C9A85E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725005"/>
            <a:ext cx="3294739" cy="32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31A4FE-82C4-49A0-A44A-1DBDA2983A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急救箱 的圖片&#10;&#10;描述是以高可信度產生">
            <a:extLst>
              <a:ext uri="{FF2B5EF4-FFF2-40B4-BE49-F238E27FC236}">
                <a16:creationId xmlns:a16="http://schemas.microsoft.com/office/drawing/2014/main" xmlns="" id="{E9328535-CA8F-4697-8CC1-7528BC0B8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9" y="1674467"/>
            <a:ext cx="1874701" cy="1874701"/>
          </a:xfrm>
          <a:prstGeom prst="rect">
            <a:avLst/>
          </a:prstGeom>
        </p:spPr>
      </p:pic>
      <p:grpSp>
        <p:nvGrpSpPr>
          <p:cNvPr id="12" name="组合 74">
            <a:extLst>
              <a:ext uri="{FF2B5EF4-FFF2-40B4-BE49-F238E27FC236}">
                <a16:creationId xmlns:a16="http://schemas.microsoft.com/office/drawing/2014/main" xmlns="" id="{BCA72371-2363-4557-9806-03FCAB127320}"/>
              </a:ext>
            </a:extLst>
          </p:cNvPr>
          <p:cNvGrpSpPr/>
          <p:nvPr/>
        </p:nvGrpSpPr>
        <p:grpSpPr>
          <a:xfrm>
            <a:off x="4716014" y="1622201"/>
            <a:ext cx="2279433" cy="1979232"/>
            <a:chOff x="3614851" y="2158934"/>
            <a:chExt cx="2645244" cy="1732537"/>
          </a:xfrm>
        </p:grpSpPr>
        <p:sp>
          <p:nvSpPr>
            <p:cNvPr id="13" name="文本框 75">
              <a:extLst>
                <a:ext uri="{FF2B5EF4-FFF2-40B4-BE49-F238E27FC236}">
                  <a16:creationId xmlns:a16="http://schemas.microsoft.com/office/drawing/2014/main" xmlns="" id="{BE7AF545-C9B9-4303-B4D8-FF5B0E0BFC53}"/>
                </a:ext>
              </a:extLst>
            </p:cNvPr>
            <p:cNvSpPr txBox="1"/>
            <p:nvPr/>
          </p:nvSpPr>
          <p:spPr>
            <a:xfrm>
              <a:off x="3614851" y="2158934"/>
              <a:ext cx="10631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76">
              <a:extLst>
                <a:ext uri="{FF2B5EF4-FFF2-40B4-BE49-F238E27FC236}">
                  <a16:creationId xmlns:a16="http://schemas.microsoft.com/office/drawing/2014/main" xmlns="" id="{23729528-FE16-4E64-9304-1D8B63394C3F}"/>
                </a:ext>
              </a:extLst>
            </p:cNvPr>
            <p:cNvGrpSpPr/>
            <p:nvPr/>
          </p:nvGrpSpPr>
          <p:grpSpPr>
            <a:xfrm>
              <a:off x="3664663" y="3093001"/>
              <a:ext cx="2595432" cy="798470"/>
              <a:chOff x="2831092" y="1959957"/>
              <a:chExt cx="2595432" cy="798470"/>
            </a:xfrm>
          </p:grpSpPr>
          <p:sp>
            <p:nvSpPr>
              <p:cNvPr id="15" name="文本框 77">
                <a:extLst>
                  <a:ext uri="{FF2B5EF4-FFF2-40B4-BE49-F238E27FC236}">
                    <a16:creationId xmlns:a16="http://schemas.microsoft.com/office/drawing/2014/main" xmlns="" id="{D85C5890-1378-4B30-A0B4-3B9A53BE76CD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2595432" cy="350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小編、分類與主題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本框 78">
                <a:extLst>
                  <a:ext uri="{FF2B5EF4-FFF2-40B4-BE49-F238E27FC236}">
                    <a16:creationId xmlns:a16="http://schemas.microsoft.com/office/drawing/2014/main" xmlns="" id="{BEA27C92-49F0-4CB7-999E-B4E7AF76CFE2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404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了解目的→創造動機→粉絲互動→成效分析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88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多人共同經營粉絲專頁時，依據不同的角色任務來設定開放使用權限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2601157" y="195486"/>
            <a:ext cx="3915059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sz="3000" dirty="0" err="1"/>
              <a:t>粉絲</a:t>
            </a:r>
            <a:r>
              <a:rPr lang="zh-TW" altLang="en-US" sz="3000" dirty="0"/>
              <a:t>團管理帳號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5C827D11-9C26-45A0-82A7-2EF4718DB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55678"/>
            <a:ext cx="71628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5273A1A-7910-4507-9B9A-96968CC93628}"/>
              </a:ext>
            </a:extLst>
          </p:cNvPr>
          <p:cNvSpPr/>
          <p:nvPr/>
        </p:nvSpPr>
        <p:spPr>
          <a:xfrm>
            <a:off x="1691680" y="149163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素人或公眾人物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如：酪梨壽司、蔡阿嘎、吳宗憲、侯友宜 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因為興趣或喜好而群聚的社群，傳遞訊息的概念不同，經營方式也不一樣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2601157" y="195486"/>
            <a:ext cx="3915059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sz="3000" dirty="0" err="1"/>
              <a:t>粉絲團</a:t>
            </a:r>
            <a:r>
              <a:rPr lang="zh-TW" altLang="en-US" sz="3000" dirty="0"/>
              <a:t>的類型屬性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6CE8C76-59C2-44FA-88A5-6AE6ED3FBDBE}"/>
              </a:ext>
            </a:extLst>
          </p:cNvPr>
          <p:cNvSpPr/>
          <p:nvPr/>
        </p:nvSpPr>
        <p:spPr>
          <a:xfrm>
            <a:off x="1691680" y="246949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協會或團體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台灣世界展望會、法鼓山、我是三峽人、果陀劇場 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5908B1B-59E1-4DF2-85AD-C785624396A8}"/>
              </a:ext>
            </a:extLst>
          </p:cNvPr>
          <p:cNvSpPr/>
          <p:nvPr/>
        </p:nvSpPr>
        <p:spPr>
          <a:xfrm>
            <a:off x="1691680" y="3457749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品牌或企業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NIKE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Häagen-Dazs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、玉山銀行、經濟日報 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32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09ECEB2F-9BAD-42CE-A19A-3997F327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8" y="1398061"/>
            <a:ext cx="3924881" cy="33893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5273A1A-7910-4507-9B9A-96968CC93628}"/>
              </a:ext>
            </a:extLst>
          </p:cNvPr>
          <p:cNvSpPr/>
          <p:nvPr/>
        </p:nvSpPr>
        <p:spPr>
          <a:xfrm>
            <a:off x="4716016" y="2361530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藍色標章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 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認證屬於公眾人物、媒體或品牌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的真實專頁或個人檔案。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灰色標章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 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認證屬於該企業或組織的真實專頁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或個人檔案。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不論藍勾勾還是灰勾勾，都能在搜尋結果中排得較前面，有效增加觸及率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2601157" y="195486"/>
            <a:ext cx="3915059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sz="3000" dirty="0" err="1"/>
              <a:t>粉絲團</a:t>
            </a:r>
            <a:r>
              <a:rPr lang="zh-TW" altLang="en-US" sz="3000" dirty="0"/>
              <a:t>不同色的勾勾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337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年祖柏克開始調降粉絲專頁的觸及率，包含品牌、商業、媒體等類型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2601157" y="195486"/>
            <a:ext cx="3915059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zh-TW" altLang="en-US" sz="3000" dirty="0"/>
              <a:t>臉書的演算法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DBE61A1-C8BF-492C-9544-1A51C1479713}"/>
              </a:ext>
            </a:extLst>
          </p:cNvPr>
          <p:cNvSpPr/>
          <p:nvPr/>
        </p:nvSpPr>
        <p:spPr>
          <a:xfrm>
            <a:off x="3868701" y="156363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取捨目標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8F588082-559C-4104-B006-5B05893388AD}"/>
              </a:ext>
            </a:extLst>
          </p:cNvPr>
          <p:cNvGrpSpPr/>
          <p:nvPr/>
        </p:nvGrpSpPr>
        <p:grpSpPr>
          <a:xfrm>
            <a:off x="4259313" y="1905902"/>
            <a:ext cx="2785546" cy="2785546"/>
            <a:chOff x="4259313" y="1905902"/>
            <a:chExt cx="2785546" cy="2785546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xmlns="" id="{B0C801A7-9715-44C5-AD3A-0ADA81625204}"/>
                </a:ext>
              </a:extLst>
            </p:cNvPr>
            <p:cNvGrpSpPr/>
            <p:nvPr/>
          </p:nvGrpSpPr>
          <p:grpSpPr>
            <a:xfrm>
              <a:off x="4259313" y="1905902"/>
              <a:ext cx="2785546" cy="2785546"/>
              <a:chOff x="665922" y="1651840"/>
              <a:chExt cx="2862470" cy="286247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xmlns="" id="{FB541C40-D3CC-476E-BD65-BB805971C09D}"/>
                  </a:ext>
                </a:extLst>
              </p:cNvPr>
              <p:cNvSpPr/>
              <p:nvPr/>
            </p:nvSpPr>
            <p:spPr>
              <a:xfrm>
                <a:off x="665922" y="1651840"/>
                <a:ext cx="2862470" cy="2862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xmlns="" id="{2C2A1F57-B435-4532-9E0F-4C9A9E19D974}"/>
                  </a:ext>
                </a:extLst>
              </p:cNvPr>
              <p:cNvSpPr/>
              <p:nvPr/>
            </p:nvSpPr>
            <p:spPr>
              <a:xfrm>
                <a:off x="834887" y="1820805"/>
                <a:ext cx="2524540" cy="25245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80C4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 dirty="0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9FC2B2EB-343A-4A30-BFE6-154E9DF66920}"/>
                </a:ext>
              </a:extLst>
            </p:cNvPr>
            <p:cNvGrpSpPr/>
            <p:nvPr/>
          </p:nvGrpSpPr>
          <p:grpSpPr>
            <a:xfrm>
              <a:off x="5255618" y="2593818"/>
              <a:ext cx="1158009" cy="1041503"/>
              <a:chOff x="3723408" y="2565855"/>
              <a:chExt cx="1544012" cy="1388670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82449CA4-9EDE-4BAE-81E7-C2AD0C19E087}"/>
                  </a:ext>
                </a:extLst>
              </p:cNvPr>
              <p:cNvSpPr/>
              <p:nvPr/>
            </p:nvSpPr>
            <p:spPr>
              <a:xfrm>
                <a:off x="4068957" y="2565855"/>
                <a:ext cx="75918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3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質</a:t>
                </a:r>
              </a:p>
            </p:txBody>
          </p:sp>
          <p:cxnSp>
            <p:nvCxnSpPr>
              <p:cNvPr id="19" name="直線接點 18">
                <a:extLst>
                  <a:ext uri="{FF2B5EF4-FFF2-40B4-BE49-F238E27FC236}">
                    <a16:creationId xmlns:a16="http://schemas.microsoft.com/office/drawing/2014/main" xmlns="" id="{4917A66D-FE2B-4A8C-B6AF-3528FD86BE4E}"/>
                  </a:ext>
                </a:extLst>
              </p:cNvPr>
              <p:cNvCxnSpPr/>
              <p:nvPr/>
            </p:nvCxnSpPr>
            <p:spPr>
              <a:xfrm>
                <a:off x="3723408" y="3367436"/>
                <a:ext cx="15440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2F13FDE9-6F76-494A-80DC-0910D1A2FCC5}"/>
                  </a:ext>
                </a:extLst>
              </p:cNvPr>
              <p:cNvSpPr/>
              <p:nvPr/>
            </p:nvSpPr>
            <p:spPr>
              <a:xfrm>
                <a:off x="3839393" y="3400528"/>
                <a:ext cx="1323439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互動率</a:t>
                </a:r>
              </a:p>
            </p:txBody>
          </p:sp>
        </p:grp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C6D03C6C-B767-4CCD-9A3F-DB359B302957}"/>
              </a:ext>
            </a:extLst>
          </p:cNvPr>
          <p:cNvGrpSpPr/>
          <p:nvPr/>
        </p:nvGrpSpPr>
        <p:grpSpPr>
          <a:xfrm>
            <a:off x="2123728" y="1939225"/>
            <a:ext cx="2785546" cy="2785546"/>
            <a:chOff x="97125" y="2128617"/>
            <a:chExt cx="2733709" cy="2733709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43AF1618-BD77-456E-ACC2-698E8BD95566}"/>
                </a:ext>
              </a:extLst>
            </p:cNvPr>
            <p:cNvGrpSpPr/>
            <p:nvPr/>
          </p:nvGrpSpPr>
          <p:grpSpPr>
            <a:xfrm>
              <a:off x="97125" y="2128617"/>
              <a:ext cx="2733709" cy="2733709"/>
              <a:chOff x="665922" y="1651840"/>
              <a:chExt cx="2862470" cy="286247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橢圓 24">
                <a:extLst>
                  <a:ext uri="{FF2B5EF4-FFF2-40B4-BE49-F238E27FC236}">
                    <a16:creationId xmlns:a16="http://schemas.microsoft.com/office/drawing/2014/main" xmlns="" id="{F27FD77D-EF71-459F-AEC2-CE9B416D763F}"/>
                  </a:ext>
                </a:extLst>
              </p:cNvPr>
              <p:cNvSpPr/>
              <p:nvPr/>
            </p:nvSpPr>
            <p:spPr>
              <a:xfrm>
                <a:off x="665922" y="1651840"/>
                <a:ext cx="2862470" cy="2862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xmlns="" id="{871062EF-2C77-48AF-955C-C01317C34E70}"/>
                  </a:ext>
                </a:extLst>
              </p:cNvPr>
              <p:cNvSpPr/>
              <p:nvPr/>
            </p:nvSpPr>
            <p:spPr>
              <a:xfrm>
                <a:off x="834887" y="1820805"/>
                <a:ext cx="2524540" cy="2524540"/>
              </a:xfrm>
              <a:prstGeom prst="ellipse">
                <a:avLst/>
              </a:prstGeom>
              <a:solidFill>
                <a:srgbClr val="58C2F0"/>
              </a:solidFill>
              <a:ln>
                <a:solidFill>
                  <a:srgbClr val="3EB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 dirty="0"/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F8B7ABC5-3345-4E5E-BAF3-AED3B9959E97}"/>
                </a:ext>
              </a:extLst>
            </p:cNvPr>
            <p:cNvSpPr/>
            <p:nvPr/>
          </p:nvSpPr>
          <p:spPr>
            <a:xfrm>
              <a:off x="1143309" y="2820039"/>
              <a:ext cx="558792" cy="543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5038EED-9808-4334-A226-C5C8BC812A1A}"/>
                </a:ext>
              </a:extLst>
            </p:cNvPr>
            <p:cNvSpPr/>
            <p:nvPr/>
          </p:nvSpPr>
          <p:spPr>
            <a:xfrm>
              <a:off x="963943" y="3368838"/>
              <a:ext cx="974108" cy="407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粉絲數</a:t>
              </a: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xmlns="" id="{ECCB2555-99F6-4853-A462-C1125049E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37" y="3367436"/>
              <a:ext cx="1446383" cy="1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4B2FC7E3-2FAE-47A3-A77E-A0D03AEE3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55" y="2756601"/>
            <a:ext cx="843172" cy="855819"/>
          </a:xfrm>
          <a:prstGeom prst="rect">
            <a:avLst/>
          </a:prstGeom>
        </p:spPr>
      </p:pic>
      <p:pic>
        <p:nvPicPr>
          <p:cNvPr id="31" name="圖片 30" descr="一張含有 美工圖案 的圖片&#10;&#10;描述是以非常高的可信度產生">
            <a:extLst>
              <a:ext uri="{FF2B5EF4-FFF2-40B4-BE49-F238E27FC236}">
                <a16:creationId xmlns:a16="http://schemas.microsoft.com/office/drawing/2014/main" xmlns="" id="{29C53705-37AD-46A1-8788-7D55AAD32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55" y="3780063"/>
            <a:ext cx="843172" cy="8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31A4FE-82C4-49A0-A44A-1DBDA2983A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急救箱 的圖片&#10;&#10;描述是以高可信度產生">
            <a:extLst>
              <a:ext uri="{FF2B5EF4-FFF2-40B4-BE49-F238E27FC236}">
                <a16:creationId xmlns:a16="http://schemas.microsoft.com/office/drawing/2014/main" xmlns="" id="{E9328535-CA8F-4697-8CC1-7528BC0B8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9" y="1674467"/>
            <a:ext cx="1874701" cy="1874701"/>
          </a:xfrm>
          <a:prstGeom prst="rect">
            <a:avLst/>
          </a:prstGeom>
        </p:spPr>
      </p:pic>
      <p:grpSp>
        <p:nvGrpSpPr>
          <p:cNvPr id="12" name="组合 79">
            <a:extLst>
              <a:ext uri="{FF2B5EF4-FFF2-40B4-BE49-F238E27FC236}">
                <a16:creationId xmlns:a16="http://schemas.microsoft.com/office/drawing/2014/main" xmlns="" id="{B49BA31E-11F3-4CF8-98FC-DDEF9A84FB0A}"/>
              </a:ext>
            </a:extLst>
          </p:cNvPr>
          <p:cNvGrpSpPr/>
          <p:nvPr/>
        </p:nvGrpSpPr>
        <p:grpSpPr>
          <a:xfrm>
            <a:off x="4812218" y="1779662"/>
            <a:ext cx="1835920" cy="1979232"/>
            <a:chOff x="3614851" y="2158934"/>
            <a:chExt cx="2130553" cy="1732537"/>
          </a:xfrm>
        </p:grpSpPr>
        <p:sp>
          <p:nvSpPr>
            <p:cNvPr id="13" name="文本框 80">
              <a:extLst>
                <a:ext uri="{FF2B5EF4-FFF2-40B4-BE49-F238E27FC236}">
                  <a16:creationId xmlns:a16="http://schemas.microsoft.com/office/drawing/2014/main" xmlns="" id="{82F85082-BF07-4442-924E-E77C83ED04E7}"/>
                </a:ext>
              </a:extLst>
            </p:cNvPr>
            <p:cNvSpPr txBox="1"/>
            <p:nvPr/>
          </p:nvSpPr>
          <p:spPr>
            <a:xfrm>
              <a:off x="3614851" y="2158934"/>
              <a:ext cx="10871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81">
              <a:extLst>
                <a:ext uri="{FF2B5EF4-FFF2-40B4-BE49-F238E27FC236}">
                  <a16:creationId xmlns:a16="http://schemas.microsoft.com/office/drawing/2014/main" xmlns="" id="{8C3D61CF-123E-40EE-816B-EA1C5F93B48A}"/>
                </a:ext>
              </a:extLst>
            </p:cNvPr>
            <p:cNvGrpSpPr/>
            <p:nvPr/>
          </p:nvGrpSpPr>
          <p:grpSpPr>
            <a:xfrm>
              <a:off x="3664663" y="3093001"/>
              <a:ext cx="2080741" cy="798470"/>
              <a:chOff x="2831092" y="1959957"/>
              <a:chExt cx="2080741" cy="798470"/>
            </a:xfrm>
          </p:grpSpPr>
          <p:sp>
            <p:nvSpPr>
              <p:cNvPr id="15" name="文本框 82">
                <a:extLst>
                  <a:ext uri="{FF2B5EF4-FFF2-40B4-BE49-F238E27FC236}">
                    <a16:creationId xmlns:a16="http://schemas.microsoft.com/office/drawing/2014/main" xmlns="" id="{A5BBDDDC-9F5B-4488-BADA-01A6F1CE504E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2000149" cy="35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三要與三不要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本框 83">
                <a:extLst>
                  <a:ext uri="{FF2B5EF4-FFF2-40B4-BE49-F238E27FC236}">
                    <a16:creationId xmlns:a16="http://schemas.microsoft.com/office/drawing/2014/main" xmlns="" id="{76F3DECF-89A7-48DC-AAA7-01E90F965CAE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404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經營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FB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粉絲團的注意事項與提醒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54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與粉絲說話需要營造主題，設定時間、時事、節慶、互動、擴散 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 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2267744" y="195486"/>
            <a:ext cx="4275099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en-US" altLang="zh-TW" sz="3000" dirty="0"/>
              <a:t>FB</a:t>
            </a:r>
            <a:r>
              <a:rPr lang="zh-TW" altLang="en-US" sz="3000" dirty="0"/>
              <a:t>第一要：貼文有主題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1DEC4EF-C9C3-4E40-896E-A0948AF14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277703"/>
            <a:ext cx="3617453" cy="360474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34E4A96A-811E-4FA2-AE81-5DC72A0F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350" y="1277267"/>
            <a:ext cx="3280050" cy="38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5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透過主動搜尋、網址分享還是慕名而來，第一印象留下心佔率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1979712" y="195486"/>
            <a:ext cx="489654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en-US" altLang="zh-TW" sz="3000" dirty="0"/>
              <a:t>FB</a:t>
            </a:r>
            <a:r>
              <a:rPr lang="zh-TW" altLang="en-US" sz="3000" dirty="0"/>
              <a:t>第二要：封面照片要用心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圖片 5" descr="一張含有 螢幕擷取畫面, 監視器, 路面, 天空 的圖片&#10;&#10;描述是以非常高的可信度產生">
            <a:extLst>
              <a:ext uri="{FF2B5EF4-FFF2-40B4-BE49-F238E27FC236}">
                <a16:creationId xmlns:a16="http://schemas.microsoft.com/office/drawing/2014/main" xmlns="" id="{99C2C7AA-E488-47F0-BFE4-5DC034500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4184"/>
            <a:ext cx="6120680" cy="2420939"/>
          </a:xfrm>
          <a:prstGeom prst="rect">
            <a:avLst/>
          </a:prstGeom>
        </p:spPr>
      </p:pic>
      <p:pic>
        <p:nvPicPr>
          <p:cNvPr id="8" name="圖片 7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xmlns="" id="{BE3B7A8D-E83D-4121-B4FC-05A794A42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71" y="2474653"/>
            <a:ext cx="5970335" cy="23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31A4FE-82C4-49A0-A44A-1DBDA2983A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3">
            <a:extLst>
              <a:ext uri="{FF2B5EF4-FFF2-40B4-BE49-F238E27FC236}">
                <a16:creationId xmlns:a16="http://schemas.microsoft.com/office/drawing/2014/main" xmlns="" id="{8CDFF075-76CB-4A8F-AE40-E613444C5E8A}"/>
              </a:ext>
            </a:extLst>
          </p:cNvPr>
          <p:cNvSpPr txBox="1">
            <a:spLocks/>
          </p:cNvSpPr>
          <p:nvPr/>
        </p:nvSpPr>
        <p:spPr>
          <a:xfrm>
            <a:off x="827584" y="123478"/>
            <a:ext cx="3636208" cy="810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ABOUT </a:t>
            </a:r>
            <a:r>
              <a:rPr lang="en-US" altLang="zh-TW" sz="5400" dirty="0" err="1">
                <a:solidFill>
                  <a:schemeClr val="accent1">
                    <a:lumMod val="75000"/>
                  </a:schemeClr>
                </a:solidFill>
              </a:rPr>
              <a:t>mE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9.png">
            <a:extLst>
              <a:ext uri="{FF2B5EF4-FFF2-40B4-BE49-F238E27FC236}">
                <a16:creationId xmlns:a16="http://schemas.microsoft.com/office/drawing/2014/main" xmlns="" id="{AE4DE163-93FC-4287-AA7C-83AC27348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2736696" y="-556585"/>
            <a:ext cx="28743" cy="320359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Box 76">
            <a:extLst>
              <a:ext uri="{FF2B5EF4-FFF2-40B4-BE49-F238E27FC236}">
                <a16:creationId xmlns:a16="http://schemas.microsoft.com/office/drawing/2014/main" xmlns="" id="{F17EF3F7-D4D2-43A0-8472-EECE651C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116" y="2139702"/>
            <a:ext cx="376096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 b="1" baseline="-25000" dirty="0">
                <a:latin typeface="Century Gothic" pitchFamily="34" charset="0"/>
                <a:ea typeface="Adobe 繁黑體 Std B" pitchFamily="34" charset="-120"/>
              </a:rPr>
              <a:t>1. </a:t>
            </a:r>
            <a:r>
              <a:rPr kumimoji="0" lang="en-US" altLang="zh-TW" sz="4000" b="1" baseline="-25000" dirty="0">
                <a:solidFill>
                  <a:srgbClr val="FF6600"/>
                </a:solidFill>
                <a:latin typeface="Century Gothic" pitchFamily="34" charset="0"/>
              </a:rPr>
              <a:t>47</a:t>
            </a:r>
            <a:r>
              <a:rPr kumimoji="0" lang="zh-TW" altLang="en-US" sz="4000" b="1" baseline="-25000" dirty="0">
                <a:solidFill>
                  <a:srgbClr val="FF6600"/>
                </a:solidFill>
                <a:latin typeface="Century Gothic" pitchFamily="34" charset="0"/>
              </a:rPr>
              <a:t>歲</a:t>
            </a:r>
            <a:r>
              <a:rPr kumimoji="0" lang="zh-TW" altLang="en-US" sz="3000" u="sng" baseline="-25000" dirty="0">
                <a:latin typeface="Century Gothic" pitchFamily="34" charset="0"/>
              </a:rPr>
              <a:t>的已婚男士、育有一女</a:t>
            </a:r>
          </a:p>
        </p:txBody>
      </p:sp>
      <p:sp>
        <p:nvSpPr>
          <p:cNvPr id="13" name="Text Box 78">
            <a:extLst>
              <a:ext uri="{FF2B5EF4-FFF2-40B4-BE49-F238E27FC236}">
                <a16:creationId xmlns:a16="http://schemas.microsoft.com/office/drawing/2014/main" xmlns="" id="{1536EE10-38B3-4120-A2DB-05441E41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015" y="3939902"/>
            <a:ext cx="5325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 b="1" baseline="-25000" dirty="0">
                <a:latin typeface="Century Gothic" pitchFamily="34" charset="0"/>
                <a:ea typeface="Adobe 繁黑體 Std B" pitchFamily="34" charset="-120"/>
              </a:rPr>
              <a:t>4 . </a:t>
            </a:r>
            <a:r>
              <a:rPr kumimoji="0" lang="en-US" altLang="zh-TW" sz="4000" b="1" baseline="-25000" dirty="0">
                <a:solidFill>
                  <a:srgbClr val="FF6600"/>
                </a:solidFill>
                <a:latin typeface="Century Gothic" pitchFamily="34" charset="0"/>
                <a:ea typeface="Adobe 繁黑體 Std B" pitchFamily="34" charset="-120"/>
              </a:rPr>
              <a:t>20</a:t>
            </a:r>
            <a:r>
              <a:rPr kumimoji="0" lang="zh-TW" altLang="en-US" sz="4000" b="1" baseline="-25000" dirty="0">
                <a:solidFill>
                  <a:srgbClr val="FF6600"/>
                </a:solidFill>
                <a:latin typeface="Century Gothic" pitchFamily="34" charset="0"/>
              </a:rPr>
              <a:t>年</a:t>
            </a:r>
            <a:r>
              <a:rPr kumimoji="0" lang="zh-TW" altLang="en-US" sz="3000" u="sng" baseline="-25000" dirty="0">
                <a:latin typeface="Century Gothic" pitchFamily="34" charset="0"/>
              </a:rPr>
              <a:t>的職場生涯，其中網路工作佔</a:t>
            </a:r>
            <a:r>
              <a:rPr kumimoji="0" lang="en-US" altLang="zh-TW" sz="4000" b="1" baseline="-25000" dirty="0">
                <a:solidFill>
                  <a:srgbClr val="FF6600"/>
                </a:solidFill>
                <a:latin typeface="Century Gothic" pitchFamily="34" charset="0"/>
                <a:ea typeface="Adobe 繁黑體 Std B" pitchFamily="34" charset="-120"/>
              </a:rPr>
              <a:t>17</a:t>
            </a:r>
            <a:r>
              <a:rPr kumimoji="0" lang="zh-TW" altLang="en-US" sz="4000" b="1" baseline="-25000" dirty="0">
                <a:solidFill>
                  <a:srgbClr val="FF6600"/>
                </a:solidFill>
                <a:latin typeface="Century Gothic" pitchFamily="34" charset="0"/>
              </a:rPr>
              <a:t>年</a:t>
            </a:r>
            <a:endParaRPr kumimoji="0" lang="zh-TW" altLang="en-US" sz="4000" b="1" dirty="0">
              <a:solidFill>
                <a:srgbClr val="FF6600"/>
              </a:solidFill>
            </a:endParaRPr>
          </a:p>
        </p:txBody>
      </p:sp>
      <p:sp>
        <p:nvSpPr>
          <p:cNvPr id="14" name="Text Box 80">
            <a:extLst>
              <a:ext uri="{FF2B5EF4-FFF2-40B4-BE49-F238E27FC236}">
                <a16:creationId xmlns:a16="http://schemas.microsoft.com/office/drawing/2014/main" xmlns="" id="{E0F7548B-9215-43A5-BE97-FD89D0AD7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116" y="3481661"/>
            <a:ext cx="50307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 b="1" baseline="-25000" dirty="0">
                <a:latin typeface="Century Gothic" pitchFamily="34" charset="0"/>
                <a:ea typeface="Adobe 繁黑體 Std B" pitchFamily="34" charset="-120"/>
              </a:rPr>
              <a:t>3.  </a:t>
            </a:r>
            <a:r>
              <a:rPr kumimoji="0" lang="en-US" altLang="zh-TW" sz="4000" b="1" baseline="-25000" dirty="0">
                <a:solidFill>
                  <a:srgbClr val="FF6600"/>
                </a:solidFill>
                <a:latin typeface="Century Gothic" pitchFamily="34" charset="0"/>
                <a:ea typeface="Adobe 繁黑體 Std B" pitchFamily="34" charset="-120"/>
              </a:rPr>
              <a:t>70%</a:t>
            </a:r>
            <a:r>
              <a:rPr kumimoji="0" lang="zh-TW" altLang="en-US" sz="3000" u="sng" baseline="-25000" dirty="0">
                <a:latin typeface="Century Gothic" pitchFamily="34" charset="0"/>
              </a:rPr>
              <a:t>的親近家人、週遭朋友為女性同胞</a:t>
            </a:r>
          </a:p>
        </p:txBody>
      </p:sp>
      <p:sp>
        <p:nvSpPr>
          <p:cNvPr id="15" name="Text Box 81">
            <a:extLst>
              <a:ext uri="{FF2B5EF4-FFF2-40B4-BE49-F238E27FC236}">
                <a16:creationId xmlns:a16="http://schemas.microsoft.com/office/drawing/2014/main" xmlns="" id="{928A2574-6EFD-4D72-85D5-1BAC207F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116" y="2814597"/>
            <a:ext cx="441980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 b="1" baseline="-25000" dirty="0">
                <a:latin typeface="Century Gothic" pitchFamily="34" charset="0"/>
                <a:ea typeface="Adobe 繁黑體 Std B" pitchFamily="34" charset="-120"/>
              </a:rPr>
              <a:t>2.  </a:t>
            </a:r>
            <a:r>
              <a:rPr kumimoji="0" lang="en-US" altLang="zh-TW" sz="4000" b="1" baseline="-25000" dirty="0">
                <a:solidFill>
                  <a:srgbClr val="FF6600"/>
                </a:solidFill>
                <a:latin typeface="Century Gothic" pitchFamily="34" charset="0"/>
                <a:ea typeface="Adobe 繁黑體 Std B" pitchFamily="34" charset="-120"/>
              </a:rPr>
              <a:t>B</a:t>
            </a:r>
            <a:r>
              <a:rPr kumimoji="0" lang="zh-TW" altLang="en-US" sz="4000" b="1" baseline="-25000" dirty="0">
                <a:solidFill>
                  <a:srgbClr val="FF6600"/>
                </a:solidFill>
                <a:latin typeface="Century Gothic" pitchFamily="34" charset="0"/>
              </a:rPr>
              <a:t>型</a:t>
            </a:r>
            <a:r>
              <a:rPr kumimoji="0" lang="zh-TW" altLang="en-US" sz="3000" u="sng" baseline="-25000" dirty="0">
                <a:latin typeface="Century Gothic" pitchFamily="34" charset="0"/>
              </a:rPr>
              <a:t>處女座。喜歡閱讀、欣賞電影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xmlns="" id="{F89285E7-8C60-40F6-9E2E-56B98B70B444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1409764"/>
            <a:ext cx="3311042" cy="3312368"/>
            <a:chOff x="408" y="431"/>
            <a:chExt cx="3454" cy="3402"/>
          </a:xfrm>
        </p:grpSpPr>
        <p:pic>
          <p:nvPicPr>
            <p:cNvPr id="17" name="Picture 11" descr="charby">
              <a:extLst>
                <a:ext uri="{FF2B5EF4-FFF2-40B4-BE49-F238E27FC236}">
                  <a16:creationId xmlns:a16="http://schemas.microsoft.com/office/drawing/2014/main" xmlns="" id="{02A358CB-3434-464B-B591-DA87A257A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476"/>
              <a:ext cx="2631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xmlns="" id="{0580F6BE-2563-41D7-A558-4FB58B4A6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431"/>
              <a:ext cx="2722" cy="27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新細明體" pitchFamily="18" charset="-120"/>
              </a:endParaRPr>
            </a:p>
          </p:txBody>
        </p:sp>
        <p:pic>
          <p:nvPicPr>
            <p:cNvPr id="19" name="Picture 13" descr="charby2">
              <a:extLst>
                <a:ext uri="{FF2B5EF4-FFF2-40B4-BE49-F238E27FC236}">
                  <a16:creationId xmlns:a16="http://schemas.microsoft.com/office/drawing/2014/main" xmlns="" id="{B9398CF6-28D7-43D4-95F5-A2ED93F80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837"/>
              <a:ext cx="1322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xmlns="" id="{30E3CFE9-3314-4CAF-ABBA-A12A290E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537" y="1441235"/>
            <a:ext cx="3981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chemeClr val="folHlink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3600" b="1" dirty="0">
                <a:solidFill>
                  <a:srgbClr val="990000"/>
                </a:solidFill>
                <a:latin typeface="微軟正黑體" pitchFamily="34" charset="-120"/>
              </a:rPr>
              <a:t>曾憲虹。</a:t>
            </a:r>
            <a:r>
              <a:rPr lang="en-US" altLang="zh-TW" sz="3600" b="1" dirty="0">
                <a:solidFill>
                  <a:srgbClr val="990000"/>
                </a:solidFill>
                <a:latin typeface="Segoe UI" pitchFamily="34" charset="0"/>
                <a:ea typeface="Adobe 繁黑體 Std B" pitchFamily="34" charset="-120"/>
              </a:rPr>
              <a:t>CHARBY</a:t>
            </a:r>
          </a:p>
        </p:txBody>
      </p:sp>
    </p:spTree>
    <p:extLst>
      <p:ext uri="{BB962C8B-B14F-4D97-AF65-F5344CB8AC3E}">
        <p14:creationId xmlns:p14="http://schemas.microsoft.com/office/powerpoint/2010/main" val="336691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主題標籤的功用，第一為分類，第二為話題，第三為加強語氣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1907704" y="168629"/>
            <a:ext cx="489654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en-US" altLang="zh-TW" sz="3000" dirty="0"/>
              <a:t>FB</a:t>
            </a:r>
            <a:r>
              <a:rPr lang="zh-TW" altLang="en-US" sz="3000" dirty="0"/>
              <a:t>第三要：善用</a:t>
            </a:r>
            <a:r>
              <a:rPr lang="en-US" altLang="zh-TW" sz="3000" dirty="0"/>
              <a:t>#Hashtag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4EE337C-65F6-478B-84DB-9F861769E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00997"/>
            <a:ext cx="2998054" cy="29761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DC6E408-6C9A-43DE-A645-D5084F007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1595079"/>
            <a:ext cx="2828823" cy="29928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B2A11A2-DB9B-485C-8F8A-DE84D4A96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628" y="1572249"/>
            <a:ext cx="2481255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粉絲透過</a:t>
            </a:r>
            <a:r>
              <a:rPr lang="en-US" altLang="zh-TW" sz="16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Messanger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留言，請不要超過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小時，善用自動回覆功能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1979712" y="195486"/>
            <a:ext cx="4968552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en-US" altLang="zh-TW" sz="3000" dirty="0"/>
              <a:t>FB</a:t>
            </a:r>
            <a:r>
              <a:rPr lang="zh-TW" altLang="en-US" sz="3000" dirty="0"/>
              <a:t>一不要：延誤回覆留言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527A874B-6C2E-49C7-9F8E-9D3AE2F06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37308"/>
            <a:ext cx="4762500" cy="3600450"/>
          </a:xfrm>
          <a:prstGeom prst="rect">
            <a:avLst/>
          </a:prstGeom>
        </p:spPr>
      </p:pic>
      <p:pic>
        <p:nvPicPr>
          <p:cNvPr id="7" name="圖片 6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xmlns="" id="{304DDA0A-3437-421B-A1BB-346551803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7" y="1592037"/>
            <a:ext cx="4164697" cy="30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小編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文送出前，請務必仔細檢查，包含切換不同載具、帳號名稱與文案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1979712" y="195486"/>
            <a:ext cx="489654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en-US" altLang="zh-TW" sz="3000" dirty="0"/>
              <a:t>FB</a:t>
            </a:r>
            <a:r>
              <a:rPr lang="zh-TW" altLang="en-US" sz="3000" dirty="0"/>
              <a:t>二不要：畫虎不成反類犬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F2F09EF8-2C8F-4C29-9F98-53CB8A241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17845"/>
            <a:ext cx="3446715" cy="365187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920B82FA-829A-49AC-95E9-894CDD5F3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87" y="1317845"/>
            <a:ext cx="3218128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已經開始降低這類型貼文的擴散度，更明顯的降低觸及率。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467814" y="149468"/>
            <a:ext cx="8208372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en-US" altLang="zh-TW" sz="3000" dirty="0"/>
              <a:t>FB</a:t>
            </a:r>
            <a:r>
              <a:rPr lang="zh-TW" altLang="en-US" sz="3000" dirty="0"/>
              <a:t>三不要：要求用戶按讚、分享、</a:t>
            </a:r>
            <a:r>
              <a:rPr lang="en-US" altLang="zh-TW" sz="3000" dirty="0"/>
              <a:t>Tag</a:t>
            </a:r>
            <a:r>
              <a:rPr lang="zh-TW" altLang="en-US" sz="3000" dirty="0"/>
              <a:t>朋友</a:t>
            </a:r>
            <a:endParaRPr sz="3000" dirty="0"/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61DEE577-F4A4-439A-8F67-88DA0AF6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267576"/>
            <a:ext cx="3310838" cy="373991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DEF180A-89CC-4747-A4B8-012EC0AE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674921"/>
            <a:ext cx="3413087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31A4FE-82C4-49A0-A44A-1DBDA2983A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急救箱 的圖片&#10;&#10;描述是以高可信度產生">
            <a:extLst>
              <a:ext uri="{FF2B5EF4-FFF2-40B4-BE49-F238E27FC236}">
                <a16:creationId xmlns:a16="http://schemas.microsoft.com/office/drawing/2014/main" xmlns="" id="{E9328535-CA8F-4697-8CC1-7528BC0B8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9" y="1674467"/>
            <a:ext cx="1874701" cy="1874701"/>
          </a:xfrm>
          <a:prstGeom prst="rect">
            <a:avLst/>
          </a:prstGeom>
        </p:spPr>
      </p:pic>
      <p:grpSp>
        <p:nvGrpSpPr>
          <p:cNvPr id="12" name="组合 84">
            <a:extLst>
              <a:ext uri="{FF2B5EF4-FFF2-40B4-BE49-F238E27FC236}">
                <a16:creationId xmlns:a16="http://schemas.microsoft.com/office/drawing/2014/main" xmlns="" id="{01CE8FDF-A8E7-47F7-B487-B2A1B046C2FC}"/>
              </a:ext>
            </a:extLst>
          </p:cNvPr>
          <p:cNvGrpSpPr/>
          <p:nvPr/>
        </p:nvGrpSpPr>
        <p:grpSpPr>
          <a:xfrm>
            <a:off x="4644008" y="1639404"/>
            <a:ext cx="1835920" cy="1794565"/>
            <a:chOff x="3614851" y="2158934"/>
            <a:chExt cx="2130553" cy="1570888"/>
          </a:xfrm>
        </p:grpSpPr>
        <p:sp>
          <p:nvSpPr>
            <p:cNvPr id="13" name="文本框 85">
              <a:extLst>
                <a:ext uri="{FF2B5EF4-FFF2-40B4-BE49-F238E27FC236}">
                  <a16:creationId xmlns:a16="http://schemas.microsoft.com/office/drawing/2014/main" xmlns="" id="{A4ED7049-B1FC-40CA-AE30-3C8416E21CF7}"/>
                </a:ext>
              </a:extLst>
            </p:cNvPr>
            <p:cNvSpPr txBox="1"/>
            <p:nvPr/>
          </p:nvSpPr>
          <p:spPr>
            <a:xfrm>
              <a:off x="3614851" y="2158934"/>
              <a:ext cx="106150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86">
              <a:extLst>
                <a:ext uri="{FF2B5EF4-FFF2-40B4-BE49-F238E27FC236}">
                  <a16:creationId xmlns:a16="http://schemas.microsoft.com/office/drawing/2014/main" xmlns="" id="{01813D29-7B7A-4209-95B4-BF7173BC39EA}"/>
                </a:ext>
              </a:extLst>
            </p:cNvPr>
            <p:cNvGrpSpPr/>
            <p:nvPr/>
          </p:nvGrpSpPr>
          <p:grpSpPr>
            <a:xfrm>
              <a:off x="3664663" y="3093001"/>
              <a:ext cx="2080741" cy="636821"/>
              <a:chOff x="2831092" y="1959957"/>
              <a:chExt cx="2080741" cy="636821"/>
            </a:xfrm>
          </p:grpSpPr>
          <p:sp>
            <p:nvSpPr>
              <p:cNvPr id="15" name="文本框 87">
                <a:extLst>
                  <a:ext uri="{FF2B5EF4-FFF2-40B4-BE49-F238E27FC236}">
                    <a16:creationId xmlns:a16="http://schemas.microsoft.com/office/drawing/2014/main" xmlns="" id="{601ADA12-8785-42E8-A9C7-C173966FE5B4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1404867" cy="35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案例分享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本框 88">
                <a:extLst>
                  <a:ext uri="{FF2B5EF4-FFF2-40B4-BE49-F238E27FC236}">
                    <a16:creationId xmlns:a16="http://schemas.microsoft.com/office/drawing/2014/main" xmlns="" id="{8CC40BDC-A6D7-4AF0-A5AB-E06C470F0AC5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242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介紹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FB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的案例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63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恭賀戴資穎亞運奪冠，麥當勞推出大麥克買一送一活動，全台大塞人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xmlns="" id="{4C6D77BC-2F62-4970-8042-7CFAE04154D2}"/>
              </a:ext>
            </a:extLst>
          </p:cNvPr>
          <p:cNvSpPr/>
          <p:nvPr/>
        </p:nvSpPr>
        <p:spPr>
          <a:xfrm>
            <a:off x="1115616" y="170897"/>
            <a:ext cx="658822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zh-TW" altLang="en-US" sz="3000" dirty="0"/>
              <a:t>自然觸及</a:t>
            </a:r>
            <a:r>
              <a:rPr lang="en-US" altLang="zh-TW" sz="3000" dirty="0"/>
              <a:t>》</a:t>
            </a:r>
            <a:r>
              <a:rPr lang="zh-TW" altLang="en-US" sz="3000" dirty="0"/>
              <a:t>提高互動率：</a:t>
            </a:r>
            <a:r>
              <a:rPr lang="zh-TW" altLang="en-US" sz="3000" dirty="0">
                <a:solidFill>
                  <a:srgbClr val="FFC000"/>
                </a:solidFill>
              </a:rPr>
              <a:t>促銷活動</a:t>
            </a:r>
            <a:endParaRPr sz="3000" dirty="0">
              <a:solidFill>
                <a:srgbClr val="FFC000"/>
              </a:solidFill>
            </a:endParaRPr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圖片 5" descr="一張含有 食物, 零食 的圖片&#10;&#10;描述是以高可信度產生">
            <a:extLst>
              <a:ext uri="{FF2B5EF4-FFF2-40B4-BE49-F238E27FC236}">
                <a16:creationId xmlns:a16="http://schemas.microsoft.com/office/drawing/2014/main" xmlns="" id="{88B1C489-61B5-48F6-B75A-F652AFE29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55678"/>
            <a:ext cx="5821461" cy="35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不論藍勾勾還是灰勾勾，都能在搜尋結果中排得較前面，增加觸及率</a:t>
            </a:r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9AF4198-BF24-455F-B2B6-6CEFB69B8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16825"/>
            <a:ext cx="5780367" cy="3721111"/>
          </a:xfrm>
          <a:prstGeom prst="rect">
            <a:avLst/>
          </a:prstGeom>
        </p:spPr>
      </p:pic>
      <p:sp>
        <p:nvSpPr>
          <p:cNvPr id="10" name="矩形 3">
            <a:extLst>
              <a:ext uri="{FF2B5EF4-FFF2-40B4-BE49-F238E27FC236}">
                <a16:creationId xmlns:a16="http://schemas.microsoft.com/office/drawing/2014/main" xmlns="" id="{06598EBE-CB14-4473-972D-9E7DA35C2F9C}"/>
              </a:ext>
            </a:extLst>
          </p:cNvPr>
          <p:cNvSpPr/>
          <p:nvPr/>
        </p:nvSpPr>
        <p:spPr>
          <a:xfrm>
            <a:off x="1115616" y="170897"/>
            <a:ext cx="658822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zh-TW" altLang="en-US" sz="3000" dirty="0"/>
              <a:t>自然觸及</a:t>
            </a:r>
            <a:r>
              <a:rPr lang="en-US" altLang="zh-TW" sz="3000" dirty="0"/>
              <a:t>》</a:t>
            </a:r>
            <a:r>
              <a:rPr lang="zh-TW" altLang="en-US" sz="3000" dirty="0"/>
              <a:t>提高互動率：</a:t>
            </a:r>
            <a:r>
              <a:rPr lang="zh-TW" altLang="en-US" sz="3000" dirty="0">
                <a:solidFill>
                  <a:srgbClr val="FFC000"/>
                </a:solidFill>
              </a:rPr>
              <a:t>心理測驗</a:t>
            </a:r>
            <a:endParaRPr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數學考驗題，不只要細心還要有耐心，和其他粉絲一起比比看</a:t>
            </a:r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FFF9C817-7E51-41C6-B935-B923B15FF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661" y="1301147"/>
            <a:ext cx="5724677" cy="3683779"/>
          </a:xfrm>
          <a:prstGeom prst="rect">
            <a:avLst/>
          </a:prstGeom>
        </p:spPr>
      </p:pic>
      <p:sp>
        <p:nvSpPr>
          <p:cNvPr id="14" name="矩形 3">
            <a:extLst>
              <a:ext uri="{FF2B5EF4-FFF2-40B4-BE49-F238E27FC236}">
                <a16:creationId xmlns:a16="http://schemas.microsoft.com/office/drawing/2014/main" xmlns="" id="{9610A32C-2E3F-4DD2-A3A3-DBF455EC6F8F}"/>
              </a:ext>
            </a:extLst>
          </p:cNvPr>
          <p:cNvSpPr/>
          <p:nvPr/>
        </p:nvSpPr>
        <p:spPr>
          <a:xfrm>
            <a:off x="1115616" y="170897"/>
            <a:ext cx="658822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zh-TW" altLang="en-US" sz="3000" dirty="0"/>
              <a:t>自然觸及</a:t>
            </a:r>
            <a:r>
              <a:rPr lang="en-US" altLang="zh-TW" sz="3000" dirty="0"/>
              <a:t>》</a:t>
            </a:r>
            <a:r>
              <a:rPr lang="zh-TW" altLang="en-US" sz="3000" dirty="0"/>
              <a:t>提高互動率：</a:t>
            </a:r>
            <a:r>
              <a:rPr lang="zh-TW" altLang="en-US" sz="3000" dirty="0">
                <a:solidFill>
                  <a:srgbClr val="FFC000"/>
                </a:solidFill>
              </a:rPr>
              <a:t>機智問答</a:t>
            </a:r>
            <a:endParaRPr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品牌價值由誰來定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粉絲支持品牌的心，往往決定溢價購買的能量</a:t>
            </a:r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xmlns="" id="{7D080AC6-BDC0-4EB0-B737-58897A8199A5}"/>
              </a:ext>
            </a:extLst>
          </p:cNvPr>
          <p:cNvSpPr/>
          <p:nvPr/>
        </p:nvSpPr>
        <p:spPr>
          <a:xfrm>
            <a:off x="1115616" y="170897"/>
            <a:ext cx="658822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zh-TW" altLang="en-US" sz="3000" dirty="0"/>
              <a:t>自然觸及</a:t>
            </a:r>
            <a:r>
              <a:rPr lang="en-US" altLang="zh-TW" sz="3000" dirty="0"/>
              <a:t>》</a:t>
            </a:r>
            <a:r>
              <a:rPr lang="zh-TW" altLang="en-US" sz="3000" dirty="0"/>
              <a:t>提高互動率：</a:t>
            </a:r>
            <a:r>
              <a:rPr lang="zh-TW" altLang="en-US" sz="3000" dirty="0">
                <a:solidFill>
                  <a:srgbClr val="FFC000"/>
                </a:solidFill>
              </a:rPr>
              <a:t>品牌趣味</a:t>
            </a:r>
            <a:endParaRPr sz="3000" dirty="0">
              <a:solidFill>
                <a:srgbClr val="FFC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60DAE606-018B-490F-853E-5693BA58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73" y="1265739"/>
            <a:ext cx="5749453" cy="37058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6509974-66F8-4AFE-99B4-8937C6575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1" y="1851670"/>
            <a:ext cx="2172073" cy="2859782"/>
          </a:xfrm>
          <a:prstGeom prst="rect">
            <a:avLst/>
          </a:prstGeom>
        </p:spPr>
      </p:pic>
      <p:pic>
        <p:nvPicPr>
          <p:cNvPr id="7" name="圖片 6" descr="一張含有 文字 的圖片&#10;&#10;描述是以非常高的可信度產生">
            <a:extLst>
              <a:ext uri="{FF2B5EF4-FFF2-40B4-BE49-F238E27FC236}">
                <a16:creationId xmlns:a16="http://schemas.microsoft.com/office/drawing/2014/main" xmlns="" id="{EB0C92E3-A17B-4292-AB24-CCE852C68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69794"/>
            <a:ext cx="2436534" cy="285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681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C7244E-FB86-47A7-B7D1-5CA661A65F7E}"/>
              </a:ext>
            </a:extLst>
          </p:cNvPr>
          <p:cNvSpPr/>
          <p:nvPr/>
        </p:nvSpPr>
        <p:spPr>
          <a:xfrm>
            <a:off x="1619672" y="872707"/>
            <a:ext cx="687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追求自然擴散的梗王，總會讓眾家小編追隨，這場戰役比的是靈活的腦波</a:t>
            </a:r>
          </a:p>
        </p:txBody>
      </p:sp>
      <p:pic>
        <p:nvPicPr>
          <p:cNvPr id="11" name="image9.png" descr="image9.png">
            <a:extLst>
              <a:ext uri="{FF2B5EF4-FFF2-40B4-BE49-F238E27FC236}">
                <a16:creationId xmlns:a16="http://schemas.microsoft.com/office/drawing/2014/main" xmlns="" id="{F920C292-E441-40F5-8269-23ABBD855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A67F9D26-B6FB-4AD2-BEED-7A759109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2.png">
            <a:extLst>
              <a:ext uri="{FF2B5EF4-FFF2-40B4-BE49-F238E27FC236}">
                <a16:creationId xmlns:a16="http://schemas.microsoft.com/office/drawing/2014/main" xmlns="" id="{D8B2EAB9-CF36-4EBA-87D3-11D54173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68" y="915566"/>
            <a:ext cx="108001" cy="2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xmlns="" id="{31E9FD40-8120-4395-B807-E4D0666F3755}"/>
              </a:ext>
            </a:extLst>
          </p:cNvPr>
          <p:cNvSpPr/>
          <p:nvPr/>
        </p:nvSpPr>
        <p:spPr>
          <a:xfrm>
            <a:off x="1115616" y="170897"/>
            <a:ext cx="6588224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algn="ctr"/>
            <a:r>
              <a:rPr lang="zh-TW" altLang="en-US" sz="3000" dirty="0"/>
              <a:t>自然觸及</a:t>
            </a:r>
            <a:r>
              <a:rPr lang="en-US" altLang="zh-TW" sz="3000" dirty="0"/>
              <a:t>》</a:t>
            </a:r>
            <a:r>
              <a:rPr lang="zh-TW" altLang="en-US" sz="3000" dirty="0"/>
              <a:t>提高互動率：</a:t>
            </a:r>
            <a:r>
              <a:rPr lang="zh-TW" altLang="en-US" sz="3000" dirty="0">
                <a:solidFill>
                  <a:srgbClr val="FFC000"/>
                </a:solidFill>
              </a:rPr>
              <a:t>素材能量</a:t>
            </a:r>
            <a:endParaRPr sz="3000" dirty="0">
              <a:solidFill>
                <a:srgbClr val="FFC000"/>
              </a:solidFill>
            </a:endParaRPr>
          </a:p>
        </p:txBody>
      </p:sp>
      <p:pic>
        <p:nvPicPr>
          <p:cNvPr id="3" name="圖片 2" descr="一張含有 文字 的圖片&#10;&#10;描述是以非常高的可信度產生">
            <a:extLst>
              <a:ext uri="{FF2B5EF4-FFF2-40B4-BE49-F238E27FC236}">
                <a16:creationId xmlns:a16="http://schemas.microsoft.com/office/drawing/2014/main" xmlns="" id="{AFAB0C91-70A4-4338-9982-D613A1967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25" y="1421994"/>
            <a:ext cx="2779350" cy="32198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DEBB2EB8-948A-4AE7-947B-FAD40F93A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8" y="1475837"/>
            <a:ext cx="2347825" cy="311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BCD9EA9D-47F0-4D8D-AC54-6C5A5DC62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8" y="1495634"/>
            <a:ext cx="2334101" cy="311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 descr="一張含有 文字 的圖片&#10;&#10;描述是以非常高的可信度產生">
            <a:extLst>
              <a:ext uri="{FF2B5EF4-FFF2-40B4-BE49-F238E27FC236}">
                <a16:creationId xmlns:a16="http://schemas.microsoft.com/office/drawing/2014/main" xmlns="" id="{BC9AE1E0-A30B-47C0-8DF7-B9C9604157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77" y="1683657"/>
            <a:ext cx="2507926" cy="326494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3DCE85AF-FDD9-4B21-B57B-C534323917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83" y="1696755"/>
            <a:ext cx="2465870" cy="3264949"/>
          </a:xfrm>
          <a:prstGeom prst="rect">
            <a:avLst/>
          </a:prstGeom>
        </p:spPr>
      </p:pic>
      <p:pic>
        <p:nvPicPr>
          <p:cNvPr id="19" name="圖片 18" descr="一張含有 文字 的圖片&#10;&#10;描述是以非常高的可信度產生">
            <a:extLst>
              <a:ext uri="{FF2B5EF4-FFF2-40B4-BE49-F238E27FC236}">
                <a16:creationId xmlns:a16="http://schemas.microsoft.com/office/drawing/2014/main" xmlns="" id="{5D35E848-A2FC-4525-AB91-7A79B002B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91" y="1240198"/>
            <a:ext cx="3449938" cy="3247542"/>
          </a:xfrm>
          <a:prstGeom prst="rect">
            <a:avLst/>
          </a:prstGeom>
        </p:spPr>
      </p:pic>
      <p:pic>
        <p:nvPicPr>
          <p:cNvPr id="21" name="圖片 20" descr="一張含有 文字 的圖片&#10;&#10;描述是以非常高的可信度產生">
            <a:extLst>
              <a:ext uri="{FF2B5EF4-FFF2-40B4-BE49-F238E27FC236}">
                <a16:creationId xmlns:a16="http://schemas.microsoft.com/office/drawing/2014/main" xmlns="" id="{E5F098D8-819F-4EC2-AB21-D55DC0FA7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8" y="771550"/>
            <a:ext cx="2464603" cy="42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31A4FE-82C4-49A0-A44A-1DBDA2983A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9E582F53-AE0F-42BD-AF33-C9172C88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23478"/>
            <a:ext cx="3636208" cy="810970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9.png">
            <a:extLst>
              <a:ext uri="{FF2B5EF4-FFF2-40B4-BE49-F238E27FC236}">
                <a16:creationId xmlns:a16="http://schemas.microsoft.com/office/drawing/2014/main" xmlns="" id="{9747753C-A651-4979-8609-2F10279ED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2736696" y="-556585"/>
            <a:ext cx="28743" cy="32035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组合 11">
            <a:extLst>
              <a:ext uri="{FF2B5EF4-FFF2-40B4-BE49-F238E27FC236}">
                <a16:creationId xmlns:a16="http://schemas.microsoft.com/office/drawing/2014/main" xmlns="" id="{931D5BB3-D71F-4C75-96C9-DBA09A32F58D}"/>
              </a:ext>
            </a:extLst>
          </p:cNvPr>
          <p:cNvGrpSpPr/>
          <p:nvPr/>
        </p:nvGrpSpPr>
        <p:grpSpPr>
          <a:xfrm>
            <a:off x="395536" y="1779661"/>
            <a:ext cx="1835920" cy="1794566"/>
            <a:chOff x="3614851" y="2158934"/>
            <a:chExt cx="2130553" cy="1570889"/>
          </a:xfrm>
        </p:grpSpPr>
        <p:sp>
          <p:nvSpPr>
            <p:cNvPr id="28" name="文本框 5">
              <a:extLst>
                <a:ext uri="{FF2B5EF4-FFF2-40B4-BE49-F238E27FC236}">
                  <a16:creationId xmlns:a16="http://schemas.microsoft.com/office/drawing/2014/main" xmlns="" id="{AD0BB8DC-9FD8-4B69-AE21-5A74A06BA3FA}"/>
                </a:ext>
              </a:extLst>
            </p:cNvPr>
            <p:cNvSpPr txBox="1"/>
            <p:nvPr/>
          </p:nvSpPr>
          <p:spPr>
            <a:xfrm>
              <a:off x="3614851" y="2158934"/>
              <a:ext cx="9605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" name="组合 2">
              <a:extLst>
                <a:ext uri="{FF2B5EF4-FFF2-40B4-BE49-F238E27FC236}">
                  <a16:creationId xmlns:a16="http://schemas.microsoft.com/office/drawing/2014/main" xmlns="" id="{5B84020C-8349-45D4-9A58-8099213791CD}"/>
                </a:ext>
              </a:extLst>
            </p:cNvPr>
            <p:cNvGrpSpPr/>
            <p:nvPr/>
          </p:nvGrpSpPr>
          <p:grpSpPr>
            <a:xfrm>
              <a:off x="3664663" y="3093001"/>
              <a:ext cx="2080741" cy="636822"/>
              <a:chOff x="2831092" y="1959957"/>
              <a:chExt cx="2080741" cy="636822"/>
            </a:xfrm>
          </p:grpSpPr>
          <p:sp>
            <p:nvSpPr>
              <p:cNvPr id="30" name="文本框 7">
                <a:extLst>
                  <a:ext uri="{FF2B5EF4-FFF2-40B4-BE49-F238E27FC236}">
                    <a16:creationId xmlns:a16="http://schemas.microsoft.com/office/drawing/2014/main" xmlns="" id="{6A889605-4CDA-40E8-A1AF-37DBC11A1086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1702507" cy="35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背景和特色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本框 18">
                <a:extLst>
                  <a:ext uri="{FF2B5EF4-FFF2-40B4-BE49-F238E27FC236}">
                    <a16:creationId xmlns:a16="http://schemas.microsoft.com/office/drawing/2014/main" xmlns="" id="{57107326-74B0-4211-935E-58F675D491F4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2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Facebook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的現況發展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0" name="组合 74">
            <a:extLst>
              <a:ext uri="{FF2B5EF4-FFF2-40B4-BE49-F238E27FC236}">
                <a16:creationId xmlns:a16="http://schemas.microsoft.com/office/drawing/2014/main" xmlns="" id="{3DE30C85-DEB5-4D9B-B4AC-7B79CBA77810}"/>
              </a:ext>
            </a:extLst>
          </p:cNvPr>
          <p:cNvGrpSpPr/>
          <p:nvPr/>
        </p:nvGrpSpPr>
        <p:grpSpPr>
          <a:xfrm>
            <a:off x="2267744" y="1779662"/>
            <a:ext cx="2279433" cy="1979232"/>
            <a:chOff x="3614851" y="2158934"/>
            <a:chExt cx="2645244" cy="1732537"/>
          </a:xfrm>
        </p:grpSpPr>
        <p:sp>
          <p:nvSpPr>
            <p:cNvPr id="24" name="文本框 75">
              <a:extLst>
                <a:ext uri="{FF2B5EF4-FFF2-40B4-BE49-F238E27FC236}">
                  <a16:creationId xmlns:a16="http://schemas.microsoft.com/office/drawing/2014/main" xmlns="" id="{C2340796-3B42-4E54-9EB3-080874E06037}"/>
                </a:ext>
              </a:extLst>
            </p:cNvPr>
            <p:cNvSpPr txBox="1"/>
            <p:nvPr/>
          </p:nvSpPr>
          <p:spPr>
            <a:xfrm>
              <a:off x="3614851" y="2158934"/>
              <a:ext cx="10631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组合 76">
              <a:extLst>
                <a:ext uri="{FF2B5EF4-FFF2-40B4-BE49-F238E27FC236}">
                  <a16:creationId xmlns:a16="http://schemas.microsoft.com/office/drawing/2014/main" xmlns="" id="{75BC8DF2-F6FD-484C-8B8E-161FF69B2C0D}"/>
                </a:ext>
              </a:extLst>
            </p:cNvPr>
            <p:cNvGrpSpPr/>
            <p:nvPr/>
          </p:nvGrpSpPr>
          <p:grpSpPr>
            <a:xfrm>
              <a:off x="3664663" y="3093001"/>
              <a:ext cx="2595432" cy="798470"/>
              <a:chOff x="2831092" y="1959957"/>
              <a:chExt cx="2595432" cy="798470"/>
            </a:xfrm>
          </p:grpSpPr>
          <p:sp>
            <p:nvSpPr>
              <p:cNvPr id="26" name="文本框 77">
                <a:extLst>
                  <a:ext uri="{FF2B5EF4-FFF2-40B4-BE49-F238E27FC236}">
                    <a16:creationId xmlns:a16="http://schemas.microsoft.com/office/drawing/2014/main" xmlns="" id="{5726421F-2F2D-4832-9DD3-B7E16423CE1F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2595432" cy="350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小編、分類與主題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文本框 78">
                <a:extLst>
                  <a:ext uri="{FF2B5EF4-FFF2-40B4-BE49-F238E27FC236}">
                    <a16:creationId xmlns:a16="http://schemas.microsoft.com/office/drawing/2014/main" xmlns="" id="{A3C0D9E3-9BE6-412C-8C8B-F92382C5F65C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404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了解目的→創造動機→粉絲互動→成效分析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1" name="组合 79">
            <a:extLst>
              <a:ext uri="{FF2B5EF4-FFF2-40B4-BE49-F238E27FC236}">
                <a16:creationId xmlns:a16="http://schemas.microsoft.com/office/drawing/2014/main" xmlns="" id="{DAB50CBB-2584-4D30-B650-4AE9BC6B63F7}"/>
              </a:ext>
            </a:extLst>
          </p:cNvPr>
          <p:cNvGrpSpPr/>
          <p:nvPr/>
        </p:nvGrpSpPr>
        <p:grpSpPr>
          <a:xfrm>
            <a:off x="4812218" y="1779662"/>
            <a:ext cx="1835920" cy="1979232"/>
            <a:chOff x="3614851" y="2158934"/>
            <a:chExt cx="2130553" cy="1732537"/>
          </a:xfrm>
        </p:grpSpPr>
        <p:sp>
          <p:nvSpPr>
            <p:cNvPr id="20" name="文本框 80">
              <a:extLst>
                <a:ext uri="{FF2B5EF4-FFF2-40B4-BE49-F238E27FC236}">
                  <a16:creationId xmlns:a16="http://schemas.microsoft.com/office/drawing/2014/main" xmlns="" id="{B5B18F05-CB0C-48A9-B12D-4F972008BBF5}"/>
                </a:ext>
              </a:extLst>
            </p:cNvPr>
            <p:cNvSpPr txBox="1"/>
            <p:nvPr/>
          </p:nvSpPr>
          <p:spPr>
            <a:xfrm>
              <a:off x="3614851" y="2158934"/>
              <a:ext cx="10871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1" name="组合 81">
              <a:extLst>
                <a:ext uri="{FF2B5EF4-FFF2-40B4-BE49-F238E27FC236}">
                  <a16:creationId xmlns:a16="http://schemas.microsoft.com/office/drawing/2014/main" xmlns="" id="{395ADB1D-E6AD-42DF-9CBD-B7B7AB704FDE}"/>
                </a:ext>
              </a:extLst>
            </p:cNvPr>
            <p:cNvGrpSpPr/>
            <p:nvPr/>
          </p:nvGrpSpPr>
          <p:grpSpPr>
            <a:xfrm>
              <a:off x="3664663" y="3093001"/>
              <a:ext cx="2080741" cy="798470"/>
              <a:chOff x="2831092" y="1959957"/>
              <a:chExt cx="2080741" cy="798470"/>
            </a:xfrm>
          </p:grpSpPr>
          <p:sp>
            <p:nvSpPr>
              <p:cNvPr id="22" name="文本框 82">
                <a:extLst>
                  <a:ext uri="{FF2B5EF4-FFF2-40B4-BE49-F238E27FC236}">
                    <a16:creationId xmlns:a16="http://schemas.microsoft.com/office/drawing/2014/main" xmlns="" id="{B3292C36-CF7C-4307-B27C-2F6BDA349554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2000149" cy="35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三要與三不要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文本框 83">
                <a:extLst>
                  <a:ext uri="{FF2B5EF4-FFF2-40B4-BE49-F238E27FC236}">
                    <a16:creationId xmlns:a16="http://schemas.microsoft.com/office/drawing/2014/main" xmlns="" id="{AB9B8F1D-C8A2-4547-885C-B814DB83C691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404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經營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FB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粉絲團的注意事項與提醒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2" name="组合 84">
            <a:extLst>
              <a:ext uri="{FF2B5EF4-FFF2-40B4-BE49-F238E27FC236}">
                <a16:creationId xmlns:a16="http://schemas.microsoft.com/office/drawing/2014/main" xmlns="" id="{3E02C36E-FB78-438C-A443-ABDADDE74765}"/>
              </a:ext>
            </a:extLst>
          </p:cNvPr>
          <p:cNvGrpSpPr/>
          <p:nvPr/>
        </p:nvGrpSpPr>
        <p:grpSpPr>
          <a:xfrm>
            <a:off x="7272584" y="1779661"/>
            <a:ext cx="1835920" cy="1794565"/>
            <a:chOff x="3614851" y="2158934"/>
            <a:chExt cx="2130553" cy="1570888"/>
          </a:xfrm>
        </p:grpSpPr>
        <p:sp>
          <p:nvSpPr>
            <p:cNvPr id="16" name="文本框 85">
              <a:extLst>
                <a:ext uri="{FF2B5EF4-FFF2-40B4-BE49-F238E27FC236}">
                  <a16:creationId xmlns:a16="http://schemas.microsoft.com/office/drawing/2014/main" xmlns="" id="{1CF11433-6645-42E0-BB12-BEAD8F46C6D7}"/>
                </a:ext>
              </a:extLst>
            </p:cNvPr>
            <p:cNvSpPr txBox="1"/>
            <p:nvPr/>
          </p:nvSpPr>
          <p:spPr>
            <a:xfrm>
              <a:off x="3614851" y="2158934"/>
              <a:ext cx="106150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7" name="组合 86">
              <a:extLst>
                <a:ext uri="{FF2B5EF4-FFF2-40B4-BE49-F238E27FC236}">
                  <a16:creationId xmlns:a16="http://schemas.microsoft.com/office/drawing/2014/main" xmlns="" id="{3EB2A6D9-954C-479C-AB0E-7F3DFDFDB8B8}"/>
                </a:ext>
              </a:extLst>
            </p:cNvPr>
            <p:cNvGrpSpPr/>
            <p:nvPr/>
          </p:nvGrpSpPr>
          <p:grpSpPr>
            <a:xfrm>
              <a:off x="3664663" y="3093001"/>
              <a:ext cx="2080741" cy="636821"/>
              <a:chOff x="2831092" y="1959957"/>
              <a:chExt cx="2080741" cy="636821"/>
            </a:xfrm>
          </p:grpSpPr>
          <p:sp>
            <p:nvSpPr>
              <p:cNvPr id="18" name="文本框 87">
                <a:extLst>
                  <a:ext uri="{FF2B5EF4-FFF2-40B4-BE49-F238E27FC236}">
                    <a16:creationId xmlns:a16="http://schemas.microsoft.com/office/drawing/2014/main" xmlns="" id="{81FD8EA6-C2D9-48E7-A87E-9007652C3821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1404867" cy="35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案例分享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文本框 88">
                <a:extLst>
                  <a:ext uri="{FF2B5EF4-FFF2-40B4-BE49-F238E27FC236}">
                    <a16:creationId xmlns:a16="http://schemas.microsoft.com/office/drawing/2014/main" xmlns="" id="{E4C98A6F-5EB7-43F1-8D52-7E728E75DC2B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242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介紹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FB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的案例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cxnSp>
        <p:nvCxnSpPr>
          <p:cNvPr id="13" name="直接连接符 14">
            <a:extLst>
              <a:ext uri="{FF2B5EF4-FFF2-40B4-BE49-F238E27FC236}">
                <a16:creationId xmlns:a16="http://schemas.microsoft.com/office/drawing/2014/main" xmlns="" id="{F2167942-A6F1-4443-9215-D87929E3B4D0}"/>
              </a:ext>
            </a:extLst>
          </p:cNvPr>
          <p:cNvCxnSpPr/>
          <p:nvPr/>
        </p:nvCxnSpPr>
        <p:spPr>
          <a:xfrm>
            <a:off x="4644008" y="2034263"/>
            <a:ext cx="0" cy="17727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89">
            <a:extLst>
              <a:ext uri="{FF2B5EF4-FFF2-40B4-BE49-F238E27FC236}">
                <a16:creationId xmlns:a16="http://schemas.microsoft.com/office/drawing/2014/main" xmlns="" id="{DC098019-76A8-4AAF-A094-3A56764720CD}"/>
              </a:ext>
            </a:extLst>
          </p:cNvPr>
          <p:cNvCxnSpPr/>
          <p:nvPr/>
        </p:nvCxnSpPr>
        <p:spPr>
          <a:xfrm>
            <a:off x="6888354" y="2034263"/>
            <a:ext cx="0" cy="17727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90">
            <a:extLst>
              <a:ext uri="{FF2B5EF4-FFF2-40B4-BE49-F238E27FC236}">
                <a16:creationId xmlns:a16="http://schemas.microsoft.com/office/drawing/2014/main" xmlns="" id="{BBF2AD90-A1A7-4E85-B342-3E8AB3CD3959}"/>
              </a:ext>
            </a:extLst>
          </p:cNvPr>
          <p:cNvCxnSpPr/>
          <p:nvPr/>
        </p:nvCxnSpPr>
        <p:spPr>
          <a:xfrm>
            <a:off x="2195736" y="2034263"/>
            <a:ext cx="0" cy="17727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0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02A4CC2-1527-4921-BBED-A5D7066177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image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>
            <a:off x="4548379" y="466786"/>
            <a:ext cx="47242" cy="5265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C64623C4-195E-4D5C-B64E-C411D4212158}"/>
              </a:ext>
            </a:extLst>
          </p:cNvPr>
          <p:cNvSpPr txBox="1"/>
          <p:nvPr/>
        </p:nvSpPr>
        <p:spPr>
          <a:xfrm>
            <a:off x="2447764" y="197158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THANKS</a:t>
            </a:r>
            <a:endParaRPr lang="zh-CN" altLang="en-US" sz="7200" b="1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88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31A4FE-82C4-49A0-A44A-1DBDA2983A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急救箱 的圖片&#10;&#10;描述是以高可信度產生">
            <a:extLst>
              <a:ext uri="{FF2B5EF4-FFF2-40B4-BE49-F238E27FC236}">
                <a16:creationId xmlns:a16="http://schemas.microsoft.com/office/drawing/2014/main" xmlns="" id="{E9328535-CA8F-4697-8CC1-7528BC0B8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9" y="1674467"/>
            <a:ext cx="1874701" cy="1874701"/>
          </a:xfrm>
          <a:prstGeom prst="rect">
            <a:avLst/>
          </a:prstGeom>
        </p:spPr>
      </p:pic>
      <p:grpSp>
        <p:nvGrpSpPr>
          <p:cNvPr id="6" name="组合 11">
            <a:extLst>
              <a:ext uri="{FF2B5EF4-FFF2-40B4-BE49-F238E27FC236}">
                <a16:creationId xmlns:a16="http://schemas.microsoft.com/office/drawing/2014/main" xmlns="" id="{71605077-23E7-4A46-80C7-0CAA7DFCF0FF}"/>
              </a:ext>
            </a:extLst>
          </p:cNvPr>
          <p:cNvGrpSpPr/>
          <p:nvPr/>
        </p:nvGrpSpPr>
        <p:grpSpPr>
          <a:xfrm>
            <a:off x="4716016" y="1674467"/>
            <a:ext cx="1835920" cy="1794566"/>
            <a:chOff x="3614851" y="2158934"/>
            <a:chExt cx="2130553" cy="1570889"/>
          </a:xfrm>
        </p:grpSpPr>
        <p:sp>
          <p:nvSpPr>
            <p:cNvPr id="8" name="文本框 5">
              <a:extLst>
                <a:ext uri="{FF2B5EF4-FFF2-40B4-BE49-F238E27FC236}">
                  <a16:creationId xmlns:a16="http://schemas.microsoft.com/office/drawing/2014/main" xmlns="" id="{37C2B480-BC7E-40CC-A07E-0FD1E56E64F5}"/>
                </a:ext>
              </a:extLst>
            </p:cNvPr>
            <p:cNvSpPr txBox="1"/>
            <p:nvPr/>
          </p:nvSpPr>
          <p:spPr>
            <a:xfrm>
              <a:off x="3614851" y="2158934"/>
              <a:ext cx="9605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2B1C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6600" dirty="0">
                <a:solidFill>
                  <a:srgbClr val="22B1CF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9" name="组合 2">
              <a:extLst>
                <a:ext uri="{FF2B5EF4-FFF2-40B4-BE49-F238E27FC236}">
                  <a16:creationId xmlns:a16="http://schemas.microsoft.com/office/drawing/2014/main" xmlns="" id="{90A37698-9FE6-43FA-B0D8-BAE569006B5B}"/>
                </a:ext>
              </a:extLst>
            </p:cNvPr>
            <p:cNvGrpSpPr/>
            <p:nvPr/>
          </p:nvGrpSpPr>
          <p:grpSpPr>
            <a:xfrm>
              <a:off x="3664663" y="3093001"/>
              <a:ext cx="2080741" cy="636822"/>
              <a:chOff x="2831092" y="1959957"/>
              <a:chExt cx="2080741" cy="636822"/>
            </a:xfrm>
          </p:grpSpPr>
          <p:sp>
            <p:nvSpPr>
              <p:cNvPr id="10" name="文本框 7">
                <a:extLst>
                  <a:ext uri="{FF2B5EF4-FFF2-40B4-BE49-F238E27FC236}">
                    <a16:creationId xmlns:a16="http://schemas.microsoft.com/office/drawing/2014/main" xmlns="" id="{EFEBE8CF-070F-4300-BACE-EDAE9CC35DB2}"/>
                  </a:ext>
                </a:extLst>
              </p:cNvPr>
              <p:cNvSpPr txBox="1"/>
              <p:nvPr/>
            </p:nvSpPr>
            <p:spPr>
              <a:xfrm>
                <a:off x="2831092" y="1959957"/>
                <a:ext cx="1702507" cy="35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背景和特色</a:t>
                </a:r>
                <a:endParaRPr lang="zh-CN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文本框 18">
                <a:extLst>
                  <a:ext uri="{FF2B5EF4-FFF2-40B4-BE49-F238E27FC236}">
                    <a16:creationId xmlns:a16="http://schemas.microsoft.com/office/drawing/2014/main" xmlns="" id="{3E6C7AD2-0FC1-43DA-83D0-171C9279C37E}"/>
                  </a:ext>
                </a:extLst>
              </p:cNvPr>
              <p:cNvSpPr txBox="1"/>
              <p:nvPr/>
            </p:nvSpPr>
            <p:spPr>
              <a:xfrm>
                <a:off x="2831092" y="2354305"/>
                <a:ext cx="2080741" cy="2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Facebook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的現況發展</a:t>
                </a:r>
                <a:endParaRPr lang="zh-CN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213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3510938-17E1-42F7-9F07-C5444FEE661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362F1E3-A158-4B79-9FF6-4AFF040E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輪廓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D8385BEC-E69F-4678-B5C6-A3FB2485AEC1}"/>
              </a:ext>
            </a:extLst>
          </p:cNvPr>
          <p:cNvGrpSpPr/>
          <p:nvPr/>
        </p:nvGrpSpPr>
        <p:grpSpPr>
          <a:xfrm>
            <a:off x="361478" y="1367142"/>
            <a:ext cx="4035224" cy="2309756"/>
            <a:chOff x="361478" y="1367142"/>
            <a:chExt cx="4035224" cy="2309756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8F43D1FC-695C-4384-8371-C138C99EB17F}"/>
                </a:ext>
              </a:extLst>
            </p:cNvPr>
            <p:cNvGrpSpPr/>
            <p:nvPr/>
          </p:nvGrpSpPr>
          <p:grpSpPr>
            <a:xfrm>
              <a:off x="2346420" y="1626616"/>
              <a:ext cx="2050282" cy="2050282"/>
              <a:chOff x="665922" y="1651840"/>
              <a:chExt cx="2862470" cy="286247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xmlns="" id="{46498C29-DA98-4BC1-90C5-D19D1BF60C0E}"/>
                  </a:ext>
                </a:extLst>
              </p:cNvPr>
              <p:cNvSpPr/>
              <p:nvPr/>
            </p:nvSpPr>
            <p:spPr>
              <a:xfrm>
                <a:off x="665922" y="1651840"/>
                <a:ext cx="2862470" cy="2862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xmlns="" id="{D4DFB663-A2FB-4C5F-AE1B-344288033EC5}"/>
                  </a:ext>
                </a:extLst>
              </p:cNvPr>
              <p:cNvSpPr/>
              <p:nvPr/>
            </p:nvSpPr>
            <p:spPr>
              <a:xfrm>
                <a:off x="834887" y="1820805"/>
                <a:ext cx="2524540" cy="25245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80C4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 dirty="0"/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08553A16-B982-450F-B880-105C36B723C6}"/>
                </a:ext>
              </a:extLst>
            </p:cNvPr>
            <p:cNvSpPr/>
            <p:nvPr/>
          </p:nvSpPr>
          <p:spPr>
            <a:xfrm>
              <a:off x="1923236" y="1367142"/>
              <a:ext cx="99258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每一日</a:t>
              </a:r>
            </a:p>
          </p:txBody>
        </p: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xmlns="" id="{6BBF87ED-941B-4D03-AEA8-7ECFDD8A6DE5}"/>
                </a:ext>
              </a:extLst>
            </p:cNvPr>
            <p:cNvGrpSpPr/>
            <p:nvPr/>
          </p:nvGrpSpPr>
          <p:grpSpPr>
            <a:xfrm>
              <a:off x="361478" y="1596463"/>
              <a:ext cx="2050282" cy="2050282"/>
              <a:chOff x="97125" y="2128617"/>
              <a:chExt cx="2733709" cy="2733709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xmlns="" id="{CB521F6E-58D0-4BEB-94DF-8A9433728241}"/>
                  </a:ext>
                </a:extLst>
              </p:cNvPr>
              <p:cNvGrpSpPr/>
              <p:nvPr/>
            </p:nvGrpSpPr>
            <p:grpSpPr>
              <a:xfrm>
                <a:off x="97125" y="2128617"/>
                <a:ext cx="2733709" cy="2733709"/>
                <a:chOff x="665922" y="1651840"/>
                <a:chExt cx="2862470" cy="286247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" name="橢圓 7">
                  <a:extLst>
                    <a:ext uri="{FF2B5EF4-FFF2-40B4-BE49-F238E27FC236}">
                      <a16:creationId xmlns:a16="http://schemas.microsoft.com/office/drawing/2014/main" xmlns="" id="{4F0F12AF-1DBA-4129-B483-22BE601B2918}"/>
                    </a:ext>
                  </a:extLst>
                </p:cNvPr>
                <p:cNvSpPr/>
                <p:nvPr/>
              </p:nvSpPr>
              <p:spPr>
                <a:xfrm>
                  <a:off x="665922" y="1651840"/>
                  <a:ext cx="2862470" cy="28624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xmlns="" id="{2B155BB4-A78A-4E14-B46A-105611EF6610}"/>
                    </a:ext>
                  </a:extLst>
                </p:cNvPr>
                <p:cNvSpPr/>
                <p:nvPr/>
              </p:nvSpPr>
              <p:spPr>
                <a:xfrm>
                  <a:off x="834887" y="1820805"/>
                  <a:ext cx="2524540" cy="2524540"/>
                </a:xfrm>
                <a:prstGeom prst="ellipse">
                  <a:avLst/>
                </a:prstGeom>
                <a:solidFill>
                  <a:srgbClr val="58C2F0"/>
                </a:solidFill>
                <a:ln>
                  <a:solidFill>
                    <a:srgbClr val="3EBB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 dirty="0"/>
                </a:p>
              </p:txBody>
            </p:sp>
          </p:grp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60CE66C3-DAE4-4EEB-8FD6-17CF526D0F24}"/>
                  </a:ext>
                </a:extLst>
              </p:cNvPr>
              <p:cNvSpPr/>
              <p:nvPr/>
            </p:nvSpPr>
            <p:spPr>
              <a:xfrm>
                <a:off x="622060" y="2908772"/>
                <a:ext cx="1601294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100" dirty="0"/>
                  <a:t>&gt;1,110</a:t>
                </a:r>
                <a:r>
                  <a:rPr lang="zh-TW" altLang="en-US" sz="2100" dirty="0"/>
                  <a:t>萬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6A3DBAA8-126F-4B1E-A9FD-498580BA4C54}"/>
                  </a:ext>
                </a:extLst>
              </p:cNvPr>
              <p:cNvSpPr/>
              <p:nvPr/>
            </p:nvSpPr>
            <p:spPr>
              <a:xfrm>
                <a:off x="789278" y="3368838"/>
                <a:ext cx="1323440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活躍</a:t>
                </a:r>
                <a:endParaRPr lang="en-US" altLang="zh-TW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使用者</a:t>
                </a:r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xmlns="" id="{0CD5A1CC-55F2-4B25-8371-9DB53E2DCD10}"/>
                  </a:ext>
                </a:extLst>
              </p:cNvPr>
              <p:cNvCxnSpPr/>
              <p:nvPr/>
            </p:nvCxnSpPr>
            <p:spPr>
              <a:xfrm>
                <a:off x="635508" y="3367436"/>
                <a:ext cx="15440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xmlns="" id="{E67A3734-0D79-47CF-9A86-C336C569F22E}"/>
                </a:ext>
              </a:extLst>
            </p:cNvPr>
            <p:cNvGrpSpPr/>
            <p:nvPr/>
          </p:nvGrpSpPr>
          <p:grpSpPr>
            <a:xfrm>
              <a:off x="2792556" y="2178164"/>
              <a:ext cx="1158009" cy="1126243"/>
              <a:chOff x="3723408" y="2904218"/>
              <a:chExt cx="1544012" cy="1501657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46D0B896-43B2-4679-A4B5-C80DDBF68C26}"/>
                  </a:ext>
                </a:extLst>
              </p:cNvPr>
              <p:cNvSpPr/>
              <p:nvPr/>
            </p:nvSpPr>
            <p:spPr>
              <a:xfrm>
                <a:off x="3826901" y="2904218"/>
                <a:ext cx="1329852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100" dirty="0"/>
                  <a:t>&gt;970</a:t>
                </a:r>
                <a:r>
                  <a:rPr lang="zh-TW" altLang="en-US" sz="2100" dirty="0"/>
                  <a:t>萬</a:t>
                </a:r>
              </a:p>
            </p:txBody>
          </p:sp>
          <p:cxnSp>
            <p:nvCxnSpPr>
              <p:cNvPr id="42" name="直線接點 41">
                <a:extLst>
                  <a:ext uri="{FF2B5EF4-FFF2-40B4-BE49-F238E27FC236}">
                    <a16:creationId xmlns:a16="http://schemas.microsoft.com/office/drawing/2014/main" xmlns="" id="{958DD75B-5320-4388-A4FC-0857C07C0DCC}"/>
                  </a:ext>
                </a:extLst>
              </p:cNvPr>
              <p:cNvCxnSpPr/>
              <p:nvPr/>
            </p:nvCxnSpPr>
            <p:spPr>
              <a:xfrm>
                <a:off x="3723408" y="3367436"/>
                <a:ext cx="15440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54E05896-2BC0-41DC-92EA-E256FE97466F}"/>
                  </a:ext>
                </a:extLst>
              </p:cNvPr>
              <p:cNvSpPr/>
              <p:nvPr/>
            </p:nvSpPr>
            <p:spPr>
              <a:xfrm>
                <a:off x="3839393" y="3420990"/>
                <a:ext cx="1323440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行動版</a:t>
                </a:r>
                <a:endParaRPr lang="en-US" altLang="zh-TW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使用者</a:t>
                </a:r>
              </a:p>
            </p:txBody>
          </p:sp>
        </p:grp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2DD66C08-8834-49ED-9F0F-3FBC2649145A}"/>
              </a:ext>
            </a:extLst>
          </p:cNvPr>
          <p:cNvGrpSpPr/>
          <p:nvPr/>
        </p:nvGrpSpPr>
        <p:grpSpPr>
          <a:xfrm>
            <a:off x="4719051" y="1366850"/>
            <a:ext cx="4063471" cy="2310048"/>
            <a:chOff x="4719051" y="1366850"/>
            <a:chExt cx="4063471" cy="231004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A28C2716-6A0E-4A1A-BFE5-1B6C9365FF0E}"/>
                </a:ext>
              </a:extLst>
            </p:cNvPr>
            <p:cNvSpPr/>
            <p:nvPr/>
          </p:nvSpPr>
          <p:spPr>
            <a:xfrm>
              <a:off x="6300192" y="1366850"/>
              <a:ext cx="99257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每個月</a:t>
              </a:r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xmlns="" id="{FEA6FB52-9BED-4ACC-AB24-EE678776B8EF}"/>
                </a:ext>
              </a:extLst>
            </p:cNvPr>
            <p:cNvGrpSpPr/>
            <p:nvPr/>
          </p:nvGrpSpPr>
          <p:grpSpPr>
            <a:xfrm>
              <a:off x="4719051" y="1596463"/>
              <a:ext cx="2050282" cy="2050282"/>
              <a:chOff x="6292067" y="2128617"/>
              <a:chExt cx="2733709" cy="2733709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xmlns="" id="{6560039A-18D3-4E1F-A008-4D113EF40D83}"/>
                  </a:ext>
                </a:extLst>
              </p:cNvPr>
              <p:cNvGrpSpPr/>
              <p:nvPr/>
            </p:nvGrpSpPr>
            <p:grpSpPr>
              <a:xfrm>
                <a:off x="6292067" y="2128617"/>
                <a:ext cx="2733709" cy="2733709"/>
                <a:chOff x="665922" y="1651840"/>
                <a:chExt cx="2862470" cy="286247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橢圓 26">
                  <a:extLst>
                    <a:ext uri="{FF2B5EF4-FFF2-40B4-BE49-F238E27FC236}">
                      <a16:creationId xmlns:a16="http://schemas.microsoft.com/office/drawing/2014/main" xmlns="" id="{7DAA9348-AB20-4799-A3B1-81A44D5A8F16}"/>
                    </a:ext>
                  </a:extLst>
                </p:cNvPr>
                <p:cNvSpPr/>
                <p:nvPr/>
              </p:nvSpPr>
              <p:spPr>
                <a:xfrm>
                  <a:off x="665922" y="1651840"/>
                  <a:ext cx="2862470" cy="28624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 dirty="0"/>
                </a:p>
              </p:txBody>
            </p:sp>
            <p:sp>
              <p:nvSpPr>
                <p:cNvPr id="28" name="橢圓 27">
                  <a:extLst>
                    <a:ext uri="{FF2B5EF4-FFF2-40B4-BE49-F238E27FC236}">
                      <a16:creationId xmlns:a16="http://schemas.microsoft.com/office/drawing/2014/main" xmlns="" id="{45D22617-D7C7-488C-9816-BDDF263641FE}"/>
                    </a:ext>
                  </a:extLst>
                </p:cNvPr>
                <p:cNvSpPr/>
                <p:nvPr/>
              </p:nvSpPr>
              <p:spPr>
                <a:xfrm>
                  <a:off x="834887" y="1820805"/>
                  <a:ext cx="2524540" cy="2524540"/>
                </a:xfrm>
                <a:prstGeom prst="ellipse">
                  <a:avLst/>
                </a:prstGeom>
                <a:solidFill>
                  <a:srgbClr val="58C2F0"/>
                </a:solidFill>
                <a:ln>
                  <a:solidFill>
                    <a:srgbClr val="3EBBD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 dirty="0"/>
                </a:p>
              </p:txBody>
            </p:sp>
          </p:grp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DAC157D3-1A9B-4C4C-8C89-193F19F955F0}"/>
                  </a:ext>
                </a:extLst>
              </p:cNvPr>
              <p:cNvSpPr/>
              <p:nvPr/>
            </p:nvSpPr>
            <p:spPr>
              <a:xfrm>
                <a:off x="6864827" y="2762517"/>
                <a:ext cx="1601294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100" dirty="0"/>
                  <a:t>&gt;1,500</a:t>
                </a:r>
                <a:r>
                  <a:rPr lang="zh-TW" altLang="en-US" sz="2100" dirty="0"/>
                  <a:t>萬</a:t>
                </a:r>
              </a:p>
            </p:txBody>
          </p:sp>
          <p:cxnSp>
            <p:nvCxnSpPr>
              <p:cNvPr id="45" name="直線接點 44">
                <a:extLst>
                  <a:ext uri="{FF2B5EF4-FFF2-40B4-BE49-F238E27FC236}">
                    <a16:creationId xmlns:a16="http://schemas.microsoft.com/office/drawing/2014/main" xmlns="" id="{ECD978EF-5AFD-4B87-BF65-DA75B0747162}"/>
                  </a:ext>
                </a:extLst>
              </p:cNvPr>
              <p:cNvCxnSpPr/>
              <p:nvPr/>
            </p:nvCxnSpPr>
            <p:spPr>
              <a:xfrm>
                <a:off x="6893468" y="3267306"/>
                <a:ext cx="15440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4389EC08-19AA-496C-83D7-2AFC372F5AB9}"/>
                  </a:ext>
                </a:extLst>
              </p:cNvPr>
              <p:cNvSpPr/>
              <p:nvPr/>
            </p:nvSpPr>
            <p:spPr>
              <a:xfrm>
                <a:off x="7037086" y="3304282"/>
                <a:ext cx="1323440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活躍</a:t>
                </a:r>
                <a:endParaRPr lang="en-US" altLang="zh-TW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使用者</a:t>
                </a: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xmlns="" id="{03A04BD2-1413-4977-A713-C664A74B7B87}"/>
                </a:ext>
              </a:extLst>
            </p:cNvPr>
            <p:cNvGrpSpPr/>
            <p:nvPr/>
          </p:nvGrpSpPr>
          <p:grpSpPr>
            <a:xfrm>
              <a:off x="6732240" y="1626616"/>
              <a:ext cx="2050282" cy="2050282"/>
              <a:chOff x="9323502" y="2168821"/>
              <a:chExt cx="2733709" cy="2733709"/>
            </a:xfrm>
          </p:grpSpPr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xmlns="" id="{384DB816-57D6-4E24-B483-9FC52DDA19EE}"/>
                  </a:ext>
                </a:extLst>
              </p:cNvPr>
              <p:cNvGrpSpPr/>
              <p:nvPr/>
            </p:nvGrpSpPr>
            <p:grpSpPr>
              <a:xfrm>
                <a:off x="9323502" y="2168821"/>
                <a:ext cx="2733709" cy="2733709"/>
                <a:chOff x="665922" y="1651840"/>
                <a:chExt cx="2862470" cy="286247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橢圓 29">
                  <a:extLst>
                    <a:ext uri="{FF2B5EF4-FFF2-40B4-BE49-F238E27FC236}">
                      <a16:creationId xmlns:a16="http://schemas.microsoft.com/office/drawing/2014/main" xmlns="" id="{9B67C5D9-ED63-4DE5-9628-9269BC029117}"/>
                    </a:ext>
                  </a:extLst>
                </p:cNvPr>
                <p:cNvSpPr/>
                <p:nvPr/>
              </p:nvSpPr>
              <p:spPr>
                <a:xfrm>
                  <a:off x="665922" y="1651840"/>
                  <a:ext cx="2862470" cy="28624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31" name="橢圓 30">
                  <a:extLst>
                    <a:ext uri="{FF2B5EF4-FFF2-40B4-BE49-F238E27FC236}">
                      <a16:creationId xmlns:a16="http://schemas.microsoft.com/office/drawing/2014/main" xmlns="" id="{AB03EF48-6591-4743-9B8E-E6C001604CBD}"/>
                    </a:ext>
                  </a:extLst>
                </p:cNvPr>
                <p:cNvSpPr/>
                <p:nvPr/>
              </p:nvSpPr>
              <p:spPr>
                <a:xfrm>
                  <a:off x="834887" y="1820805"/>
                  <a:ext cx="2524540" cy="25245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80C4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 dirty="0"/>
                </a:p>
              </p:txBody>
            </p:sp>
          </p:grp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AA75333F-9E87-4AE1-BF0F-3D8F4D85ACC0}"/>
                  </a:ext>
                </a:extLst>
              </p:cNvPr>
              <p:cNvSpPr/>
              <p:nvPr/>
            </p:nvSpPr>
            <p:spPr>
              <a:xfrm>
                <a:off x="9837399" y="2727124"/>
                <a:ext cx="1601294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100" dirty="0"/>
                  <a:t>&gt;1,300</a:t>
                </a:r>
                <a:r>
                  <a:rPr lang="zh-TW" altLang="en-US" sz="2100" dirty="0"/>
                  <a:t>萬</a:t>
                </a:r>
              </a:p>
            </p:txBody>
          </p:sp>
          <p:cxnSp>
            <p:nvCxnSpPr>
              <p:cNvPr id="48" name="直線接點 47">
                <a:extLst>
                  <a:ext uri="{FF2B5EF4-FFF2-40B4-BE49-F238E27FC236}">
                    <a16:creationId xmlns:a16="http://schemas.microsoft.com/office/drawing/2014/main" xmlns="" id="{F16EF471-AC9C-4C60-8AA3-EA12274FDB38}"/>
                  </a:ext>
                </a:extLst>
              </p:cNvPr>
              <p:cNvCxnSpPr/>
              <p:nvPr/>
            </p:nvCxnSpPr>
            <p:spPr>
              <a:xfrm>
                <a:off x="9842547" y="3204152"/>
                <a:ext cx="15440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BB931F71-F15F-40CC-98E9-08605E8205BE}"/>
                  </a:ext>
                </a:extLst>
              </p:cNvPr>
              <p:cNvSpPr/>
              <p:nvPr/>
            </p:nvSpPr>
            <p:spPr>
              <a:xfrm>
                <a:off x="10028635" y="3304282"/>
                <a:ext cx="1323440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行動版</a:t>
                </a:r>
                <a:endParaRPr lang="en-US" altLang="zh-TW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1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使用者</a:t>
                </a:r>
              </a:p>
            </p:txBody>
          </p:sp>
        </p:grp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BA07D7F-2467-498F-92F6-1CF743C91E90}"/>
              </a:ext>
            </a:extLst>
          </p:cNvPr>
          <p:cNvSpPr/>
          <p:nvPr/>
        </p:nvSpPr>
        <p:spPr>
          <a:xfrm>
            <a:off x="1974975" y="3868269"/>
            <a:ext cx="5194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73%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的每月活躍使用者每天都會上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endParaRPr lang="zh-TW" altLang="en-US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xmlns="" id="{72578AAD-7188-4321-9EB4-1F7821682E2E}"/>
              </a:ext>
            </a:extLst>
          </p:cNvPr>
          <p:cNvSpPr txBox="1">
            <a:spLocks/>
          </p:cNvSpPr>
          <p:nvPr/>
        </p:nvSpPr>
        <p:spPr bwMode="auto">
          <a:xfrm>
            <a:off x="1055636" y="4299942"/>
            <a:ext cx="7484284" cy="61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charset="0"/>
                <a:ea typeface="微軟正黑體" charset="-120"/>
              </a:defRPr>
            </a:lvl9pPr>
          </a:lstStyle>
          <a:p>
            <a:pPr>
              <a:buFont typeface="Arial" charset="0"/>
              <a:buNone/>
            </a:pPr>
            <a:r>
              <a:rPr lang="en-US" altLang="zh-TW" sz="1600" dirty="0">
                <a:solidFill>
                  <a:schemeClr val="bg1"/>
                </a:solidFill>
                <a:latin typeface="微軟正黑體" charset="-120"/>
              </a:rPr>
              <a:t>FB</a:t>
            </a:r>
            <a:r>
              <a:rPr lang="zh-TW" altLang="en-US" sz="1600" dirty="0">
                <a:solidFill>
                  <a:schemeClr val="bg1"/>
                </a:solidFill>
                <a:latin typeface="微軟正黑體" charset="-120"/>
              </a:rPr>
              <a:t>在台灣使用人數已達到</a:t>
            </a:r>
            <a:r>
              <a:rPr lang="en-US" altLang="zh-TW" sz="1600" dirty="0">
                <a:solidFill>
                  <a:schemeClr val="bg1"/>
                </a:solidFill>
                <a:latin typeface="微軟正黑體" charset="-120"/>
              </a:rPr>
              <a:t>1,800</a:t>
            </a:r>
            <a:r>
              <a:rPr lang="zh-TW" altLang="en-US" sz="1600" dirty="0">
                <a:solidFill>
                  <a:schemeClr val="bg1"/>
                </a:solidFill>
                <a:latin typeface="微軟正黑體" charset="-120"/>
              </a:rPr>
              <a:t>多萬人，普及率高達</a:t>
            </a:r>
            <a:r>
              <a:rPr lang="en-US" altLang="zh-TW" sz="1600" dirty="0">
                <a:solidFill>
                  <a:schemeClr val="bg1"/>
                </a:solidFill>
                <a:latin typeface="微軟正黑體" charset="-120"/>
              </a:rPr>
              <a:t>80%</a:t>
            </a:r>
            <a:r>
              <a:rPr lang="zh-TW" altLang="en-US" sz="1600" dirty="0">
                <a:solidFill>
                  <a:schemeClr val="bg1"/>
                </a:solidFill>
                <a:latin typeface="微軟正黑體" charset="-120"/>
              </a:rPr>
              <a:t>以上，黏著度也相當高。</a:t>
            </a:r>
            <a:endParaRPr lang="en-US" altLang="zh-TW" sz="1600" dirty="0">
              <a:solidFill>
                <a:schemeClr val="bg1"/>
              </a:solidFill>
              <a:latin typeface="微軟正黑體" charset="-120"/>
            </a:endParaRPr>
          </a:p>
          <a:p>
            <a:pPr>
              <a:buFont typeface="Arial" charset="0"/>
              <a:buNone/>
            </a:pPr>
            <a:r>
              <a:rPr lang="zh-TW" altLang="en-US" sz="1600" dirty="0">
                <a:solidFill>
                  <a:schemeClr val="bg1"/>
                </a:solidFill>
                <a:latin typeface="微軟正黑體" charset="-120"/>
              </a:rPr>
              <a:t>其特點除了能夠透過多種條件設定鎖定族群，還能同時涵蓋</a:t>
            </a:r>
            <a:r>
              <a:rPr lang="en-US" altLang="zh-TW" sz="1600" dirty="0">
                <a:solidFill>
                  <a:schemeClr val="bg1"/>
                </a:solidFill>
                <a:latin typeface="微軟正黑體" charset="-120"/>
              </a:rPr>
              <a:t>PC</a:t>
            </a:r>
            <a:r>
              <a:rPr lang="zh-TW" altLang="en-US" sz="1600" dirty="0">
                <a:solidFill>
                  <a:schemeClr val="bg1"/>
                </a:solidFill>
                <a:latin typeface="微軟正黑體" charset="-120"/>
              </a:rPr>
              <a:t>與行動裝置。</a:t>
            </a:r>
            <a:endParaRPr lang="en-US" altLang="zh-TW" sz="1600" dirty="0">
              <a:solidFill>
                <a:schemeClr val="bg1"/>
              </a:solidFill>
              <a:latin typeface="微軟正黑體" charset="-120"/>
            </a:endParaRPr>
          </a:p>
        </p:txBody>
      </p:sp>
      <p:pic>
        <p:nvPicPr>
          <p:cNvPr id="54" name="image9.png">
            <a:extLst>
              <a:ext uri="{FF2B5EF4-FFF2-40B4-BE49-F238E27FC236}">
                <a16:creationId xmlns:a16="http://schemas.microsoft.com/office/drawing/2014/main" xmlns="" id="{4622325B-52A4-4A70-93C8-25BD9782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 flipH="1">
            <a:off x="4215208" y="-700601"/>
            <a:ext cx="28743" cy="32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9.png">
            <a:extLst>
              <a:ext uri="{FF2B5EF4-FFF2-40B4-BE49-F238E27FC236}">
                <a16:creationId xmlns:a16="http://schemas.microsoft.com/office/drawing/2014/main" xmlns="" id="{5328440C-6B62-43C2-8560-8164AB467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 flipH="1">
            <a:off x="5044065" y="-700601"/>
            <a:ext cx="28743" cy="3203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923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5BB804A2-73DF-4BB5-B24C-10CCB7FA40D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8593DF2B-D32D-4BDA-98F9-1A5CF5F7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881"/>
            <a:ext cx="7886700" cy="64078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台灣使用者分析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5743CC2D-BF21-4437-8526-10FAEC6CEA52}"/>
              </a:ext>
            </a:extLst>
          </p:cNvPr>
          <p:cNvGrpSpPr/>
          <p:nvPr/>
        </p:nvGrpSpPr>
        <p:grpSpPr>
          <a:xfrm>
            <a:off x="521586" y="899761"/>
            <a:ext cx="4050415" cy="3956959"/>
            <a:chOff x="521586" y="899761"/>
            <a:chExt cx="4050415" cy="39569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A6013AA7-8C32-4453-92D2-15DC4BBA40EA}"/>
                </a:ext>
              </a:extLst>
            </p:cNvPr>
            <p:cNvSpPr/>
            <p:nvPr/>
          </p:nvSpPr>
          <p:spPr>
            <a:xfrm>
              <a:off x="521587" y="899761"/>
              <a:ext cx="4050413" cy="3956959"/>
            </a:xfrm>
            <a:prstGeom prst="rect">
              <a:avLst/>
            </a:prstGeom>
            <a:solidFill>
              <a:schemeClr val="dk1">
                <a:alpha val="46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AF4241A9-B2A0-41FC-B09A-5DC4CA0C15EE}"/>
                </a:ext>
              </a:extLst>
            </p:cNvPr>
            <p:cNvSpPr/>
            <p:nvPr/>
          </p:nvSpPr>
          <p:spPr>
            <a:xfrm>
              <a:off x="530024" y="1014061"/>
              <a:ext cx="4041977" cy="324471"/>
            </a:xfrm>
            <a:prstGeom prst="rect">
              <a:avLst/>
            </a:prstGeom>
            <a:solidFill>
              <a:schemeClr val="dk1">
                <a:alpha val="46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C5132FBA-2284-49BE-9E02-58BCDF68124D}"/>
                </a:ext>
              </a:extLst>
            </p:cNvPr>
            <p:cNvGrpSpPr/>
            <p:nvPr/>
          </p:nvGrpSpPr>
          <p:grpSpPr>
            <a:xfrm>
              <a:off x="999057" y="1219702"/>
              <a:ext cx="3090235" cy="1910351"/>
              <a:chOff x="1622740" y="1412820"/>
              <a:chExt cx="3588088" cy="2229319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xmlns="" id="{C8ABAC35-B433-4E97-A59F-0D48C240A0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39" r="40978" b="42029"/>
              <a:stretch/>
            </p:blipFill>
            <p:spPr>
              <a:xfrm flipH="1">
                <a:off x="2236922" y="1412820"/>
                <a:ext cx="2333355" cy="2229319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8563F467-E455-4F2F-AF11-7FF9B5CDE201}"/>
                  </a:ext>
                </a:extLst>
              </p:cNvPr>
              <p:cNvSpPr/>
              <p:nvPr/>
            </p:nvSpPr>
            <p:spPr>
              <a:xfrm>
                <a:off x="1622740" y="2342813"/>
                <a:ext cx="850967" cy="484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100" dirty="0">
                    <a:solidFill>
                      <a:srgbClr val="6E9B96"/>
                    </a:solidFill>
                    <a:latin typeface="Microsoft JhengHei" charset="-120"/>
                    <a:ea typeface="Microsoft JhengHei" charset="-120"/>
                    <a:cs typeface="Microsoft JhengHei" charset="-120"/>
                  </a:rPr>
                  <a:t>50%</a:t>
                </a:r>
                <a:endParaRPr lang="zh-TW" altLang="en-US" sz="2100" dirty="0">
                  <a:solidFill>
                    <a:srgbClr val="6E9B96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FDD2E4B6-28B0-46F4-B801-2B9037E9CAD4}"/>
                  </a:ext>
                </a:extLst>
              </p:cNvPr>
              <p:cNvSpPr/>
              <p:nvPr/>
            </p:nvSpPr>
            <p:spPr>
              <a:xfrm>
                <a:off x="4359861" y="2353906"/>
                <a:ext cx="850967" cy="484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100" dirty="0">
                    <a:solidFill>
                      <a:srgbClr val="DB4D35"/>
                    </a:solidFill>
                    <a:latin typeface="Microsoft JhengHei" charset="-120"/>
                    <a:ea typeface="Microsoft JhengHei" charset="-120"/>
                    <a:cs typeface="Microsoft JhengHei" charset="-120"/>
                  </a:rPr>
                  <a:t>50%</a:t>
                </a:r>
                <a:endParaRPr lang="zh-TW" altLang="en-US" sz="2100" dirty="0">
                  <a:solidFill>
                    <a:srgbClr val="DB4D35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4E5DADBF-D057-473A-AAC6-4E941148458A}"/>
                  </a:ext>
                </a:extLst>
              </p:cNvPr>
              <p:cNvSpPr/>
              <p:nvPr/>
            </p:nvSpPr>
            <p:spPr>
              <a:xfrm>
                <a:off x="1712404" y="2671677"/>
                <a:ext cx="689037" cy="350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350" dirty="0">
                    <a:solidFill>
                      <a:srgbClr val="6E9B96"/>
                    </a:solidFill>
                    <a:latin typeface="Microsoft JhengHei" charset="-120"/>
                    <a:ea typeface="Microsoft JhengHei" charset="-120"/>
                    <a:cs typeface="Microsoft JhengHei" charset="-120"/>
                  </a:rPr>
                  <a:t>8.6M</a:t>
                </a:r>
                <a:endParaRPr lang="zh-TW" altLang="en-US" sz="1350" dirty="0">
                  <a:solidFill>
                    <a:srgbClr val="6E9B96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B1BF08DB-17D4-4164-A231-AF03E43D94AA}"/>
                  </a:ext>
                </a:extLst>
              </p:cNvPr>
              <p:cNvSpPr/>
              <p:nvPr/>
            </p:nvSpPr>
            <p:spPr>
              <a:xfrm>
                <a:off x="4457252" y="2660584"/>
                <a:ext cx="689037" cy="350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350" dirty="0">
                    <a:solidFill>
                      <a:srgbClr val="DB4D35"/>
                    </a:solidFill>
                    <a:latin typeface="Microsoft JhengHei" charset="-120"/>
                    <a:ea typeface="Microsoft JhengHei" charset="-120"/>
                    <a:cs typeface="Microsoft JhengHei" charset="-120"/>
                  </a:rPr>
                  <a:t>8.6M</a:t>
                </a:r>
                <a:endParaRPr lang="zh-TW" altLang="en-US" sz="1350" dirty="0">
                  <a:solidFill>
                    <a:srgbClr val="DB4D35"/>
                  </a:solidFill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9013A13-D9AB-4D83-B2C0-B9755DDFA024}"/>
                </a:ext>
              </a:extLst>
            </p:cNvPr>
            <p:cNvSpPr/>
            <p:nvPr/>
          </p:nvSpPr>
          <p:spPr>
            <a:xfrm>
              <a:off x="2088440" y="1036491"/>
              <a:ext cx="95410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性別比例</a:t>
              </a: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D6EBB5A7-7567-44E2-83FA-F2A58392495E}"/>
                </a:ext>
              </a:extLst>
            </p:cNvPr>
            <p:cNvGrpSpPr/>
            <p:nvPr/>
          </p:nvGrpSpPr>
          <p:grpSpPr>
            <a:xfrm>
              <a:off x="1145696" y="3448849"/>
              <a:ext cx="2683025" cy="1147842"/>
              <a:chOff x="1487825" y="4632287"/>
              <a:chExt cx="3577366" cy="1530457"/>
            </a:xfrm>
          </p:grpSpPr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xmlns="" id="{5C5261FA-5474-4F2E-8485-EF2E62514A97}"/>
                  </a:ext>
                </a:extLst>
              </p:cNvPr>
              <p:cNvGrpSpPr/>
              <p:nvPr/>
            </p:nvGrpSpPr>
            <p:grpSpPr>
              <a:xfrm>
                <a:off x="1487825" y="4632287"/>
                <a:ext cx="3568382" cy="1530457"/>
                <a:chOff x="1482680" y="4293562"/>
                <a:chExt cx="3568382" cy="1530457"/>
              </a:xfrm>
            </p:grpSpPr>
            <p:pic>
              <p:nvPicPr>
                <p:cNvPr id="20" name="圖片 19">
                  <a:extLst>
                    <a:ext uri="{FF2B5EF4-FFF2-40B4-BE49-F238E27FC236}">
                      <a16:creationId xmlns:a16="http://schemas.microsoft.com/office/drawing/2014/main" xmlns="" id="{3FCB52D4-BE60-4772-9A5E-F9E559707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74" t="35893" r="6044" b="33472"/>
                <a:stretch/>
              </p:blipFill>
              <p:spPr>
                <a:xfrm>
                  <a:off x="1482680" y="4293562"/>
                  <a:ext cx="3568382" cy="1281573"/>
                </a:xfrm>
                <a:prstGeom prst="rect">
                  <a:avLst/>
                </a:prstGeom>
              </p:spPr>
            </p:pic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xmlns="" id="{825B7C33-7810-4A92-8DC3-E9E9E8EAF1CD}"/>
                    </a:ext>
                  </a:extLst>
                </p:cNvPr>
                <p:cNvSpPr/>
                <p:nvPr/>
              </p:nvSpPr>
              <p:spPr>
                <a:xfrm>
                  <a:off x="1606488" y="5393132"/>
                  <a:ext cx="100284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15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7.65M</a:t>
                  </a:r>
                  <a:endPara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xmlns="" id="{D66F7308-8C1F-4FC1-8FB5-82D386250B6E}"/>
                    </a:ext>
                  </a:extLst>
                </p:cNvPr>
                <p:cNvSpPr/>
                <p:nvPr/>
              </p:nvSpPr>
              <p:spPr>
                <a:xfrm>
                  <a:off x="2896728" y="5393132"/>
                  <a:ext cx="85322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15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2.0M</a:t>
                  </a:r>
                  <a:endPara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xmlns="" id="{79DB0C23-DD8B-4B58-9DD8-74AEAAB840F7}"/>
                    </a:ext>
                  </a:extLst>
                </p:cNvPr>
                <p:cNvSpPr/>
                <p:nvPr/>
              </p:nvSpPr>
              <p:spPr>
                <a:xfrm>
                  <a:off x="4024018" y="5393132"/>
                  <a:ext cx="85322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15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1.7M</a:t>
                  </a:r>
                  <a:endPara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F5E4D318-EE87-446D-B12E-1BDA87B234A5}"/>
                  </a:ext>
                </a:extLst>
              </p:cNvPr>
              <p:cNvSpPr/>
              <p:nvPr/>
            </p:nvSpPr>
            <p:spPr>
              <a:xfrm>
                <a:off x="1727416" y="5211445"/>
                <a:ext cx="6993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3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LIKE</a:t>
                </a:r>
                <a:endParaRPr lang="zh-TW" altLang="en-US" sz="1350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579BBD7C-C1D8-4066-AA3F-3A37D1308F8A}"/>
                  </a:ext>
                </a:extLst>
              </p:cNvPr>
              <p:cNvSpPr/>
              <p:nvPr/>
            </p:nvSpPr>
            <p:spPr>
              <a:xfrm>
                <a:off x="2700690" y="5199173"/>
                <a:ext cx="1471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3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COMMENT</a:t>
                </a:r>
                <a:endParaRPr lang="zh-TW" altLang="en-US" sz="1350" dirty="0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4AD7A698-73A0-4D3B-A499-971044F31335}"/>
                  </a:ext>
                </a:extLst>
              </p:cNvPr>
              <p:cNvSpPr/>
              <p:nvPr/>
            </p:nvSpPr>
            <p:spPr>
              <a:xfrm>
                <a:off x="4077314" y="5178667"/>
                <a:ext cx="9878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3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SHARE</a:t>
                </a:r>
                <a:endParaRPr lang="zh-TW" altLang="en-US" sz="1350" dirty="0"/>
              </a:p>
            </p:txBody>
          </p: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24AF3521-53B8-4C23-9D8B-559CF6656836}"/>
                </a:ext>
              </a:extLst>
            </p:cNvPr>
            <p:cNvSpPr/>
            <p:nvPr/>
          </p:nvSpPr>
          <p:spPr>
            <a:xfrm>
              <a:off x="521586" y="3200969"/>
              <a:ext cx="4041977" cy="324471"/>
            </a:xfrm>
            <a:prstGeom prst="rect">
              <a:avLst/>
            </a:prstGeom>
            <a:solidFill>
              <a:schemeClr val="dk1">
                <a:alpha val="46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42A456A-1055-4880-83D8-F6252C5FBD1F}"/>
                </a:ext>
              </a:extLst>
            </p:cNvPr>
            <p:cNvSpPr/>
            <p:nvPr/>
          </p:nvSpPr>
          <p:spPr>
            <a:xfrm>
              <a:off x="1471078" y="3207667"/>
              <a:ext cx="214266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每月用戶的互動數值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4A655E51-7D5A-4575-9FD8-564E3A1B4704}"/>
              </a:ext>
            </a:extLst>
          </p:cNvPr>
          <p:cNvGrpSpPr/>
          <p:nvPr/>
        </p:nvGrpSpPr>
        <p:grpSpPr>
          <a:xfrm>
            <a:off x="3639176" y="899761"/>
            <a:ext cx="5204469" cy="3956959"/>
            <a:chOff x="3639176" y="899761"/>
            <a:chExt cx="5204469" cy="395695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DC877175-796C-4155-9EAF-B29A29B98F7F}"/>
                </a:ext>
              </a:extLst>
            </p:cNvPr>
            <p:cNvSpPr/>
            <p:nvPr/>
          </p:nvSpPr>
          <p:spPr>
            <a:xfrm>
              <a:off x="4646025" y="899761"/>
              <a:ext cx="4050413" cy="3956959"/>
            </a:xfrm>
            <a:prstGeom prst="rect">
              <a:avLst/>
            </a:prstGeom>
            <a:solidFill>
              <a:schemeClr val="dk1">
                <a:alpha val="46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xmlns="" id="{C69A4108-D0B1-4010-AFA0-B46FC28C5C63}"/>
                </a:ext>
              </a:extLst>
            </p:cNvPr>
            <p:cNvGrpSpPr/>
            <p:nvPr/>
          </p:nvGrpSpPr>
          <p:grpSpPr>
            <a:xfrm>
              <a:off x="3639176" y="959830"/>
              <a:ext cx="5204469" cy="3193106"/>
              <a:chOff x="4490315" y="1341320"/>
              <a:chExt cx="6939292" cy="4257475"/>
            </a:xfrm>
          </p:grpSpPr>
          <p:graphicFrame>
            <p:nvGraphicFramePr>
              <p:cNvPr id="34" name="圖表 33">
                <a:extLst>
                  <a:ext uri="{FF2B5EF4-FFF2-40B4-BE49-F238E27FC236}">
                    <a16:creationId xmlns:a16="http://schemas.microsoft.com/office/drawing/2014/main" xmlns="" id="{D1787865-3312-4ABC-916D-1286973D762F}"/>
                  </a:ext>
                </a:extLst>
              </p:cNvPr>
              <p:cNvGraphicFramePr/>
              <p:nvPr>
                <p:extLst/>
              </p:nvPr>
            </p:nvGraphicFramePr>
            <p:xfrm>
              <a:off x="4490315" y="1341320"/>
              <a:ext cx="6939292" cy="42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73B285EE-E82C-41D6-A73F-CDE050367E10}"/>
                  </a:ext>
                </a:extLst>
              </p:cNvPr>
              <p:cNvSpPr/>
              <p:nvPr/>
            </p:nvSpPr>
            <p:spPr>
              <a:xfrm>
                <a:off x="10099891" y="2160641"/>
                <a:ext cx="742084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13-20</a:t>
                </a:r>
                <a:endParaRPr lang="zh-TW" altLang="en-US" sz="105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4" name="圖形 43" descr="使用者">
                <a:extLst>
                  <a:ext uri="{FF2B5EF4-FFF2-40B4-BE49-F238E27FC236}">
                    <a16:creationId xmlns:a16="http://schemas.microsoft.com/office/drawing/2014/main" xmlns="" id="{EA04C4B8-43A0-4323-8439-DEC3381BE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9384" y="2045827"/>
                <a:ext cx="527721" cy="527721"/>
              </a:xfrm>
              <a:prstGeom prst="rect">
                <a:avLst/>
              </a:prstGeom>
            </p:spPr>
          </p:pic>
          <p:pic>
            <p:nvPicPr>
              <p:cNvPr id="45" name="圖形 44" descr="使用者">
                <a:extLst>
                  <a:ext uri="{FF2B5EF4-FFF2-40B4-BE49-F238E27FC236}">
                    <a16:creationId xmlns:a16="http://schemas.microsoft.com/office/drawing/2014/main" xmlns="" id="{3268A8F7-B231-4C08-9D80-717B73BBD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191" y="2549488"/>
                <a:ext cx="527721" cy="527721"/>
              </a:xfrm>
              <a:prstGeom prst="rect">
                <a:avLst/>
              </a:prstGeom>
            </p:spPr>
          </p:pic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0A3B2000-19F0-4C5D-8539-1B51F7C51D0E}"/>
                  </a:ext>
                </a:extLst>
              </p:cNvPr>
              <p:cNvSpPr/>
              <p:nvPr/>
            </p:nvSpPr>
            <p:spPr>
              <a:xfrm>
                <a:off x="10088399" y="2653773"/>
                <a:ext cx="742084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21-30</a:t>
                </a:r>
                <a:endParaRPr lang="zh-TW" altLang="en-US" sz="105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7" name="圖形 46" descr="使用者">
                <a:extLst>
                  <a:ext uri="{FF2B5EF4-FFF2-40B4-BE49-F238E27FC236}">
                    <a16:creationId xmlns:a16="http://schemas.microsoft.com/office/drawing/2014/main" xmlns="" id="{C258CA37-5F8A-4D26-B2C1-1FDFF937F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9384" y="3043102"/>
                <a:ext cx="527721" cy="527721"/>
              </a:xfrm>
              <a:prstGeom prst="rect">
                <a:avLst/>
              </a:prstGeom>
            </p:spPr>
          </p:pic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75AE5636-845D-4621-B3C8-D4DA59B36A09}"/>
                  </a:ext>
                </a:extLst>
              </p:cNvPr>
              <p:cNvSpPr/>
              <p:nvPr/>
            </p:nvSpPr>
            <p:spPr>
              <a:xfrm>
                <a:off x="10059426" y="3100719"/>
                <a:ext cx="742084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31-40</a:t>
                </a:r>
                <a:endParaRPr lang="zh-TW" altLang="en-US" sz="105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9" name="圖形 48" descr="使用者">
                <a:extLst>
                  <a:ext uri="{FF2B5EF4-FFF2-40B4-BE49-F238E27FC236}">
                    <a16:creationId xmlns:a16="http://schemas.microsoft.com/office/drawing/2014/main" xmlns="" id="{4A01A73D-EC3D-4F79-94E3-60C8B8CE7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6614" y="3529004"/>
                <a:ext cx="527721" cy="527721"/>
              </a:xfrm>
              <a:prstGeom prst="rect">
                <a:avLst/>
              </a:prstGeom>
            </p:spPr>
          </p:pic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5BBE0289-64D6-4605-AF7E-43A176BA5464}"/>
                  </a:ext>
                </a:extLst>
              </p:cNvPr>
              <p:cNvSpPr/>
              <p:nvPr/>
            </p:nvSpPr>
            <p:spPr>
              <a:xfrm>
                <a:off x="10059426" y="3614032"/>
                <a:ext cx="742084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41-50</a:t>
                </a:r>
                <a:endParaRPr lang="zh-TW" altLang="en-US" sz="105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51" name="圖形 50" descr="使用者">
                <a:extLst>
                  <a:ext uri="{FF2B5EF4-FFF2-40B4-BE49-F238E27FC236}">
                    <a16:creationId xmlns:a16="http://schemas.microsoft.com/office/drawing/2014/main" xmlns="" id="{845F554D-314F-4596-A1A5-5A26362F6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3844" y="4013028"/>
                <a:ext cx="527721" cy="527721"/>
              </a:xfrm>
              <a:prstGeom prst="rect">
                <a:avLst/>
              </a:prstGeom>
            </p:spPr>
          </p:pic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5D17154F-02A6-4E3F-9833-71F379232972}"/>
                  </a:ext>
                </a:extLst>
              </p:cNvPr>
              <p:cNvSpPr/>
              <p:nvPr/>
            </p:nvSpPr>
            <p:spPr>
              <a:xfrm>
                <a:off x="10060582" y="4114071"/>
                <a:ext cx="58819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50+</a:t>
                </a:r>
                <a:endParaRPr lang="zh-TW" altLang="en-US" sz="105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B406A0F5-03A9-4771-B754-7B0D59B869E1}"/>
                </a:ext>
              </a:extLst>
            </p:cNvPr>
            <p:cNvSpPr/>
            <p:nvPr/>
          </p:nvSpPr>
          <p:spPr>
            <a:xfrm>
              <a:off x="5931062" y="3830462"/>
              <a:ext cx="1723549" cy="92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平均每月使用時間</a:t>
              </a:r>
              <a:endPara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高達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72.2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B0EE2979-8DB2-4078-B976-2CA1E273C08C}"/>
                </a:ext>
              </a:extLst>
            </p:cNvPr>
            <p:cNvSpPr/>
            <p:nvPr/>
          </p:nvSpPr>
          <p:spPr>
            <a:xfrm>
              <a:off x="4662898" y="1012103"/>
              <a:ext cx="4041977" cy="324471"/>
            </a:xfrm>
            <a:prstGeom prst="rect">
              <a:avLst/>
            </a:prstGeom>
            <a:solidFill>
              <a:schemeClr val="dk1">
                <a:alpha val="46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44B9D3DC-480C-41FF-8D92-94085F5357C6}"/>
                </a:ext>
              </a:extLst>
            </p:cNvPr>
            <p:cNvSpPr/>
            <p:nvPr/>
          </p:nvSpPr>
          <p:spPr>
            <a:xfrm>
              <a:off x="6269968" y="1006934"/>
              <a:ext cx="95410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年齡占比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FC0E7760-5C36-4526-AFF1-DFDDF9373726}"/>
                </a:ext>
              </a:extLst>
            </p:cNvPr>
            <p:cNvSpPr/>
            <p:nvPr/>
          </p:nvSpPr>
          <p:spPr>
            <a:xfrm>
              <a:off x="4642760" y="3503165"/>
              <a:ext cx="4041977" cy="324471"/>
            </a:xfrm>
            <a:prstGeom prst="rect">
              <a:avLst/>
            </a:prstGeom>
            <a:solidFill>
              <a:schemeClr val="dk1">
                <a:alpha val="46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B4AF72DF-492A-4A6B-9522-961B0054338C}"/>
                </a:ext>
              </a:extLst>
            </p:cNvPr>
            <p:cNvSpPr/>
            <p:nvPr/>
          </p:nvSpPr>
          <p:spPr>
            <a:xfrm>
              <a:off x="6269968" y="3536403"/>
              <a:ext cx="95410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使用時間</a:t>
              </a:r>
            </a:p>
          </p:txBody>
        </p:sp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xmlns="" id="{E948DC77-DEDB-4E83-A088-C1F7EAA09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279" y="3902201"/>
              <a:ext cx="791274" cy="791274"/>
            </a:xfrm>
            <a:prstGeom prst="rect">
              <a:avLst/>
            </a:prstGeom>
          </p:spPr>
        </p:pic>
      </p:grpSp>
      <p:pic>
        <p:nvPicPr>
          <p:cNvPr id="55" name="image9.png">
            <a:extLst>
              <a:ext uri="{FF2B5EF4-FFF2-40B4-BE49-F238E27FC236}">
                <a16:creationId xmlns:a16="http://schemas.microsoft.com/office/drawing/2014/main" xmlns="" id="{55BE79D3-6072-4D94-B782-9899648F9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 flipH="1">
            <a:off x="4627723" y="-815874"/>
            <a:ext cx="28743" cy="3203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33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2F23F61-F2C0-443A-8811-2A32FA7E0D2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4" name="矩形 3"/>
          <p:cNvSpPr/>
          <p:nvPr/>
        </p:nvSpPr>
        <p:spPr>
          <a:xfrm>
            <a:off x="2601157" y="195486"/>
            <a:ext cx="4563131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 sz="3000" dirty="0" err="1"/>
              <a:t>為什麼要經營粉絲團</a:t>
            </a:r>
            <a:r>
              <a:rPr sz="3000" dirty="0"/>
              <a:t>？</a:t>
            </a:r>
          </a:p>
        </p:txBody>
      </p:sp>
      <p:pic>
        <p:nvPicPr>
          <p:cNvPr id="796" name="image9.png" descr="image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035950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品牌經營"/>
          <p:cNvSpPr/>
          <p:nvPr/>
        </p:nvSpPr>
        <p:spPr>
          <a:xfrm>
            <a:off x="343558" y="3863674"/>
            <a:ext cx="1241927" cy="2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066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 sz="1800" dirty="0" err="1"/>
              <a:t>品牌經營</a:t>
            </a:r>
            <a:endParaRPr sz="1800" dirty="0"/>
          </a:p>
        </p:txBody>
      </p:sp>
      <p:sp>
        <p:nvSpPr>
          <p:cNvPr id="798" name="品牌曝光"/>
          <p:cNvSpPr/>
          <p:nvPr/>
        </p:nvSpPr>
        <p:spPr>
          <a:xfrm>
            <a:off x="1312387" y="3220737"/>
            <a:ext cx="1057877" cy="2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066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 sz="1800" dirty="0" err="1"/>
              <a:t>品牌曝光</a:t>
            </a:r>
            <a:endParaRPr sz="1800" dirty="0"/>
          </a:p>
        </p:txBody>
      </p:sp>
      <p:sp>
        <p:nvSpPr>
          <p:cNvPr id="799" name="活動宣傳"/>
          <p:cNvSpPr/>
          <p:nvPr/>
        </p:nvSpPr>
        <p:spPr>
          <a:xfrm>
            <a:off x="2332404" y="2618552"/>
            <a:ext cx="958555" cy="2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066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 sz="1800" dirty="0" err="1"/>
              <a:t>活動宣傳</a:t>
            </a:r>
            <a:endParaRPr sz="1800" dirty="0"/>
          </a:p>
        </p:txBody>
      </p:sp>
      <p:sp>
        <p:nvSpPr>
          <p:cNvPr id="800" name="增加粉絲"/>
          <p:cNvSpPr/>
          <p:nvPr/>
        </p:nvSpPr>
        <p:spPr>
          <a:xfrm>
            <a:off x="3312623" y="1976814"/>
            <a:ext cx="1002400" cy="2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0668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 sz="1800" dirty="0" err="1"/>
              <a:t>增加粉絲</a:t>
            </a:r>
            <a:endParaRPr sz="1800" dirty="0"/>
          </a:p>
        </p:txBody>
      </p:sp>
      <p:sp>
        <p:nvSpPr>
          <p:cNvPr id="801" name="業績提升"/>
          <p:cNvSpPr/>
          <p:nvPr/>
        </p:nvSpPr>
        <p:spPr>
          <a:xfrm>
            <a:off x="6561883" y="1282970"/>
            <a:ext cx="2402605" cy="1886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1422400">
              <a:lnSpc>
                <a:spcPts val="3800"/>
              </a:lnSpc>
              <a:spcBef>
                <a:spcPts val="1300"/>
              </a:spcBef>
              <a:defRPr sz="3600" b="1">
                <a:solidFill>
                  <a:srgbClr val="8EFA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 lang="zh-TW" altLang="en-US" sz="2000" dirty="0">
                <a:latin typeface="微軟正黑體"/>
                <a:ea typeface="微軟正黑體"/>
              </a:rPr>
              <a:t>．溝通媒介</a:t>
            </a:r>
            <a:r>
              <a:rPr lang="en-US" altLang="zh-TW" sz="2000" dirty="0">
                <a:latin typeface="微軟正黑體"/>
                <a:ea typeface="微軟正黑體"/>
              </a:rPr>
              <a:t/>
            </a:r>
            <a:br>
              <a:rPr lang="en-US" altLang="zh-TW" sz="2000" dirty="0">
                <a:latin typeface="微軟正黑體"/>
                <a:ea typeface="微軟正黑體"/>
              </a:rPr>
            </a:br>
            <a:r>
              <a:rPr lang="zh-TW" altLang="en-US" sz="2000" dirty="0">
                <a:latin typeface="微軟正黑體"/>
                <a:ea typeface="微軟正黑體"/>
              </a:rPr>
              <a:t>．聚集共同興趣者</a:t>
            </a:r>
            <a:r>
              <a:rPr lang="en-US" altLang="zh-TW" sz="2000" dirty="0">
                <a:latin typeface="微軟正黑體"/>
                <a:ea typeface="微軟正黑體"/>
              </a:rPr>
              <a:t/>
            </a:r>
            <a:br>
              <a:rPr lang="en-US" altLang="zh-TW" sz="2000" dirty="0">
                <a:latin typeface="微軟正黑體"/>
                <a:ea typeface="微軟正黑體"/>
              </a:rPr>
            </a:br>
            <a:r>
              <a:rPr lang="zh-TW" altLang="en-US" sz="2000" dirty="0">
                <a:latin typeface="微軟正黑體"/>
                <a:ea typeface="微軟正黑體"/>
              </a:rPr>
              <a:t>．</a:t>
            </a:r>
            <a:r>
              <a:rPr lang="zh-TW" altLang="en-US" sz="2000" dirty="0"/>
              <a:t>品牌知名度</a:t>
            </a:r>
            <a:r>
              <a:rPr sz="2000" dirty="0" err="1"/>
              <a:t>提升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>
                <a:latin typeface="微軟正黑體"/>
                <a:ea typeface="微軟正黑體"/>
              </a:rPr>
              <a:t>．</a:t>
            </a:r>
            <a:r>
              <a:rPr lang="zh-TW" altLang="en-US" sz="2000" dirty="0"/>
              <a:t>創造銷售業績</a:t>
            </a:r>
            <a:endParaRPr sz="2000" dirty="0"/>
          </a:p>
        </p:txBody>
      </p:sp>
      <p:pic>
        <p:nvPicPr>
          <p:cNvPr id="802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6744" y="1494425"/>
            <a:ext cx="5251034" cy="334966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2" name="image9.png" descr="image9.png">
            <a:extLst>
              <a:ext uri="{FF2B5EF4-FFF2-40B4-BE49-F238E27FC236}">
                <a16:creationId xmlns:a16="http://schemas.microsoft.com/office/drawing/2014/main" xmlns="" id="{20C073B3-806D-43BB-B96A-C9A33F08B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 flipH="1">
            <a:off x="4900046" y="-887880"/>
            <a:ext cx="28747" cy="3203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508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animBg="1"/>
      <p:bldP spid="798" grpId="0" animBg="1"/>
      <p:bldP spid="799" grpId="0" animBg="1"/>
      <p:bldP spid="800" grpId="0" animBg="1"/>
      <p:bldP spid="8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6EFC70E-5AC4-4054-AE07-7DBB7D0DEA4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 flipH="1">
            <a:off x="4431232" y="-844617"/>
            <a:ext cx="28743" cy="320359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矩形 17"/>
          <p:cNvSpPr/>
          <p:nvPr/>
        </p:nvSpPr>
        <p:spPr>
          <a:xfrm>
            <a:off x="2821039" y="169942"/>
            <a:ext cx="35019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六大特性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06934A34-D59F-434B-A77D-72FEAD3BAC99}"/>
              </a:ext>
            </a:extLst>
          </p:cNvPr>
          <p:cNvGrpSpPr/>
          <p:nvPr/>
        </p:nvGrpSpPr>
        <p:grpSpPr>
          <a:xfrm>
            <a:off x="1439652" y="1005576"/>
            <a:ext cx="3024336" cy="1080120"/>
            <a:chOff x="1439652" y="1005576"/>
            <a:chExt cx="3024336" cy="1080120"/>
          </a:xfrm>
        </p:grpSpPr>
        <p:sp>
          <p:nvSpPr>
            <p:cNvPr id="20" name="Shape 394"/>
            <p:cNvSpPr txBox="1"/>
            <p:nvPr/>
          </p:nvSpPr>
          <p:spPr>
            <a:xfrm>
              <a:off x="2714264" y="1250832"/>
              <a:ext cx="1623150" cy="630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9525">
                <a:buSzPct val="25000"/>
              </a:pPr>
              <a:r>
                <a:rPr lang="en-US" sz="1500" b="1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互動性強</a:t>
              </a:r>
              <a:endParaRPr 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9525" marR="3810">
                <a:spcBef>
                  <a:spcPts val="623"/>
                </a:spcBef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創造粉絲與品牌的對話機會</a:t>
              </a:r>
              <a:r>
                <a:rPr lang="en-US" sz="105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  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與粉絲更深入溝通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794" y="1093332"/>
              <a:ext cx="945000" cy="945000"/>
            </a:xfrm>
            <a:prstGeom prst="rect">
              <a:avLst/>
            </a:prstGeom>
          </p:spPr>
        </p:pic>
        <p:sp>
          <p:nvSpPr>
            <p:cNvPr id="2" name="圓角矩形 1"/>
            <p:cNvSpPr/>
            <p:nvPr/>
          </p:nvSpPr>
          <p:spPr>
            <a:xfrm>
              <a:off x="1439652" y="1005576"/>
              <a:ext cx="3024336" cy="1080120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279AC36C-ABF8-4F6E-AAA0-35371BD1A9EC}"/>
              </a:ext>
            </a:extLst>
          </p:cNvPr>
          <p:cNvGrpSpPr/>
          <p:nvPr/>
        </p:nvGrpSpPr>
        <p:grpSpPr>
          <a:xfrm>
            <a:off x="1439652" y="2375819"/>
            <a:ext cx="3024336" cy="1080120"/>
            <a:chOff x="1439652" y="2375819"/>
            <a:chExt cx="3024336" cy="1080120"/>
          </a:xfrm>
        </p:grpSpPr>
        <p:sp>
          <p:nvSpPr>
            <p:cNvPr id="22" name="Shape 396"/>
            <p:cNvSpPr txBox="1"/>
            <p:nvPr/>
          </p:nvSpPr>
          <p:spPr>
            <a:xfrm>
              <a:off x="2714264" y="2631029"/>
              <a:ext cx="1356750" cy="637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9525">
                <a:buSzPct val="25000"/>
              </a:pPr>
              <a:r>
                <a:rPr lang="en-US" sz="1500" b="1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精準目標</a:t>
              </a:r>
              <a:endParaRPr 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9525" marR="3810">
                <a:lnSpc>
                  <a:spcPct val="104299"/>
                </a:lnSpc>
                <a:spcBef>
                  <a:spcPts val="574"/>
                </a:spcBef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擁有最多真實用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MingLiU"/>
                  <a:sym typeface="PMingLiU"/>
                </a:rPr>
                <a:t>戶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資料</a:t>
              </a:r>
              <a:r>
                <a:rPr lang="en-US" sz="105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  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協助精準找到消費者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794" y="2477129"/>
              <a:ext cx="945000" cy="945000"/>
            </a:xfrm>
            <a:prstGeom prst="rect">
              <a:avLst/>
            </a:prstGeom>
          </p:spPr>
        </p:pic>
        <p:sp>
          <p:nvSpPr>
            <p:cNvPr id="21" name="圓角矩形 20"/>
            <p:cNvSpPr/>
            <p:nvPr/>
          </p:nvSpPr>
          <p:spPr>
            <a:xfrm>
              <a:off x="1439652" y="2375819"/>
              <a:ext cx="3024336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8FE6D7B1-1A90-4762-9817-B3776B0B25D1}"/>
              </a:ext>
            </a:extLst>
          </p:cNvPr>
          <p:cNvGrpSpPr/>
          <p:nvPr/>
        </p:nvGrpSpPr>
        <p:grpSpPr>
          <a:xfrm>
            <a:off x="1439652" y="3813888"/>
            <a:ext cx="3024336" cy="1080120"/>
            <a:chOff x="1439652" y="3813888"/>
            <a:chExt cx="3024336" cy="1080120"/>
          </a:xfrm>
        </p:grpSpPr>
        <p:sp>
          <p:nvSpPr>
            <p:cNvPr id="38" name="Shape 398"/>
            <p:cNvSpPr txBox="1"/>
            <p:nvPr/>
          </p:nvSpPr>
          <p:spPr>
            <a:xfrm>
              <a:off x="2714264" y="4037520"/>
              <a:ext cx="1223100" cy="6419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9525">
                <a:buSzPct val="25000"/>
              </a:pPr>
              <a:r>
                <a:rPr lang="en-US" sz="1500" b="1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多元廣告類型</a:t>
              </a:r>
              <a:endParaRPr 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9525" marR="3810">
                <a:spcBef>
                  <a:spcPts val="720"/>
                </a:spcBef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提供多種廣告類型</a:t>
              </a:r>
              <a:r>
                <a:rPr lang="en-US" sz="105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  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滿足不同的行銷目標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294" y="3953483"/>
              <a:ext cx="810000" cy="810000"/>
            </a:xfrm>
            <a:prstGeom prst="rect">
              <a:avLst/>
            </a:prstGeom>
          </p:spPr>
        </p:pic>
        <p:sp>
          <p:nvSpPr>
            <p:cNvPr id="23" name="圓角矩形 22"/>
            <p:cNvSpPr/>
            <p:nvPr/>
          </p:nvSpPr>
          <p:spPr>
            <a:xfrm>
              <a:off x="1439652" y="3813888"/>
              <a:ext cx="3024336" cy="108012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9F0AD5C6-B139-46BE-BE2A-B017786F0508}"/>
              </a:ext>
            </a:extLst>
          </p:cNvPr>
          <p:cNvGrpSpPr/>
          <p:nvPr/>
        </p:nvGrpSpPr>
        <p:grpSpPr>
          <a:xfrm>
            <a:off x="4680012" y="1005576"/>
            <a:ext cx="3024336" cy="1080120"/>
            <a:chOff x="4680012" y="1005576"/>
            <a:chExt cx="3024336" cy="1080120"/>
          </a:xfrm>
        </p:grpSpPr>
        <p:sp>
          <p:nvSpPr>
            <p:cNvPr id="44" name="Shape 404"/>
            <p:cNvSpPr txBox="1"/>
            <p:nvPr/>
          </p:nvSpPr>
          <p:spPr>
            <a:xfrm>
              <a:off x="5984388" y="1180183"/>
              <a:ext cx="1095750" cy="703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9525">
                <a:buSzPct val="25000"/>
              </a:pPr>
              <a:r>
                <a:rPr lang="en-US" sz="1500" b="1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正向模式</a:t>
              </a:r>
              <a:endParaRPr 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9525"/>
              <a:endParaRPr sz="45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16193" marR="3810" indent="-6668"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按讚模式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16193" marR="3810" indent="-6668"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為品牌增加好感度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421" y="1059582"/>
              <a:ext cx="945000" cy="945000"/>
            </a:xfrm>
            <a:prstGeom prst="rect">
              <a:avLst/>
            </a:prstGeom>
          </p:spPr>
        </p:pic>
        <p:sp>
          <p:nvSpPr>
            <p:cNvPr id="24" name="圓角矩形 23"/>
            <p:cNvSpPr/>
            <p:nvPr/>
          </p:nvSpPr>
          <p:spPr>
            <a:xfrm>
              <a:off x="4680012" y="1005576"/>
              <a:ext cx="3024336" cy="1080120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4A74C15C-0CC6-49CA-AFDC-CA72F1029341}"/>
              </a:ext>
            </a:extLst>
          </p:cNvPr>
          <p:cNvGrpSpPr/>
          <p:nvPr/>
        </p:nvGrpSpPr>
        <p:grpSpPr>
          <a:xfrm>
            <a:off x="4680012" y="2375819"/>
            <a:ext cx="3024336" cy="1080120"/>
            <a:chOff x="4680012" y="2375819"/>
            <a:chExt cx="3024336" cy="1080120"/>
          </a:xfrm>
        </p:grpSpPr>
        <p:sp>
          <p:nvSpPr>
            <p:cNvPr id="42" name="Shape 402"/>
            <p:cNvSpPr txBox="1"/>
            <p:nvPr/>
          </p:nvSpPr>
          <p:spPr>
            <a:xfrm>
              <a:off x="5984388" y="2584454"/>
              <a:ext cx="1490625" cy="66285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9525">
                <a:buSzPct val="25000"/>
              </a:pPr>
              <a:r>
                <a:rPr lang="en-US" sz="1500" b="1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口碑行銷</a:t>
              </a:r>
              <a:endParaRPr 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9525" marR="3810">
                <a:spcBef>
                  <a:spcPts val="885"/>
                </a:spcBef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擁有強大的口耳相傳特性</a:t>
              </a:r>
              <a:r>
                <a:rPr lang="en-US" sz="105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  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提高品牌宣傳力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421" y="2443379"/>
              <a:ext cx="945000" cy="945000"/>
            </a:xfrm>
            <a:prstGeom prst="rect">
              <a:avLst/>
            </a:prstGeom>
          </p:spPr>
        </p:pic>
        <p:sp>
          <p:nvSpPr>
            <p:cNvPr id="25" name="圓角矩形 24"/>
            <p:cNvSpPr/>
            <p:nvPr/>
          </p:nvSpPr>
          <p:spPr>
            <a:xfrm>
              <a:off x="4680012" y="2375819"/>
              <a:ext cx="3024336" cy="108012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40DB834C-E6FF-4FB6-A7D2-AD1B0BE37146}"/>
              </a:ext>
            </a:extLst>
          </p:cNvPr>
          <p:cNvGrpSpPr/>
          <p:nvPr/>
        </p:nvGrpSpPr>
        <p:grpSpPr>
          <a:xfrm>
            <a:off x="4680012" y="3813888"/>
            <a:ext cx="3024336" cy="1080120"/>
            <a:chOff x="4680012" y="3813888"/>
            <a:chExt cx="3024336" cy="1080120"/>
          </a:xfrm>
        </p:grpSpPr>
        <p:sp>
          <p:nvSpPr>
            <p:cNvPr id="40" name="Shape 400"/>
            <p:cNvSpPr txBox="1"/>
            <p:nvPr/>
          </p:nvSpPr>
          <p:spPr>
            <a:xfrm>
              <a:off x="5984388" y="3977333"/>
              <a:ext cx="1526820" cy="6948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9525">
                <a:buSzPct val="25000"/>
              </a:pPr>
              <a:r>
                <a:rPr lang="en-US" sz="1500" b="1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多螢曝光</a:t>
              </a:r>
              <a:endParaRPr 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  <a:p>
              <a:pPr marL="57150" marR="3810">
                <a:spcBef>
                  <a:spcPts val="1136"/>
                </a:spcBef>
                <a:buSzPct val="25000"/>
              </a:pP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橫跨桌機、手機與平板</a:t>
              </a:r>
              <a:r>
                <a:rPr lang="en-US" sz="105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  </a:t>
              </a:r>
              <a:r>
                <a:rPr lang="en-US" sz="1050" kern="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S PGothic"/>
                  <a:sym typeface="MS PGothic"/>
                </a:rPr>
                <a:t>讓廣告資訊同時呈現</a:t>
              </a:r>
              <a:endParaRPr lang="en-US" sz="105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S PGothic"/>
                <a:sym typeface="MS PGothic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421" y="3852233"/>
              <a:ext cx="945000" cy="945000"/>
            </a:xfrm>
            <a:prstGeom prst="rect">
              <a:avLst/>
            </a:prstGeom>
          </p:spPr>
        </p:pic>
        <p:sp>
          <p:nvSpPr>
            <p:cNvPr id="26" name="圓角矩形 25"/>
            <p:cNvSpPr/>
            <p:nvPr/>
          </p:nvSpPr>
          <p:spPr>
            <a:xfrm>
              <a:off x="4680012" y="3813888"/>
              <a:ext cx="3024336" cy="1080120"/>
            </a:xfrm>
            <a:prstGeom prst="roundRect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pic>
        <p:nvPicPr>
          <p:cNvPr id="28" name="image9.png">
            <a:extLst>
              <a:ext uri="{FF2B5EF4-FFF2-40B4-BE49-F238E27FC236}">
                <a16:creationId xmlns:a16="http://schemas.microsoft.com/office/drawing/2014/main" xmlns="" id="{A015D862-5D36-4765-B8BF-B3EC8E83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 flipH="1">
            <a:off x="4756033" y="-844617"/>
            <a:ext cx="28743" cy="3203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359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45B2FEB-4EA2-4655-971E-3AF6FF3230E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468" y="1383618"/>
            <a:ext cx="108001" cy="2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 flipH="1">
            <a:off x="2736696" y="-798259"/>
            <a:ext cx="28743" cy="320359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矩形 17"/>
          <p:cNvSpPr/>
          <p:nvPr/>
        </p:nvSpPr>
        <p:spPr>
          <a:xfrm>
            <a:off x="1166426" y="258637"/>
            <a:ext cx="3070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ㄧ定要下廣告嗎</a:t>
            </a:r>
            <a:endParaRPr lang="zh-TW" altLang="en-US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0CB53F66-05BD-4C48-A749-A42A95C7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48553"/>
            <a:ext cx="4450254" cy="1987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2F72804-FF1B-43DF-A4C5-4B8476877656}"/>
              </a:ext>
            </a:extLst>
          </p:cNvPr>
          <p:cNvSpPr/>
          <p:nvPr/>
        </p:nvSpPr>
        <p:spPr>
          <a:xfrm>
            <a:off x="1564968" y="1035918"/>
            <a:ext cx="6895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</a:t>
            </a:r>
            <a:r>
              <a:rPr lang="en-US" altLang="zh-TW" sz="825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(Facebook) 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走進你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妳的生活圈</a:t>
            </a:r>
            <a:endParaRPr lang="en-US" altLang="zh-TW" sz="9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 </a:t>
            </a:r>
            <a:r>
              <a:rPr lang="zh-TW" altLang="en-US" sz="13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不斷調整演算法，粉絲團的觸擊率不斷的下滑。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B8533FC0-F62D-4A2A-A694-7136E0F57D05}"/>
              </a:ext>
            </a:extLst>
          </p:cNvPr>
          <p:cNvSpPr/>
          <p:nvPr/>
        </p:nvSpPr>
        <p:spPr>
          <a:xfrm>
            <a:off x="467072" y="4321105"/>
            <a:ext cx="55387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粉專按讚人數中，會被貼文觸及到的粉絲數低於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7AAD4A2-E786-4AF2-BC7E-04B8F90243B0}"/>
              </a:ext>
            </a:extLst>
          </p:cNvPr>
          <p:cNvSpPr/>
          <p:nvPr/>
        </p:nvSpPr>
        <p:spPr>
          <a:xfrm>
            <a:off x="467072" y="4681468"/>
            <a:ext cx="63373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付費替專頁或貼文增加曝光的粉專數，占全體粉專的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4FD0DB4D-4246-4122-B6D9-87F19DFA0F90}"/>
              </a:ext>
            </a:extLst>
          </p:cNvPr>
          <p:cNvSpPr/>
          <p:nvPr/>
        </p:nvSpPr>
        <p:spPr>
          <a:xfrm>
            <a:off x="449609" y="3970268"/>
            <a:ext cx="657066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使用率最高年齡層是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25~44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歲的上班族，約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1,040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270660FD-152B-440F-80BE-184E596EBC85}"/>
              </a:ext>
            </a:extLst>
          </p:cNvPr>
          <p:cNvGrpSpPr>
            <a:grpSpLocks/>
          </p:cNvGrpSpPr>
          <p:nvPr/>
        </p:nvGrpSpPr>
        <p:grpSpPr bwMode="auto">
          <a:xfrm>
            <a:off x="6341872" y="916654"/>
            <a:ext cx="2020052" cy="790896"/>
            <a:chOff x="6588224" y="2392656"/>
            <a:chExt cx="2019321" cy="790723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CDC6637C-ACA5-4759-BA1B-E1BEBCC2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392656"/>
              <a:ext cx="895595" cy="7907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矩形 17">
              <a:extLst>
                <a:ext uri="{FF2B5EF4-FFF2-40B4-BE49-F238E27FC236}">
                  <a16:creationId xmlns:a16="http://schemas.microsoft.com/office/drawing/2014/main" xmlns="" id="{2CD6F844-6D2F-40A6-9998-86B497F5C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506" y="2801994"/>
              <a:ext cx="1005039" cy="338480"/>
            </a:xfrm>
            <a:prstGeom prst="rect">
              <a:avLst/>
            </a:prstGeom>
            <a:solidFill>
              <a:srgbClr val="DAE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尋找粉絲</a:t>
              </a: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192FC4BC-B27A-451D-8509-B50DEC3DC98A}"/>
              </a:ext>
            </a:extLst>
          </p:cNvPr>
          <p:cNvGrpSpPr>
            <a:grpSpLocks/>
          </p:cNvGrpSpPr>
          <p:nvPr/>
        </p:nvGrpSpPr>
        <p:grpSpPr bwMode="auto">
          <a:xfrm>
            <a:off x="6303177" y="2002719"/>
            <a:ext cx="2160588" cy="767846"/>
            <a:chOff x="6372200" y="3470506"/>
            <a:chExt cx="2160240" cy="767921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xmlns="" id="{543DA5D5-E849-4B51-9171-5C763EF06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130" y="3470506"/>
              <a:ext cx="870310" cy="7679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" name="矩形 19">
              <a:extLst>
                <a:ext uri="{FF2B5EF4-FFF2-40B4-BE49-F238E27FC236}">
                  <a16:creationId xmlns:a16="http://schemas.microsoft.com/office/drawing/2014/main" xmlns="" id="{E20267F7-EFAE-40D8-84B8-AAFB12937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00" y="3861048"/>
              <a:ext cx="1005241" cy="338587"/>
            </a:xfrm>
            <a:prstGeom prst="rect">
              <a:avLst/>
            </a:prstGeom>
            <a:solidFill>
              <a:srgbClr val="DAE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互動分享</a:t>
              </a: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1CC21FBA-82F4-47E5-A8DA-A990196940CC}"/>
              </a:ext>
            </a:extLst>
          </p:cNvPr>
          <p:cNvGrpSpPr>
            <a:grpSpLocks/>
          </p:cNvGrpSpPr>
          <p:nvPr/>
        </p:nvGrpSpPr>
        <p:grpSpPr bwMode="auto">
          <a:xfrm>
            <a:off x="6446468" y="3051677"/>
            <a:ext cx="2027483" cy="809121"/>
            <a:chOff x="6660232" y="4509120"/>
            <a:chExt cx="1947035" cy="721223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xmlns="" id="{E78B1712-CEB2-4330-9196-3569A6EA0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509120"/>
              <a:ext cx="864096" cy="7212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矩形 20">
              <a:extLst>
                <a:ext uri="{FF2B5EF4-FFF2-40B4-BE49-F238E27FC236}">
                  <a16:creationId xmlns:a16="http://schemas.microsoft.com/office/drawing/2014/main" xmlns="" id="{89924F7C-0B84-4866-B22C-AC09411D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506" y="4877986"/>
              <a:ext cx="1004761" cy="338131"/>
            </a:xfrm>
            <a:prstGeom prst="rect">
              <a:avLst/>
            </a:prstGeom>
            <a:solidFill>
              <a:srgbClr val="DAE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創造流量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xmlns="" id="{3CD96F07-3A36-43ED-B170-7A8973CE633B}"/>
              </a:ext>
            </a:extLst>
          </p:cNvPr>
          <p:cNvGrpSpPr>
            <a:grpSpLocks/>
          </p:cNvGrpSpPr>
          <p:nvPr/>
        </p:nvGrpSpPr>
        <p:grpSpPr bwMode="auto">
          <a:xfrm>
            <a:off x="6341872" y="4101400"/>
            <a:ext cx="2171700" cy="737795"/>
            <a:chOff x="6385748" y="5499702"/>
            <a:chExt cx="2171977" cy="737610"/>
          </a:xfrm>
        </p:grpSpPr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xmlns="" id="{40620956-9D27-4813-A828-D1A39C31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130" y="5499702"/>
              <a:ext cx="895595" cy="7376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7" name="矩形 21">
              <a:extLst>
                <a:ext uri="{FF2B5EF4-FFF2-40B4-BE49-F238E27FC236}">
                  <a16:creationId xmlns:a16="http://schemas.microsoft.com/office/drawing/2014/main" xmlns="" id="{331CC50C-264F-4C7B-BB07-565A11B26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748" y="5877272"/>
              <a:ext cx="1005531" cy="338469"/>
            </a:xfrm>
            <a:prstGeom prst="rect">
              <a:avLst/>
            </a:prstGeom>
            <a:solidFill>
              <a:srgbClr val="DAE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影音黏著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09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935</Words>
  <Application>Microsoft Office PowerPoint</Application>
  <PresentationFormat>如螢幕大小 (16:9)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第一PPT模板网-WWW.1PPT.COM​</vt:lpstr>
      <vt:lpstr>PowerPoint 簡報</vt:lpstr>
      <vt:lpstr>PowerPoint 簡報</vt:lpstr>
      <vt:lpstr>Agenda</vt:lpstr>
      <vt:lpstr>PowerPoint 簡報</vt:lpstr>
      <vt:lpstr>Facebook 使用者輪廓</vt:lpstr>
      <vt:lpstr>台灣使用者分析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>第一PPT模板网-WWW.1PPT.COM</dc:creator>
  <dc:description>第一PPT模板网-WWW.1PPT.COM</dc:description>
  <cp:lastModifiedBy>UX3052</cp:lastModifiedBy>
  <cp:revision>368</cp:revision>
  <dcterms:created xsi:type="dcterms:W3CDTF">2014-07-22T07:42:39Z</dcterms:created>
  <dcterms:modified xsi:type="dcterms:W3CDTF">2018-09-14T08:49:55Z</dcterms:modified>
</cp:coreProperties>
</file>