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303" r:id="rId3"/>
    <p:sldId id="311" r:id="rId4"/>
    <p:sldId id="308" r:id="rId5"/>
    <p:sldId id="309" r:id="rId6"/>
    <p:sldId id="310" r:id="rId7"/>
    <p:sldId id="307" r:id="rId8"/>
    <p:sldId id="312" r:id="rId9"/>
    <p:sldId id="313" r:id="rId10"/>
    <p:sldId id="314" r:id="rId11"/>
    <p:sldId id="315" r:id="rId12"/>
    <p:sldId id="299" r:id="rId13"/>
    <p:sldId id="297" r:id="rId14"/>
    <p:sldId id="298" r:id="rId15"/>
    <p:sldId id="301" r:id="rId16"/>
    <p:sldId id="316" r:id="rId17"/>
    <p:sldId id="296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50" y="-744"/>
      </p:cViewPr>
      <p:guideLst>
        <p:guide orient="horz" pos="2160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6009-DF17-4EB2-9316-8BD22DB68ED2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EBF6-65A8-4FDE-AC67-D9F6255B9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03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002002" y="389887"/>
            <a:ext cx="6157655" cy="185290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rIns="45720" anchor="ctr"/>
          <a:lstStyle>
            <a:lvl1pPr algn="l">
              <a:defRPr lang="en-US" b="1" cap="all" baseline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7" name="子標題 16"/>
          <p:cNvSpPr>
            <a:spLocks noGrp="1"/>
          </p:cNvSpPr>
          <p:nvPr>
            <p:ph type="subTitle" idx="1"/>
          </p:nvPr>
        </p:nvSpPr>
        <p:spPr>
          <a:xfrm>
            <a:off x="1005988" y="2344043"/>
            <a:ext cx="6157655" cy="97645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tIns="0" rIns="45720" bIns="0" anchor="ctr">
            <a:normAutofit/>
          </a:bodyPr>
          <a:lstStyle>
            <a:lvl1pPr marL="0" indent="0" algn="l">
              <a:buNone/>
              <a:defRPr sz="2000" b="1">
                <a:ln>
                  <a:noFill/>
                </a:ln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dirty="0" smtClean="0"/>
              <a:t> </a:t>
            </a:r>
            <a:r>
              <a:rPr kumimoji="0" lang="zh-TW" altLang="en-US" dirty="0" smtClean="0"/>
              <a:t>按一下以編輯母片子標題樣式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fld id="{3CB06A6E-7D36-429E-A319-649D7CF74DA2}" type="datetime4">
              <a:rPr lang="en-US" altLang="zh-TW" smtClean="0"/>
              <a:t>September 1, 2018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A133-CD0E-43BF-A73A-03364E648B9F}" type="datetime4">
              <a:rPr lang="en-US" altLang="zh-TW" smtClean="0"/>
              <a:t>September 1, 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567084" y="401954"/>
            <a:ext cx="7159657" cy="101568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567084" y="1600200"/>
            <a:ext cx="7159657" cy="43650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2344FFE-1B69-42A5-B340-350D198229B9}" type="datetime4">
              <a:rPr lang="en-US" altLang="zh-TW" smtClean="0"/>
              <a:t>September 1, 2018</a:t>
            </a:fld>
            <a:endParaRPr lang="en-US" dirty="0" err="1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3B3B3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512585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bg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097" y="389887"/>
            <a:ext cx="8437555" cy="1580803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cap="none" dirty="0" smtClean="0"/>
              <a:t>運動</a:t>
            </a:r>
            <a:r>
              <a:rPr kumimoji="1" lang="en-US" altLang="zh-TW" sz="3600" cap="none" dirty="0" err="1" smtClean="0"/>
              <a:t>i</a:t>
            </a:r>
            <a:r>
              <a:rPr kumimoji="1" lang="zh-TW" altLang="en-US" sz="3600" cap="none" dirty="0" smtClean="0"/>
              <a:t>臺灣計畫全民運動推廣研習會議</a:t>
            </a:r>
            <a:r>
              <a:rPr kumimoji="1" lang="en-US" altLang="zh-TW" sz="3600" cap="none" dirty="0" smtClean="0"/>
              <a:t/>
            </a:r>
            <a:br>
              <a:rPr kumimoji="1" lang="en-US" altLang="zh-TW" sz="3600" cap="none" dirty="0" smtClean="0"/>
            </a:br>
            <a:r>
              <a:rPr kumimoji="1" lang="zh-TW" altLang="en-US" sz="3600" cap="none" dirty="0" smtClean="0"/>
              <a:t>養成社區居民規律運動習慣</a:t>
            </a:r>
            <a:endParaRPr kumimoji="1" lang="zh-TW" altLang="en-US" sz="3600" cap="none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674914" y="2180690"/>
            <a:ext cx="8131738" cy="1526208"/>
          </a:xfrm>
        </p:spPr>
        <p:txBody>
          <a:bodyPr>
            <a:noAutofit/>
          </a:bodyPr>
          <a:lstStyle/>
          <a:p>
            <a:r>
              <a:rPr kumimoji="1" lang="zh-TW" altLang="en-US" sz="3600" dirty="0" smtClean="0">
                <a:solidFill>
                  <a:srgbClr val="002060"/>
                </a:solidFill>
              </a:rPr>
              <a:t>陳永洲</a:t>
            </a:r>
            <a:endParaRPr kumimoji="1" lang="en-US" altLang="zh-TW" sz="3600" baseline="30000" dirty="0">
              <a:solidFill>
                <a:srgbClr val="002060"/>
              </a:solidFill>
            </a:endParaRPr>
          </a:p>
          <a:p>
            <a:r>
              <a:rPr kumimoji="1" lang="zh-TW" altLang="en-US" sz="2800" dirty="0" smtClean="0">
                <a:solidFill>
                  <a:srgbClr val="002060"/>
                </a:solidFill>
              </a:rPr>
              <a:t>國立</a:t>
            </a:r>
            <a:r>
              <a:rPr kumimoji="1" lang="zh-TW" altLang="en-US" sz="2800" dirty="0">
                <a:solidFill>
                  <a:srgbClr val="002060"/>
                </a:solidFill>
              </a:rPr>
              <a:t>中正大學運動競技學</a:t>
            </a:r>
            <a:r>
              <a:rPr kumimoji="1" lang="zh-TW" altLang="en-US" sz="2800" dirty="0" smtClean="0">
                <a:solidFill>
                  <a:srgbClr val="002060"/>
                </a:solidFill>
              </a:rPr>
              <a:t>系</a:t>
            </a:r>
            <a:endParaRPr kumimoji="1" lang="en-US" altLang="zh-TW" sz="2800" dirty="0" smtClean="0">
              <a:solidFill>
                <a:srgbClr val="002060"/>
              </a:solidFill>
            </a:endParaRPr>
          </a:p>
          <a:p>
            <a:r>
              <a:rPr kumimoji="1" lang="zh-TW" altLang="en-US" sz="2800" dirty="0" smtClean="0">
                <a:solidFill>
                  <a:srgbClr val="002060"/>
                </a:solidFill>
              </a:rPr>
              <a:t>助理教授           </a:t>
            </a:r>
            <a:r>
              <a:rPr kumimoji="1" lang="en-US" altLang="zh-TW" sz="2800" dirty="0" smtClean="0">
                <a:solidFill>
                  <a:srgbClr val="002060"/>
                </a:solidFill>
              </a:rPr>
              <a:t>2018/9/14</a:t>
            </a:r>
            <a:endParaRPr kumimoji="1" lang="zh-TW" alt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45" y="5869529"/>
            <a:ext cx="876645" cy="8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97" y="5869529"/>
            <a:ext cx="872355" cy="8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Enzo\Downloads\chart (2)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t="17005" r="2857" b="12549"/>
          <a:stretch/>
        </p:blipFill>
        <p:spPr bwMode="auto">
          <a:xfrm>
            <a:off x="79863" y="401954"/>
            <a:ext cx="9016023" cy="48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Enzo\Downloads\chart (3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成功老化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/>
              <a:t>較</a:t>
            </a:r>
            <a:r>
              <a:rPr lang="zh-TW" altLang="en-US" sz="3600" dirty="0"/>
              <a:t>低的罹</a:t>
            </a:r>
            <a:r>
              <a:rPr lang="zh-TW" altLang="en-US" sz="3600" dirty="0" smtClean="0"/>
              <a:t>病、殘障、失能的機率</a:t>
            </a:r>
            <a:endParaRPr lang="en-US" altLang="zh-TW" sz="3600" dirty="0" smtClean="0"/>
          </a:p>
          <a:p>
            <a:r>
              <a:rPr lang="zh-TW" altLang="en-US" sz="3600" dirty="0"/>
              <a:t>較高的</a:t>
            </a:r>
            <a:r>
              <a:rPr lang="zh-TW" altLang="en-US" sz="3600" dirty="0" smtClean="0"/>
              <a:t>認知、身體</a:t>
            </a:r>
            <a:r>
              <a:rPr lang="zh-TW" altLang="en-US" sz="3600" dirty="0"/>
              <a:t>活動</a:t>
            </a:r>
            <a:r>
              <a:rPr lang="zh-TW" altLang="en-US" sz="3600" dirty="0" smtClean="0"/>
              <a:t>能力</a:t>
            </a:r>
            <a:endParaRPr lang="en-US" altLang="zh-TW" sz="3600" dirty="0" smtClean="0"/>
          </a:p>
          <a:p>
            <a:r>
              <a:rPr lang="zh-TW" altLang="en-US" sz="3600" dirty="0"/>
              <a:t>積極的生活</a:t>
            </a:r>
            <a:r>
              <a:rPr lang="zh-TW" altLang="en-US" sz="3600" dirty="0" smtClean="0"/>
              <a:t>型態</a:t>
            </a:r>
            <a:endParaRPr lang="en-US" altLang="zh-TW" dirty="0" smtClean="0"/>
          </a:p>
          <a:p>
            <a:pPr marL="338328" lvl="1" indent="0" algn="r">
              <a:buNone/>
            </a:pPr>
            <a:r>
              <a:rPr lang="en-US" altLang="zh-TW" dirty="0" smtClean="0"/>
              <a:t>(</a:t>
            </a:r>
            <a:r>
              <a:rPr lang="en-US" altLang="zh-TW" dirty="0"/>
              <a:t>Rowe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Kahn, 1998)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84" y="3709030"/>
            <a:ext cx="3667076" cy="244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規律</a:t>
            </a:r>
            <a:r>
              <a:rPr lang="zh-TW" altLang="en-US" dirty="0" smtClean="0"/>
              <a:t>運動對成功老化的貢獻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7084" y="1417637"/>
            <a:ext cx="7159657" cy="4920101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促進</a:t>
            </a:r>
            <a:r>
              <a:rPr lang="zh-TW" altLang="en-US" dirty="0"/>
              <a:t>高齡者健康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提升</a:t>
            </a:r>
            <a:r>
              <a:rPr lang="zh-TW" altLang="en-US" dirty="0"/>
              <a:t>體適能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預防</a:t>
            </a:r>
            <a:r>
              <a:rPr lang="zh-TW" altLang="en-US" dirty="0"/>
              <a:t>疾病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減緩</a:t>
            </a:r>
            <a:r>
              <a:rPr lang="zh-TW" altLang="en-US" dirty="0"/>
              <a:t>老化速度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提升</a:t>
            </a:r>
            <a:r>
              <a:rPr lang="zh-TW" altLang="en-US" dirty="0"/>
              <a:t>行動能力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提升</a:t>
            </a:r>
            <a:r>
              <a:rPr lang="zh-TW" altLang="en-US" dirty="0"/>
              <a:t>自主生活能力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增加</a:t>
            </a:r>
            <a:r>
              <a:rPr lang="zh-TW" altLang="en-US" dirty="0"/>
              <a:t>社交互動機會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維持</a:t>
            </a:r>
            <a:r>
              <a:rPr lang="zh-TW" altLang="en-US" dirty="0"/>
              <a:t>積極參與生活程度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提升</a:t>
            </a:r>
            <a:r>
              <a:rPr lang="zh-TW" altLang="en-US" dirty="0"/>
              <a:t>生活</a:t>
            </a:r>
            <a:r>
              <a:rPr lang="zh-TW" altLang="en-US" dirty="0" smtClean="0"/>
              <a:t>品質</a:t>
            </a:r>
            <a:endParaRPr lang="zh-TW" altLang="en-US" dirty="0"/>
          </a:p>
        </p:txBody>
      </p:sp>
      <p:pic>
        <p:nvPicPr>
          <p:cNvPr id="2051" name="Picture 3" descr="D:\Enzo\外部演講資料\老人攀岩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11" y="1583778"/>
            <a:ext cx="3911506" cy="21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想藉由運動成功老化，必須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將運動融入</a:t>
            </a:r>
            <a:r>
              <a:rPr lang="zh-TW" altLang="en-US" b="1" dirty="0"/>
              <a:t>中高齡者</a:t>
            </a:r>
            <a:r>
              <a:rPr lang="zh-TW" altLang="en-US" dirty="0"/>
              <a:t>的</a:t>
            </a:r>
            <a:r>
              <a:rPr lang="zh-TW" altLang="en-US" dirty="0" smtClean="0"/>
              <a:t>日常生活</a:t>
            </a:r>
            <a:endParaRPr lang="en-US" altLang="zh-TW" dirty="0" smtClean="0"/>
          </a:p>
          <a:p>
            <a:r>
              <a:rPr lang="zh-TW" altLang="en-US" dirty="0"/>
              <a:t>建立及維持其規律運動</a:t>
            </a:r>
            <a:r>
              <a:rPr lang="zh-TW" altLang="en-US" dirty="0" smtClean="0"/>
              <a:t>習慣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 smtClean="0"/>
              <a:t>宜以</a:t>
            </a:r>
            <a:r>
              <a:rPr lang="zh-TW" altLang="en-US" dirty="0"/>
              <a:t>發展高齡運動產業為方向，由</a:t>
            </a:r>
            <a:r>
              <a:rPr lang="zh-TW" altLang="en-US" dirty="0">
                <a:solidFill>
                  <a:srgbClr val="FF0000"/>
                </a:solidFill>
              </a:rPr>
              <a:t>業者</a:t>
            </a:r>
            <a:r>
              <a:rPr lang="zh-TW" altLang="en-US" dirty="0"/>
              <a:t>提供穩定、合適、安全、有效、便利、</a:t>
            </a:r>
            <a:r>
              <a:rPr lang="zh-TW" altLang="en-US" dirty="0" smtClean="0"/>
              <a:t>優質的</a:t>
            </a:r>
            <a:r>
              <a:rPr lang="zh-TW" altLang="en-US" dirty="0"/>
              <a:t>運動環境與</a:t>
            </a:r>
            <a:r>
              <a:rPr lang="zh-TW" altLang="en-US" dirty="0" smtClean="0"/>
              <a:t>服務。</a:t>
            </a:r>
            <a:endParaRPr lang="en-US" altLang="zh-TW" dirty="0" smtClean="0"/>
          </a:p>
          <a:p>
            <a:r>
              <a:rPr lang="zh-TW" altLang="en-US" dirty="0" smtClean="0"/>
              <a:t>所謂業者：不管是否為政府、營利單位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過去研究發現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zh-TW" altLang="en-US" b="1" dirty="0" smtClean="0"/>
              <a:t>老人</a:t>
            </a:r>
            <a:endParaRPr lang="en-US" altLang="zh-TW" b="1" dirty="0" smtClean="0"/>
          </a:p>
          <a:p>
            <a:r>
              <a:rPr lang="zh-TW" altLang="en-US" dirty="0" smtClean="0"/>
              <a:t>運動</a:t>
            </a:r>
            <a:r>
              <a:rPr lang="zh-TW" altLang="en-US" dirty="0"/>
              <a:t>，但不願意付</a:t>
            </a:r>
            <a:r>
              <a:rPr lang="zh-TW" altLang="en-US" dirty="0" smtClean="0"/>
              <a:t>費</a:t>
            </a:r>
            <a:endParaRPr lang="en-US" altLang="zh-TW" dirty="0" smtClean="0"/>
          </a:p>
          <a:p>
            <a:r>
              <a:rPr lang="zh-TW" altLang="en-US" dirty="0" smtClean="0"/>
              <a:t>過去</a:t>
            </a:r>
            <a:r>
              <a:rPr lang="zh-TW" altLang="en-US" dirty="0"/>
              <a:t>運動經驗與能力的</a:t>
            </a:r>
            <a:r>
              <a:rPr lang="zh-TW" altLang="en-US" dirty="0" smtClean="0"/>
              <a:t>重要性</a:t>
            </a:r>
            <a:endParaRPr lang="en-US" altLang="zh-TW" dirty="0" smtClean="0"/>
          </a:p>
          <a:p>
            <a:r>
              <a:rPr lang="zh-TW" altLang="en-US" dirty="0" smtClean="0"/>
              <a:t>健康</a:t>
            </a:r>
            <a:r>
              <a:rPr lang="zh-TW" altLang="en-US" dirty="0"/>
              <a:t>與社交為主要</a:t>
            </a:r>
            <a:r>
              <a:rPr lang="zh-TW" altLang="en-US" dirty="0" smtClean="0"/>
              <a:t>動機</a:t>
            </a:r>
            <a:endParaRPr lang="en-US" altLang="zh-TW" dirty="0" smtClean="0"/>
          </a:p>
          <a:p>
            <a:pPr marL="36576" indent="0">
              <a:buNone/>
            </a:pPr>
            <a:endParaRPr lang="en-US" altLang="zh-TW" dirty="0" smtClean="0"/>
          </a:p>
          <a:p>
            <a:pPr marL="36576" indent="0">
              <a:buNone/>
            </a:pPr>
            <a:r>
              <a:rPr lang="zh-TW" altLang="en-US" b="1" dirty="0"/>
              <a:t>業者</a:t>
            </a:r>
            <a:endParaRPr lang="en-US" altLang="zh-TW" b="1" dirty="0" smtClean="0"/>
          </a:p>
          <a:p>
            <a:r>
              <a:rPr lang="zh-TW" altLang="en-US" dirty="0" smtClean="0"/>
              <a:t>尚未特別</a:t>
            </a:r>
            <a:r>
              <a:rPr lang="zh-TW" altLang="en-US" dirty="0"/>
              <a:t>規劃高齡者運動行銷</a:t>
            </a:r>
            <a:r>
              <a:rPr lang="zh-TW" altLang="en-US" dirty="0" smtClean="0"/>
              <a:t>策略</a:t>
            </a:r>
            <a:endParaRPr lang="en-US" altLang="zh-TW" dirty="0" smtClean="0"/>
          </a:p>
          <a:p>
            <a:r>
              <a:rPr lang="zh-TW" altLang="en-US" dirty="0" smtClean="0"/>
              <a:t>要</a:t>
            </a:r>
            <a:r>
              <a:rPr lang="en-US" altLang="zh-TW" dirty="0" smtClean="0"/>
              <a:t>”</a:t>
            </a:r>
            <a:r>
              <a:rPr lang="zh-TW" altLang="en-US" dirty="0"/>
              <a:t>等人變</a:t>
            </a:r>
            <a:r>
              <a:rPr lang="zh-TW" altLang="en-US" dirty="0" smtClean="0"/>
              <a:t>老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才有商機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全民規律運動</a:t>
            </a:r>
            <a:r>
              <a:rPr lang="zh-TW" altLang="en-US" dirty="0" smtClean="0"/>
              <a:t>絕非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/>
              <a:t>辦理一次性活動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或「</a:t>
            </a:r>
            <a:r>
              <a:rPr lang="zh-TW" altLang="en-US" dirty="0"/>
              <a:t>僅依靠政府的補助與福利政策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/>
              <a:t>使用者付費</a:t>
            </a:r>
            <a:r>
              <a:rPr lang="en-US" altLang="zh-TW" dirty="0"/>
              <a:t>/ </a:t>
            </a:r>
            <a:r>
              <a:rPr lang="zh-TW" altLang="en-US" dirty="0"/>
              <a:t>產業</a:t>
            </a:r>
            <a:r>
              <a:rPr lang="zh-TW" altLang="en-US" dirty="0" smtClean="0"/>
              <a:t>化 是永續發展之道</a:t>
            </a:r>
            <a:endParaRPr lang="en-US" altLang="zh-TW" dirty="0" smtClean="0"/>
          </a:p>
          <a:p>
            <a:r>
              <a:rPr lang="zh-TW" altLang="en-US" dirty="0"/>
              <a:t>公私協力是可行方向</a:t>
            </a:r>
            <a:endParaRPr lang="en-US" altLang="zh-TW" dirty="0"/>
          </a:p>
          <a:p>
            <a:r>
              <a:rPr lang="zh-TW" altLang="en-US" dirty="0" smtClean="0"/>
              <a:t>民眾價值觀是關鍵</a:t>
            </a:r>
            <a:endParaRPr lang="en-US" altLang="zh-TW" dirty="0" smtClean="0"/>
          </a:p>
          <a:p>
            <a:r>
              <a:rPr lang="zh-TW" altLang="en-US" dirty="0"/>
              <a:t>健康是最重要</a:t>
            </a:r>
            <a:r>
              <a:rPr lang="zh-TW" altLang="en-US" dirty="0" smtClean="0"/>
              <a:t>動機</a:t>
            </a:r>
            <a:endParaRPr lang="en-US" altLang="zh-TW" dirty="0" smtClean="0"/>
          </a:p>
          <a:p>
            <a:r>
              <a:rPr lang="zh-TW" altLang="en-US" dirty="0"/>
              <a:t>就業年齡是最需要關心的</a:t>
            </a:r>
            <a:r>
              <a:rPr lang="zh-TW" altLang="en-US" dirty="0" smtClean="0"/>
              <a:t>一群</a:t>
            </a:r>
            <a:endParaRPr lang="en-US" altLang="zh-TW" dirty="0" smtClean="0"/>
          </a:p>
          <a:p>
            <a:r>
              <a:rPr lang="zh-TW" altLang="en-US" dirty="0" smtClean="0"/>
              <a:t>體育署以政策、計畫引導發展方向</a:t>
            </a:r>
            <a:endParaRPr lang="en-US" altLang="zh-TW" dirty="0" smtClean="0"/>
          </a:p>
          <a:p>
            <a:r>
              <a:rPr lang="zh-TW" altLang="en-US" dirty="0"/>
              <a:t>各位是</a:t>
            </a:r>
            <a:r>
              <a:rPr lang="zh-TW" altLang="en-US" dirty="0" smtClean="0"/>
              <a:t>菩薩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7753" r="13135" b="33039"/>
          <a:stretch/>
        </p:blipFill>
        <p:spPr bwMode="auto">
          <a:xfrm>
            <a:off x="2753710" y="5574647"/>
            <a:ext cx="3547241" cy="12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47" y="488729"/>
            <a:ext cx="3457904" cy="51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7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Q &amp;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D:\Enzo\外部演講資料\any 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82" y="1417637"/>
            <a:ext cx="61912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5834" y="457201"/>
            <a:ext cx="7567449" cy="5549462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zh-TW" altLang="en-US" sz="4000" b="1" dirty="0" smtClean="0">
                <a:solidFill>
                  <a:srgbClr val="104AA0"/>
                </a:solidFill>
              </a:rPr>
              <a:t>陳永洲</a:t>
            </a:r>
            <a:endParaRPr lang="en-US" altLang="zh-TW" sz="4000" b="1" dirty="0" smtClean="0">
              <a:solidFill>
                <a:srgbClr val="104AA0"/>
              </a:solidFill>
            </a:endParaRPr>
          </a:p>
          <a:p>
            <a:r>
              <a:rPr lang="zh-TW" altLang="en-US" dirty="0" smtClean="0"/>
              <a:t>現職：中正大學</a:t>
            </a:r>
            <a:r>
              <a:rPr lang="en-US" altLang="zh-TW" dirty="0" smtClean="0"/>
              <a:t>/</a:t>
            </a:r>
            <a:r>
              <a:rPr lang="zh-TW" altLang="en-US" dirty="0" smtClean="0"/>
              <a:t> 運動競技</a:t>
            </a:r>
            <a:r>
              <a:rPr lang="zh-TW" altLang="en-US" dirty="0"/>
              <a:t>學</a:t>
            </a:r>
            <a:r>
              <a:rPr lang="zh-TW" altLang="en-US" dirty="0" smtClean="0"/>
              <a:t>系</a:t>
            </a:r>
            <a:r>
              <a:rPr lang="en-US" altLang="zh-TW" dirty="0" smtClean="0"/>
              <a:t>/</a:t>
            </a:r>
            <a:r>
              <a:rPr lang="zh-TW" altLang="en-US" dirty="0" smtClean="0"/>
              <a:t> 助理教授</a:t>
            </a:r>
            <a:endParaRPr lang="en-US" altLang="zh-TW" dirty="0" smtClean="0"/>
          </a:p>
          <a:p>
            <a:r>
              <a:rPr lang="zh-TW" altLang="en-US" dirty="0"/>
              <a:t>做過</a:t>
            </a:r>
            <a:r>
              <a:rPr lang="zh-TW" altLang="en-US" dirty="0" smtClean="0"/>
              <a:t>：體育署科員、有氧舞蹈教練</a:t>
            </a:r>
            <a:endParaRPr lang="en-US" altLang="zh-TW" dirty="0" smtClean="0"/>
          </a:p>
          <a:p>
            <a:r>
              <a:rPr lang="zh-TW" altLang="en-US" dirty="0" smtClean="0"/>
              <a:t>學術專長：運動管理</a:t>
            </a:r>
            <a:r>
              <a:rPr lang="en-US" altLang="zh-TW" dirty="0" smtClean="0"/>
              <a:t>/ </a:t>
            </a:r>
            <a:r>
              <a:rPr lang="zh-TW" altLang="en-US" dirty="0" smtClean="0"/>
              <a:t>運動行銷</a:t>
            </a:r>
            <a:r>
              <a:rPr lang="en-US" altLang="zh-TW" dirty="0" smtClean="0"/>
              <a:t>/</a:t>
            </a:r>
            <a:r>
              <a:rPr lang="zh-TW" altLang="en-US" dirty="0" smtClean="0"/>
              <a:t> 體育行政</a:t>
            </a:r>
            <a:r>
              <a:rPr lang="en-US" altLang="zh-TW" dirty="0" smtClean="0"/>
              <a:t>/ </a:t>
            </a:r>
            <a:r>
              <a:rPr lang="zh-TW" altLang="en-US" dirty="0" smtClean="0"/>
              <a:t>國際體育</a:t>
            </a:r>
            <a:endParaRPr lang="en-US" altLang="zh-TW" dirty="0" smtClean="0"/>
          </a:p>
          <a:p>
            <a:r>
              <a:rPr lang="zh-TW" altLang="en-US" dirty="0"/>
              <a:t>術科專長</a:t>
            </a:r>
            <a:r>
              <a:rPr lang="zh-TW" altLang="en-US" dirty="0" smtClean="0"/>
              <a:t>：體適能</a:t>
            </a:r>
            <a:r>
              <a:rPr lang="en-US" altLang="zh-TW" dirty="0" smtClean="0"/>
              <a:t>/ </a:t>
            </a:r>
            <a:r>
              <a:rPr lang="zh-TW" altLang="en-US" dirty="0" smtClean="0"/>
              <a:t>有氧運動</a:t>
            </a:r>
            <a:r>
              <a:rPr lang="en-US" altLang="zh-TW" dirty="0" smtClean="0"/>
              <a:t>/ </a:t>
            </a:r>
            <a:r>
              <a:rPr lang="zh-TW" altLang="en-US" dirty="0" smtClean="0"/>
              <a:t>瑜珈</a:t>
            </a:r>
            <a:r>
              <a:rPr lang="en-US" altLang="zh-TW" dirty="0" smtClean="0"/>
              <a:t>/ </a:t>
            </a:r>
            <a:r>
              <a:rPr lang="zh-TW" altLang="en-US" dirty="0" smtClean="0"/>
              <a:t>羽球</a:t>
            </a:r>
            <a:r>
              <a:rPr lang="en-US" altLang="zh-TW" dirty="0" smtClean="0"/>
              <a:t>/</a:t>
            </a:r>
            <a:r>
              <a:rPr lang="zh-TW" altLang="en-US" dirty="0" smtClean="0"/>
              <a:t> 網球</a:t>
            </a:r>
            <a:endParaRPr lang="en-US" altLang="zh-TW" dirty="0" smtClean="0"/>
          </a:p>
          <a:p>
            <a:r>
              <a:rPr lang="zh-TW" altLang="en-US" b="1" dirty="0" smtClean="0"/>
              <a:t>相信：運動使人</a:t>
            </a:r>
            <a:r>
              <a:rPr lang="zh-TW" altLang="en-US" b="1" dirty="0" smtClean="0">
                <a:latin typeface="新細明體"/>
                <a:ea typeface="新細明體"/>
              </a:rPr>
              <a:t>「健」「全」</a:t>
            </a:r>
            <a:endParaRPr lang="en-US" altLang="zh-TW" b="1" dirty="0" smtClean="0"/>
          </a:p>
          <a:p>
            <a:r>
              <a:rPr lang="zh-TW" altLang="en-US" b="1" dirty="0" smtClean="0"/>
              <a:t>相信</a:t>
            </a:r>
            <a:r>
              <a:rPr lang="zh-TW" altLang="en-US" b="1" dirty="0"/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健身房人多一點</a:t>
            </a:r>
            <a:r>
              <a:rPr lang="zh-TW" altLang="en-US" b="1" dirty="0">
                <a:solidFill>
                  <a:srgbClr val="FF0000"/>
                </a:solidFill>
              </a:rPr>
              <a:t>，醫院人就少一點。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今天的主題是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b="1" dirty="0"/>
              <a:t>養成社區居民規律運動</a:t>
            </a:r>
            <a:r>
              <a:rPr lang="zh-TW" altLang="en-US" sz="3200" b="1" dirty="0" smtClean="0"/>
              <a:t>習慣</a:t>
            </a:r>
            <a:endParaRPr lang="en-US" altLang="zh-TW" sz="3200" b="1" dirty="0" smtClean="0"/>
          </a:p>
          <a:p>
            <a:pPr marL="36576" indent="0">
              <a:buNone/>
            </a:pPr>
            <a:r>
              <a:rPr lang="en-US" altLang="zh-TW" dirty="0" smtClean="0"/>
              <a:t>Q</a:t>
            </a:r>
            <a:r>
              <a:rPr lang="zh-TW" altLang="en-US" dirty="0" smtClean="0"/>
              <a:t>：在座許多都</a:t>
            </a:r>
            <a:r>
              <a:rPr lang="zh-TW" altLang="en-US" dirty="0"/>
              <a:t>是運動愛臺灣計畫的規劃</a:t>
            </a:r>
            <a:r>
              <a:rPr lang="zh-TW" altLang="en-US" dirty="0" smtClean="0"/>
              <a:t>執行者，有</a:t>
            </a:r>
            <a:r>
              <a:rPr lang="zh-TW" altLang="en-US" dirty="0"/>
              <a:t>沒有想過，計畫結束後</a:t>
            </a:r>
            <a:r>
              <a:rPr lang="zh-TW" altLang="en-US" dirty="0" smtClean="0"/>
              <a:t>，最終達成</a:t>
            </a:r>
            <a:r>
              <a:rPr lang="zh-TW" altLang="en-US" dirty="0">
                <a:latin typeface="新細明體"/>
                <a:ea typeface="新細明體"/>
              </a:rPr>
              <a:t>「養成社區居民規律運動</a:t>
            </a:r>
            <a:r>
              <a:rPr lang="zh-TW" altLang="en-US" dirty="0" smtClean="0">
                <a:latin typeface="新細明體"/>
                <a:ea typeface="新細明體"/>
              </a:rPr>
              <a:t>習慣」</a:t>
            </a:r>
            <a:r>
              <a:rPr lang="zh-TW" altLang="en-US" dirty="0" smtClean="0"/>
              <a:t>的樣子？</a:t>
            </a:r>
            <a:endParaRPr lang="en-US" altLang="zh-TW" dirty="0" smtClean="0"/>
          </a:p>
          <a:p>
            <a:pPr marL="36576" indent="0">
              <a:buNone/>
            </a:pPr>
            <a:endParaRPr lang="zh-TW" altLang="en-US" dirty="0"/>
          </a:p>
          <a:p>
            <a:r>
              <a:rPr lang="zh-TW" altLang="en-US" dirty="0" smtClean="0"/>
              <a:t>讓</a:t>
            </a:r>
            <a:r>
              <a:rPr lang="zh-TW" altLang="en-US" dirty="0"/>
              <a:t>原本不運動的，規律運動？</a:t>
            </a:r>
          </a:p>
          <a:p>
            <a:r>
              <a:rPr lang="en-US" altLang="zh-TW" dirty="0"/>
              <a:t>Who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What</a:t>
            </a:r>
            <a:r>
              <a:rPr lang="en-US" altLang="zh-TW" dirty="0"/>
              <a:t>? Why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Where</a:t>
            </a:r>
            <a:r>
              <a:rPr lang="en-US" altLang="zh-TW" dirty="0"/>
              <a:t>? When? </a:t>
            </a:r>
            <a:r>
              <a:rPr lang="en-US" altLang="zh-TW" dirty="0" smtClean="0"/>
              <a:t>How?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我們都見過的案例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要</a:t>
            </a:r>
            <a:r>
              <a:rPr lang="zh-TW" altLang="en-US" dirty="0"/>
              <a:t>找專業的</a:t>
            </a:r>
            <a:r>
              <a:rPr lang="zh-TW" altLang="en-US" dirty="0" smtClean="0"/>
              <a:t>指導員、開</a:t>
            </a:r>
            <a:r>
              <a:rPr lang="zh-TW" altLang="en-US" dirty="0"/>
              <a:t>專業的</a:t>
            </a:r>
            <a:r>
              <a:rPr lang="zh-TW" altLang="en-US" dirty="0" smtClean="0"/>
              <a:t>課程</a:t>
            </a:r>
            <a:endParaRPr lang="zh-TW" altLang="en-US" dirty="0"/>
          </a:p>
          <a:p>
            <a:r>
              <a:rPr lang="zh-TW" altLang="en-US" dirty="0" smtClean="0"/>
              <a:t>這個</a:t>
            </a:r>
            <a:r>
              <a:rPr lang="zh-TW" altLang="en-US" dirty="0"/>
              <a:t>指導員真的讚，讓學員維持高度興趣，學到運動知識與技術，維持</a:t>
            </a:r>
            <a:r>
              <a:rPr lang="en-US" altLang="zh-TW" dirty="0"/>
              <a:t>2</a:t>
            </a:r>
            <a:r>
              <a:rPr lang="zh-TW" altLang="en-US" dirty="0"/>
              <a:t>個月的運動習慣，運動過程愉快歡樂</a:t>
            </a:r>
          </a:p>
          <a:p>
            <a:r>
              <a:rPr lang="zh-TW" altLang="en-US" dirty="0"/>
              <a:t>兩個月</a:t>
            </a:r>
            <a:r>
              <a:rPr lang="zh-TW" altLang="en-US" dirty="0" smtClean="0"/>
              <a:t>結束</a:t>
            </a:r>
            <a:r>
              <a:rPr lang="zh-TW" altLang="en-US" dirty="0"/>
              <a:t>，大家體能健康都進步</a:t>
            </a:r>
            <a:r>
              <a:rPr lang="zh-TW" altLang="en-US" dirty="0" smtClean="0"/>
              <a:t>了</a:t>
            </a:r>
            <a:endParaRPr lang="en-US" altLang="zh-TW" dirty="0" smtClean="0"/>
          </a:p>
          <a:p>
            <a:r>
              <a:rPr lang="zh-TW" altLang="en-US" dirty="0"/>
              <a:t>然後</a:t>
            </a:r>
            <a:r>
              <a:rPr lang="en-US" altLang="zh-TW" dirty="0" smtClean="0"/>
              <a:t>~~~</a:t>
            </a:r>
            <a:r>
              <a:rPr lang="zh-TW" altLang="en-US" dirty="0" smtClean="0"/>
              <a:t>計畫結束，沒</a:t>
            </a:r>
            <a:r>
              <a:rPr lang="zh-TW" altLang="en-US" dirty="0"/>
              <a:t>補助經費</a:t>
            </a:r>
            <a:r>
              <a:rPr lang="zh-TW" altLang="en-US" dirty="0" smtClean="0"/>
              <a:t>了</a:t>
            </a:r>
            <a:r>
              <a:rPr lang="zh-TW" altLang="en-US" dirty="0"/>
              <a:t>，請不</a:t>
            </a:r>
            <a:r>
              <a:rPr lang="zh-TW" altLang="en-US" dirty="0" smtClean="0"/>
              <a:t>起</a:t>
            </a:r>
            <a:r>
              <a:rPr lang="zh-TW" altLang="en-US" dirty="0"/>
              <a:t>專業</a:t>
            </a:r>
            <a:r>
              <a:rPr lang="zh-TW" altLang="en-US" dirty="0" smtClean="0"/>
              <a:t>指導員，</a:t>
            </a:r>
            <a:r>
              <a:rPr lang="zh-TW" altLang="en-US" dirty="0"/>
              <a:t>也</a:t>
            </a:r>
            <a:r>
              <a:rPr lang="zh-TW" altLang="en-US" dirty="0" smtClean="0"/>
              <a:t>沒人來運動了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/>
              <a:t>導向</a:t>
            </a:r>
            <a:r>
              <a:rPr lang="zh-TW" altLang="en-US" sz="3200" b="1" dirty="0" smtClean="0">
                <a:latin typeface="新細明體"/>
                <a:ea typeface="新細明體"/>
              </a:rPr>
              <a:t>「運動服務消費」</a:t>
            </a:r>
            <a:r>
              <a:rPr lang="zh-TW" altLang="en-US" sz="3200" b="1" dirty="0" smtClean="0"/>
              <a:t>是解決方式之一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價值觀</a:t>
            </a:r>
            <a:r>
              <a:rPr lang="zh-TW" altLang="en-US" dirty="0"/>
              <a:t>的改變是重點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r>
              <a:rPr lang="zh-TW" altLang="en-US" dirty="0" smtClean="0"/>
              <a:t>重要性順序</a:t>
            </a:r>
            <a:endParaRPr lang="en-US" altLang="zh-TW" dirty="0" smtClean="0"/>
          </a:p>
          <a:p>
            <a:r>
              <a:rPr lang="zh-TW" altLang="en-US" dirty="0" smtClean="0"/>
              <a:t>願意花費時間、金錢</a:t>
            </a:r>
            <a:endParaRPr lang="en-US" altLang="zh-TW" dirty="0" smtClean="0"/>
          </a:p>
          <a:p>
            <a:r>
              <a:rPr lang="zh-TW" altLang="en-US" dirty="0"/>
              <a:t>到</a:t>
            </a:r>
            <a:r>
              <a:rPr lang="zh-TW" altLang="en-US" dirty="0" smtClean="0"/>
              <a:t>哪裡消費？</a:t>
            </a:r>
            <a:endParaRPr lang="en-US" altLang="zh-TW" dirty="0" smtClean="0"/>
          </a:p>
          <a:p>
            <a:pPr lvl="1"/>
            <a:r>
              <a:rPr lang="zh-TW" altLang="en-US" dirty="0"/>
              <a:t>原地、</a:t>
            </a:r>
            <a:r>
              <a:rPr lang="zh-TW" altLang="en-US" dirty="0" smtClean="0"/>
              <a:t>原班人馬</a:t>
            </a:r>
            <a:endParaRPr lang="en-US" altLang="zh-TW" dirty="0" smtClean="0"/>
          </a:p>
          <a:p>
            <a:pPr lvl="1"/>
            <a:r>
              <a:rPr lang="zh-TW" altLang="en-US" dirty="0"/>
              <a:t>轉移至運動服務</a:t>
            </a:r>
            <a:r>
              <a:rPr lang="zh-TW" altLang="en-US" dirty="0" smtClean="0"/>
              <a:t>業者</a:t>
            </a:r>
            <a:endParaRPr lang="en-US" altLang="zh-TW" dirty="0" smtClean="0"/>
          </a:p>
          <a:p>
            <a:pPr lvl="1"/>
            <a:r>
              <a:rPr lang="zh-TW" altLang="en-US" dirty="0"/>
              <a:t>或根本就由</a:t>
            </a:r>
            <a:r>
              <a:rPr lang="zh-TW" altLang="en-US" dirty="0" smtClean="0"/>
              <a:t>業者與政府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公司協力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執行計畫</a:t>
            </a:r>
            <a:endParaRPr lang="en-US" altLang="zh-TW" dirty="0" smtClean="0"/>
          </a:p>
          <a:p>
            <a:r>
              <a:rPr lang="zh-TW" altLang="en-US" dirty="0" smtClean="0"/>
              <a:t>經濟狀況、距離、時間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6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為何</a:t>
            </a:r>
            <a:r>
              <a:rPr lang="zh-TW" altLang="en-US" b="1" dirty="0"/>
              <a:t>要導向「運動服務消費」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專業</a:t>
            </a:r>
            <a:r>
              <a:rPr lang="zh-TW" altLang="en-US" dirty="0"/>
              <a:t>運動服務、人員、場館的價值</a:t>
            </a:r>
          </a:p>
          <a:p>
            <a:r>
              <a:rPr lang="zh-TW" altLang="en-US" dirty="0" smtClean="0"/>
              <a:t>政府</a:t>
            </a:r>
            <a:r>
              <a:rPr lang="zh-TW" altLang="en-US" dirty="0"/>
              <a:t>資源有限，不可能無限提供</a:t>
            </a:r>
          </a:p>
          <a:p>
            <a:r>
              <a:rPr lang="zh-TW" altLang="en-US" dirty="0" smtClean="0"/>
              <a:t>使用者</a:t>
            </a:r>
            <a:r>
              <a:rPr lang="zh-TW" altLang="en-US" dirty="0"/>
              <a:t>付費</a:t>
            </a:r>
          </a:p>
          <a:p>
            <a:r>
              <a:rPr lang="zh-TW" altLang="en-US" dirty="0" smtClean="0"/>
              <a:t>永</a:t>
            </a:r>
            <a:r>
              <a:rPr lang="zh-TW" altLang="en-US" dirty="0"/>
              <a:t>續經營，不論是營利或非營利機構</a:t>
            </a:r>
          </a:p>
          <a:p>
            <a:r>
              <a:rPr lang="zh-TW" altLang="en-US" dirty="0" smtClean="0"/>
              <a:t>規律</a:t>
            </a:r>
            <a:r>
              <a:rPr lang="zh-TW" altLang="en-US" dirty="0"/>
              <a:t>運動，不是單次活動</a:t>
            </a:r>
          </a:p>
          <a:p>
            <a:r>
              <a:rPr lang="zh-TW" altLang="en-US" dirty="0" smtClean="0"/>
              <a:t>運動</a:t>
            </a:r>
            <a:r>
              <a:rPr lang="zh-TW" altLang="en-US" dirty="0"/>
              <a:t>服務產業</a:t>
            </a:r>
            <a:r>
              <a:rPr lang="zh-TW" altLang="en-US" dirty="0" smtClean="0"/>
              <a:t>發展</a:t>
            </a:r>
            <a:endParaRPr lang="zh-TW" altLang="en-US" dirty="0"/>
          </a:p>
          <a:p>
            <a:r>
              <a:rPr lang="zh-TW" altLang="en-US" dirty="0" smtClean="0"/>
              <a:t>就算有志工，仍然需要配合經費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如何「</a:t>
            </a:r>
            <a:r>
              <a:rPr lang="zh-TW" altLang="en-US" b="1" dirty="0"/>
              <a:t>運動服務消費</a:t>
            </a:r>
            <a:r>
              <a:rPr lang="zh-TW" altLang="en-US" b="1" dirty="0" smtClean="0"/>
              <a:t>」為導向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問題</a:t>
            </a:r>
            <a:r>
              <a:rPr lang="zh-TW" altLang="en-US" dirty="0"/>
              <a:t>有許多解決方式</a:t>
            </a:r>
            <a:r>
              <a:rPr lang="zh-TW" altLang="en-US" dirty="0" smtClean="0"/>
              <a:t>，</a:t>
            </a:r>
            <a:r>
              <a:rPr lang="zh-TW" altLang="en-US" dirty="0"/>
              <a:t>相信各位都</a:t>
            </a:r>
            <a:r>
              <a:rPr lang="zh-TW" altLang="en-US" dirty="0" smtClean="0"/>
              <a:t>很想</a:t>
            </a:r>
            <a:r>
              <a:rPr lang="zh-TW" altLang="en-US" dirty="0"/>
              <a:t>聽到一些有創意、創新的解決方式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6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Enzo\Downloads\ch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Enzo\Downloads\chart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7102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科技色系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色系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色系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3082</TotalTime>
  <Words>655</Words>
  <Application>Microsoft Office PowerPoint</Application>
  <PresentationFormat>如螢幕大小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預設佈景主題</vt:lpstr>
      <vt:lpstr>運動i臺灣計畫全民運動推廣研習會議 養成社區居民規律運動習慣</vt:lpstr>
      <vt:lpstr>PowerPoint 簡報</vt:lpstr>
      <vt:lpstr>今天的主題是</vt:lpstr>
      <vt:lpstr>我們都見過的案例</vt:lpstr>
      <vt:lpstr>導向「運動服務消費」是解決方式之一</vt:lpstr>
      <vt:lpstr>為何要導向「運動服務消費」</vt:lpstr>
      <vt:lpstr>如何「運動服務消費」為導向</vt:lpstr>
      <vt:lpstr>PowerPoint 簡報</vt:lpstr>
      <vt:lpstr>PowerPoint 簡報</vt:lpstr>
      <vt:lpstr>PowerPoint 簡報</vt:lpstr>
      <vt:lpstr>PowerPoint 簡報</vt:lpstr>
      <vt:lpstr>成功老化</vt:lpstr>
      <vt:lpstr>規律運動對成功老化的貢獻</vt:lpstr>
      <vt:lpstr>想藉由運動成功老化，必須</vt:lpstr>
      <vt:lpstr>過去研究發現</vt:lpstr>
      <vt:lpstr>結語</vt:lpstr>
      <vt:lpstr>PowerPoint 簡報</vt:lpstr>
      <vt:lpstr>Q &amp; A</vt:lpstr>
    </vt:vector>
  </TitlesOfParts>
  <Company>ccucc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chihyu lin</dc:creator>
  <cp:lastModifiedBy>Enzo</cp:lastModifiedBy>
  <cp:revision>84</cp:revision>
  <dcterms:created xsi:type="dcterms:W3CDTF">2015-04-07T13:15:55Z</dcterms:created>
  <dcterms:modified xsi:type="dcterms:W3CDTF">2018-09-01T06:47:17Z</dcterms:modified>
</cp:coreProperties>
</file>